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60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2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FF478-916B-4728-8A69-61018042AB54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0E1D6-6A08-4786-B144-E4E5F6379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9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0E1D6-6A08-4786-B144-E4E5F6379C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0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0E1D6-6A08-4786-B144-E4E5F6379C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2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728C9-F465-4CDE-8E8A-14596D3F2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62310-7A3A-44E9-898C-EC19D3458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2506-596A-4CFF-B1CF-B6E56379A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BA4ED-139A-4A72-AD7F-C18D4CD42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D545-56AE-4243-A69F-4077656E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7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500A-ED32-4448-B76C-EF9F8B66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7A6B6-20C2-4AAB-8376-E66E50883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06F20-B92B-49BA-8CAF-A69F0653D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CD35F-859F-4AEB-A652-A48A564A3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8CF00-43AD-4253-991C-BFE49B1F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6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0864D7-E015-4D8D-9DC3-E62BF352D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97D0AD-2CBF-42AC-B456-78DC5538E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0F1C3-FCA2-4B28-8F30-1068F87A1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A09A8-D26E-45F4-A210-FEDE5BB0D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8E1D7-7B3E-4823-A004-3BBD63A0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2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75B49-7617-41F5-8EC9-091CD9AC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3E9FA-AFF5-44BD-8A69-D98C83D3A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90D7D-1715-4855-9C01-A73E7549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3973B-3885-4697-8D94-4C85E7E5B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120CD-4B86-40B6-A161-44A97E3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0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AC84-F30C-4902-9E74-DBCDFA9B3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F69A1-C51A-42E7-AAC5-07E2AF00A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8DDED-2483-4948-80F2-4953FB1B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FD56-0CA7-457D-A96A-E72A90CF4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6D334-8FAD-4EDF-8865-3FDA1322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6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2601-EDA6-402C-8EFB-23F4D1D2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22A2E-39D9-4D7D-9F91-498D4ACAD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6DB57-EE5A-447B-BD06-510F96A19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B8531-D032-4DE0-B4F5-B29F8169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60E20-E09A-4E16-A56E-1B2D6C7C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2E048-ADE3-4104-9CD3-3E71B13B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3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A9496-1771-454A-B7F7-294A51D5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7D7E-609C-4C17-83AA-69156C905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C0782-ECEB-42CB-806C-1494FC092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8D02A-C094-4DAB-AC82-DF5FB0214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3C530-284B-4AF9-A4E2-B429D31F0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C69939-ABC9-4EF5-B0ED-44B0D809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AF726-3AEF-491A-AF9D-82E1885F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4D21E3-46B3-4AD7-8505-5F2B1F09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5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8B43-DC33-4EA8-B89A-F34A4777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2004F-74B1-44A4-8CF2-4DB8D611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27F1C-A138-4D9D-91B2-561FD093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C64E5-69B3-4007-89DA-1C87FD4B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9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DD0BA4-46C1-411A-B734-52924A7B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A54DB-A1EC-4497-9F6B-5D047BC1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AF6A-E2C3-4D5A-A919-E6B456DC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9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F8BF-6B2A-4FA2-9E21-9DBE69D8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69886-D712-45EF-B076-D2DE78F98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7D779-8B07-4297-8310-631E39611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8FF07-0CB1-43C8-933C-717CAA0E5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C2BF9-A336-480E-B3B6-D5B20A40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29B95-860A-4B08-B77A-DE9F543ED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535A8-71EC-40AC-A9A6-BD63F72B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4495E-727F-4323-9FDA-E1A876046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8DFFF-8257-4A28-B825-39E29AFAD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9F122-597C-465C-A78A-BF8AD957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BB905-F03E-437B-A554-E9BA2BD21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624F8-D302-4BF0-80FF-642044FF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8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1DB67-F51F-4CD1-A6CF-1A35074B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B816F-3BDC-44C6-B02E-884FAEE2B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08A48-897A-4EAA-B2C5-113010BC3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727C2-01E1-44BE-8047-292D3FF8E5DD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6F9C4-8552-491B-AF95-DB4386FAB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D54C3-DFB8-4401-8E69-2A6423693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CB97C-ABFD-4AA6-8102-1C4361B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D37D1D-420C-4CF0-8DBF-9CF865A85F25}"/>
              </a:ext>
            </a:extLst>
          </p:cNvPr>
          <p:cNvSpPr txBox="1"/>
          <p:nvPr/>
        </p:nvSpPr>
        <p:spPr>
          <a:xfrm>
            <a:off x="9917508" y="3012879"/>
            <a:ext cx="2171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LEFT: </a:t>
            </a:r>
          </a:p>
          <a:p>
            <a:r>
              <a:rPr lang="en-US" dirty="0"/>
              <a:t>Examples of </a:t>
            </a:r>
            <a:r>
              <a:rPr lang="en-US" dirty="0" err="1"/>
              <a:t>UCoMP</a:t>
            </a:r>
            <a:r>
              <a:rPr lang="en-US" dirty="0"/>
              <a:t> Coronal Intensity Images on Sept 28, 2022</a:t>
            </a:r>
          </a:p>
          <a:p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399E91D-18C6-4B8B-A492-85FC68E8A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7" y="1762861"/>
            <a:ext cx="3107460" cy="2485968"/>
          </a:xfrm>
          <a:prstGeom prst="rect">
            <a:avLst/>
          </a:prstGeom>
        </p:spPr>
      </p:pic>
      <p:pic>
        <p:nvPicPr>
          <p:cNvPr id="14" name="Picture 13" descr="A picture containing hole&#10;&#10;Description automatically generated">
            <a:extLst>
              <a:ext uri="{FF2B5EF4-FFF2-40B4-BE49-F238E27FC236}">
                <a16:creationId xmlns:a16="http://schemas.microsoft.com/office/drawing/2014/main" id="{D469283D-4D93-4996-9F94-A22652F78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47" y="1742437"/>
            <a:ext cx="3107464" cy="2485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A501CE-2942-46BC-A33C-5E555DDE6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5738" y="1742437"/>
            <a:ext cx="3141780" cy="2513425"/>
          </a:xfrm>
          <a:prstGeom prst="rect">
            <a:avLst/>
          </a:prstGeom>
        </p:spPr>
      </p:pic>
      <p:pic>
        <p:nvPicPr>
          <p:cNvPr id="18" name="Picture 17" descr="A black and white image of a planet&#10;&#10;Description automatically generated with low confidence">
            <a:extLst>
              <a:ext uri="{FF2B5EF4-FFF2-40B4-BE49-F238E27FC236}">
                <a16:creationId xmlns:a16="http://schemas.microsoft.com/office/drawing/2014/main" id="{5578C362-045A-45FB-99E6-762AD0C2A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47" y="4309212"/>
            <a:ext cx="3107463" cy="2485970"/>
          </a:xfrm>
          <a:prstGeom prst="rect">
            <a:avLst/>
          </a:prstGeom>
        </p:spPr>
      </p:pic>
      <p:pic>
        <p:nvPicPr>
          <p:cNvPr id="20" name="Picture 19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926393AA-A27E-4FCA-8612-8521F4CB09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53" y="4315999"/>
            <a:ext cx="3107464" cy="24859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5658BCD-DA44-4A12-804A-FE89513DBA21}"/>
              </a:ext>
            </a:extLst>
          </p:cNvPr>
          <p:cNvSpPr txBox="1"/>
          <p:nvPr/>
        </p:nvSpPr>
        <p:spPr>
          <a:xfrm>
            <a:off x="908814" y="2569923"/>
            <a:ext cx="1646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FeXIII</a:t>
            </a:r>
            <a:r>
              <a:rPr lang="en-US" sz="1600" dirty="0">
                <a:solidFill>
                  <a:schemeClr val="bg1"/>
                </a:solidFill>
              </a:rPr>
              <a:t> 1074 nm Enhanced Intensity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5B7F60-A330-48FB-B61C-A832A2F3A43B}"/>
              </a:ext>
            </a:extLst>
          </p:cNvPr>
          <p:cNvSpPr txBox="1"/>
          <p:nvPr/>
        </p:nvSpPr>
        <p:spPr>
          <a:xfrm>
            <a:off x="7383310" y="2529397"/>
            <a:ext cx="1646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FeXI</a:t>
            </a:r>
            <a:r>
              <a:rPr lang="en-US" sz="1600" dirty="0">
                <a:solidFill>
                  <a:schemeClr val="bg1"/>
                </a:solidFill>
              </a:rPr>
              <a:t> 789 nm Enhanced Intensity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567751-9A6E-430E-8CF1-A97D0B2B49EF}"/>
              </a:ext>
            </a:extLst>
          </p:cNvPr>
          <p:cNvSpPr txBox="1"/>
          <p:nvPr/>
        </p:nvSpPr>
        <p:spPr>
          <a:xfrm>
            <a:off x="4110859" y="2529397"/>
            <a:ext cx="1646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FeXIII</a:t>
            </a:r>
            <a:r>
              <a:rPr lang="en-US" sz="1600" dirty="0">
                <a:solidFill>
                  <a:schemeClr val="bg1"/>
                </a:solidFill>
              </a:rPr>
              <a:t> 1079 nm Enhanced Intensity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80521A-1D63-43D9-8024-3B8E7B9483F5}"/>
              </a:ext>
            </a:extLst>
          </p:cNvPr>
          <p:cNvSpPr txBox="1"/>
          <p:nvPr/>
        </p:nvSpPr>
        <p:spPr>
          <a:xfrm>
            <a:off x="4121344" y="5069521"/>
            <a:ext cx="1646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FeX</a:t>
            </a:r>
            <a:r>
              <a:rPr lang="en-US" sz="1600" dirty="0">
                <a:solidFill>
                  <a:schemeClr val="bg1"/>
                </a:solidFill>
              </a:rPr>
              <a:t> 637 nm Enhanced Intensity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D03DE3-2B4E-428F-A0BE-A1474CD60ED1}"/>
              </a:ext>
            </a:extLst>
          </p:cNvPr>
          <p:cNvSpPr txBox="1"/>
          <p:nvPr/>
        </p:nvSpPr>
        <p:spPr>
          <a:xfrm>
            <a:off x="7438975" y="5185030"/>
            <a:ext cx="164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FeXIV</a:t>
            </a:r>
            <a:r>
              <a:rPr lang="en-US" sz="1600" dirty="0">
                <a:solidFill>
                  <a:schemeClr val="bg1"/>
                </a:solidFill>
              </a:rPr>
              <a:t> 530 nm Intensity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CE94F3-DD0A-4091-974B-E6EB77194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17" y="4315999"/>
            <a:ext cx="3107462" cy="24859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D087994-24B6-4AE5-AB13-8A81962169CD}"/>
              </a:ext>
            </a:extLst>
          </p:cNvPr>
          <p:cNvSpPr txBox="1"/>
          <p:nvPr/>
        </p:nvSpPr>
        <p:spPr>
          <a:xfrm>
            <a:off x="908814" y="5061921"/>
            <a:ext cx="1646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FeXV</a:t>
            </a:r>
            <a:r>
              <a:rPr lang="en-US" sz="1600" dirty="0">
                <a:solidFill>
                  <a:schemeClr val="bg1"/>
                </a:solidFill>
              </a:rPr>
              <a:t> 706 nm Enhanced Intensity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6C2C1A-E03A-41DE-9057-C81287E4CE11}"/>
              </a:ext>
            </a:extLst>
          </p:cNvPr>
          <p:cNvSpPr txBox="1"/>
          <p:nvPr/>
        </p:nvSpPr>
        <p:spPr>
          <a:xfrm>
            <a:off x="10485" y="16513"/>
            <a:ext cx="12056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sz="1800" dirty="0"/>
              <a:t>he Upgraded Coronal Multi-Channel Polarimeter (</a:t>
            </a:r>
            <a:r>
              <a:rPr lang="en-US" sz="1800" dirty="0" err="1"/>
              <a:t>UCoMP</a:t>
            </a:r>
            <a:r>
              <a:rPr lang="en-US" sz="1800" dirty="0"/>
              <a:t>) is a 20 cm aperture imaging spectropolarimeter with a field-of-view (FOV) from 1.04 to ~2 solar radii and 3 arcsec pixels. </a:t>
            </a:r>
            <a:r>
              <a:rPr lang="en-US" sz="1800" dirty="0" err="1"/>
              <a:t>UCoMP</a:t>
            </a:r>
            <a:r>
              <a:rPr lang="en-US" sz="1800" dirty="0"/>
              <a:t> observes full Stokes polarimetry in 9 spectral lines covering a broad range of coronal and </a:t>
            </a:r>
            <a:r>
              <a:rPr lang="en-US" sz="1800" dirty="0" err="1"/>
              <a:t>chromospheric</a:t>
            </a:r>
            <a:r>
              <a:rPr lang="en-US" sz="1800" dirty="0"/>
              <a:t> temperatures. It provides diagnostics on the coronal magnetic field and plasma properties including electron density, ion temperatures from thermal line widths and ratios of Fe lines of varying ionization states,  line-of-sight Doppler motions, and coronal MHD wave diagnostics. It is designed to explore the magneto-thermal conditions in active regions, streamers and coronal holes. It was deployed to the Mauna Loa Solar Observatory and is completing commissioning.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several, control panel&#10;&#10;Description automatically generated">
            <a:extLst>
              <a:ext uri="{FF2B5EF4-FFF2-40B4-BE49-F238E27FC236}">
                <a16:creationId xmlns:a16="http://schemas.microsoft.com/office/drawing/2014/main" id="{DC496979-AFBE-47E4-9047-AC1230169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2" y="463788"/>
            <a:ext cx="11434190" cy="4573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DCAF0-2BBE-476A-AAF7-C52315665C3F}"/>
              </a:ext>
            </a:extLst>
          </p:cNvPr>
          <p:cNvSpPr txBox="1"/>
          <p:nvPr/>
        </p:nvSpPr>
        <p:spPr>
          <a:xfrm>
            <a:off x="789140" y="0"/>
            <a:ext cx="10072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Examples of </a:t>
            </a:r>
            <a:r>
              <a:rPr lang="en-US" sz="2400" dirty="0" err="1"/>
              <a:t>UCoMP</a:t>
            </a:r>
            <a:r>
              <a:rPr lang="en-US" sz="2400" dirty="0"/>
              <a:t> Fe XIII 1074 nm Data Products from Sept 28, 2022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04E28C-F90F-4AF6-87B5-3543DAB5179B}"/>
              </a:ext>
            </a:extLst>
          </p:cNvPr>
          <p:cNvSpPr txBox="1"/>
          <p:nvPr/>
        </p:nvSpPr>
        <p:spPr>
          <a:xfrm>
            <a:off x="80384" y="5128232"/>
            <a:ext cx="11788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23133"/>
                </a:solidFill>
                <a:effectLst/>
              </a:rPr>
              <a:t>The upper row from left to right: Stokes I (Intensity); Stokes Q/I and U/I that correspond to the percent linear polarization horizontally and at 45 degrees, respectively; ratio of L/I where L is the linear polarization = sqrt (Q2 + U2). The bottom row from left to right: line-of-sight (LOS) Doppler velocity (</a:t>
            </a:r>
            <a:r>
              <a:rPr lang="en-US" dirty="0">
                <a:solidFill>
                  <a:srgbClr val="323133"/>
                </a:solidFill>
              </a:rPr>
              <a:t>t</a:t>
            </a:r>
            <a:r>
              <a:rPr lang="en-US" b="0" i="0" dirty="0">
                <a:solidFill>
                  <a:srgbClr val="323133"/>
                </a:solidFill>
                <a:effectLst/>
              </a:rPr>
              <a:t>he rotation of the corona is visible as the blue to red variation); Line </a:t>
            </a:r>
            <a:r>
              <a:rPr lang="en-US" dirty="0">
                <a:solidFill>
                  <a:srgbClr val="323133"/>
                </a:solidFill>
              </a:rPr>
              <a:t>W</a:t>
            </a:r>
            <a:r>
              <a:rPr lang="en-US" b="0" i="0" dirty="0">
                <a:solidFill>
                  <a:srgbClr val="323133"/>
                </a:solidFill>
                <a:effectLst/>
              </a:rPr>
              <a:t>idth that includes the instrumental profile; Azimuth of the magnetic field which is measured CCW from horizontal and is subject to a 180-degree ambiguity; Radial Azimuth of the magnetic field which is the azimuth measured CCW from the local radial direction. Zero-degree Radial Azimuth corresponds to magnetic field pointing in the radial direction.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161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id="{8674759A-C97C-4A09-B676-0B80E30DB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7" y="231689"/>
            <a:ext cx="5865461" cy="4692368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1872506-B6DC-4CD4-A418-720EEA5F7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9" y="231689"/>
            <a:ext cx="5865460" cy="4692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1B68D-8FA5-4480-B54E-AA4795803656}"/>
              </a:ext>
            </a:extLst>
          </p:cNvPr>
          <p:cNvSpPr txBox="1"/>
          <p:nvPr/>
        </p:nvSpPr>
        <p:spPr>
          <a:xfrm>
            <a:off x="174889" y="5024652"/>
            <a:ext cx="11872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Qualitative</a:t>
            </a:r>
            <a:r>
              <a:rPr lang="en-US" sz="1800" dirty="0"/>
              <a:t> temperature maps from </a:t>
            </a:r>
            <a:r>
              <a:rPr lang="en-US" sz="1800" dirty="0" err="1"/>
              <a:t>UCoMP</a:t>
            </a:r>
            <a:r>
              <a:rPr lang="en-US" sz="1800" dirty="0"/>
              <a:t> on Oct 15, 2022. LEFT: map is composed of </a:t>
            </a:r>
            <a:r>
              <a:rPr lang="en-US" sz="1800" dirty="0" err="1"/>
              <a:t>UCoMP</a:t>
            </a:r>
            <a:r>
              <a:rPr lang="en-US" sz="1800" dirty="0"/>
              <a:t> </a:t>
            </a:r>
            <a:r>
              <a:rPr lang="en-US" sz="1800" dirty="0" err="1"/>
              <a:t>FeXV</a:t>
            </a:r>
            <a:r>
              <a:rPr lang="en-US" sz="1800" dirty="0"/>
              <a:t>, </a:t>
            </a:r>
            <a:r>
              <a:rPr lang="en-US" sz="1800" dirty="0" err="1"/>
              <a:t>FeXIII</a:t>
            </a:r>
            <a:r>
              <a:rPr lang="en-US" sz="1800" dirty="0"/>
              <a:t> and Fe XI limb observations. RIGHT: map is composed of </a:t>
            </a:r>
            <a:r>
              <a:rPr lang="en-US" sz="1800" dirty="0" err="1"/>
              <a:t>UCoMP</a:t>
            </a:r>
            <a:r>
              <a:rPr lang="en-US" sz="1800" dirty="0"/>
              <a:t> </a:t>
            </a:r>
            <a:r>
              <a:rPr lang="en-US" sz="1800" dirty="0" err="1"/>
              <a:t>FeXIII</a:t>
            </a:r>
            <a:r>
              <a:rPr lang="en-US" sz="1800" dirty="0"/>
              <a:t>, </a:t>
            </a:r>
            <a:r>
              <a:rPr lang="en-US" sz="1800" dirty="0" err="1"/>
              <a:t>FeXI</a:t>
            </a:r>
            <a:r>
              <a:rPr lang="en-US" sz="1800" dirty="0"/>
              <a:t>, and </a:t>
            </a:r>
            <a:r>
              <a:rPr lang="en-US" sz="1800" dirty="0" err="1"/>
              <a:t>FeX</a:t>
            </a:r>
            <a:r>
              <a:rPr lang="en-US" sz="1800" dirty="0"/>
              <a:t> data. The hottest region in the corona </a:t>
            </a:r>
            <a:r>
              <a:rPr lang="en-US" sz="1800" i="1" dirty="0"/>
              <a:t>above the solar limb </a:t>
            </a:r>
            <a:r>
              <a:rPr lang="en-US" sz="1800" dirty="0"/>
              <a:t>are colored white; mid range temperatures are green and the coolest coronal regions are blue.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76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17861-A6F0-4037-8578-8C3194D797ED}"/>
              </a:ext>
            </a:extLst>
          </p:cNvPr>
          <p:cNvSpPr txBox="1"/>
          <p:nvPr/>
        </p:nvSpPr>
        <p:spPr>
          <a:xfrm>
            <a:off x="300626" y="175623"/>
            <a:ext cx="1171183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Current Upgraded Coronal Multi-Channel Polarimeter (</a:t>
            </a:r>
            <a:r>
              <a:rPr lang="en-US" sz="2400" dirty="0" err="1"/>
              <a:t>UCoMP</a:t>
            </a:r>
            <a:r>
              <a:rPr lang="en-US" sz="2400" dirty="0"/>
              <a:t>) Observing Program 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Six Coronal wavelengths:  </a:t>
            </a:r>
            <a:r>
              <a:rPr lang="en-US" sz="2000" dirty="0" err="1"/>
              <a:t>FeXIV</a:t>
            </a:r>
            <a:r>
              <a:rPr lang="en-US" sz="2000" dirty="0"/>
              <a:t> 530 nm;  Fe X (637 nm);  Fe XV  (706 nm);   </a:t>
            </a:r>
            <a:r>
              <a:rPr lang="en-US" sz="2000" dirty="0" err="1"/>
              <a:t>FeXI</a:t>
            </a:r>
            <a:r>
              <a:rPr lang="en-US" sz="2000" dirty="0"/>
              <a:t>  (789 nm);  </a:t>
            </a:r>
            <a:r>
              <a:rPr lang="en-US" sz="2000" dirty="0" err="1"/>
              <a:t>FeXIII</a:t>
            </a:r>
            <a:r>
              <a:rPr lang="en-US" sz="2000" dirty="0"/>
              <a:t>  (1074 &amp; 1079 nm).          </a:t>
            </a:r>
            <a:r>
              <a:rPr lang="en-US" sz="2000" dirty="0" err="1"/>
              <a:t>UCoMP</a:t>
            </a:r>
            <a:r>
              <a:rPr lang="en-US" sz="2000" dirty="0"/>
              <a:t> currently samples 3 points across each emission line.</a:t>
            </a:r>
          </a:p>
          <a:p>
            <a:endParaRPr lang="en-US" sz="2000" dirty="0"/>
          </a:p>
          <a:p>
            <a:r>
              <a:rPr lang="en-US" sz="2000" dirty="0" err="1"/>
              <a:t>UCoMP</a:t>
            </a:r>
            <a:r>
              <a:rPr lang="en-US" sz="2000" dirty="0"/>
              <a:t> instrument is optimized for observing 1074 nm. Instrument transmission decreases at shorter wavelengths. Sky brightness and instrument scatter increase at shorter wavelengths. Signal-to-noise is highest in </a:t>
            </a:r>
            <a:r>
              <a:rPr lang="en-US" sz="2000" dirty="0" err="1"/>
              <a:t>FeXIII</a:t>
            </a:r>
            <a:r>
              <a:rPr lang="en-US" sz="2000" dirty="0"/>
              <a:t> 1074 nm followed by </a:t>
            </a:r>
            <a:r>
              <a:rPr lang="en-US" sz="2000" dirty="0" err="1"/>
              <a:t>FeXIII</a:t>
            </a:r>
            <a:r>
              <a:rPr lang="en-US" sz="2000" dirty="0"/>
              <a:t> 1079,  </a:t>
            </a:r>
            <a:r>
              <a:rPr lang="en-US" sz="2000" dirty="0" err="1"/>
              <a:t>FeXI</a:t>
            </a:r>
            <a:r>
              <a:rPr lang="en-US" sz="2000" dirty="0"/>
              <a:t> 789, </a:t>
            </a:r>
            <a:r>
              <a:rPr lang="en-US" sz="2000" dirty="0" err="1"/>
              <a:t>FeX</a:t>
            </a:r>
            <a:r>
              <a:rPr lang="en-US" sz="2000" dirty="0"/>
              <a:t> 637, and Fe XV 706. Signal is lowest in </a:t>
            </a:r>
            <a:r>
              <a:rPr lang="en-US" sz="2000" dirty="0" err="1"/>
              <a:t>FeXIV</a:t>
            </a:r>
            <a:r>
              <a:rPr lang="en-US" sz="2000" dirty="0"/>
              <a:t> 530. 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All sequences obtain Stokes I, Q, U &amp; V.  Only the </a:t>
            </a:r>
            <a:r>
              <a:rPr lang="en-US" sz="2000" dirty="0" err="1"/>
              <a:t>FeXIII</a:t>
            </a:r>
            <a:r>
              <a:rPr lang="en-US" sz="2000" dirty="0"/>
              <a:t> 1074 nm linear polarization has good signal-to-noise.  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000" dirty="0"/>
              <a:t>Daily observations:  (weather permitting)</a:t>
            </a:r>
          </a:p>
          <a:p>
            <a:r>
              <a:rPr lang="en-US" sz="2000" dirty="0"/>
              <a:t>30 minutes of flats in all the coronal wavelengths </a:t>
            </a:r>
          </a:p>
          <a:p>
            <a:r>
              <a:rPr lang="en-US" sz="2000" dirty="0"/>
              <a:t>~1.5 hours of coronal observations in all the coronal wavelengths  </a:t>
            </a:r>
          </a:p>
          <a:p>
            <a:r>
              <a:rPr lang="en-US" sz="2000" dirty="0"/>
              <a:t>~30 minutes of flats</a:t>
            </a:r>
          </a:p>
          <a:p>
            <a:r>
              <a:rPr lang="en-US" sz="2000" dirty="0"/>
              <a:t>~1 hour of 1074 data (coronal waves program)</a:t>
            </a:r>
          </a:p>
          <a:p>
            <a:r>
              <a:rPr lang="en-US" sz="2000" dirty="0"/>
              <a:t>~45 minutes of polarization calibrations </a:t>
            </a:r>
          </a:p>
          <a:p>
            <a:r>
              <a:rPr lang="en-US" sz="2000" dirty="0"/>
              <a:t>The rest of the day spend in the following loop:</a:t>
            </a:r>
          </a:p>
          <a:p>
            <a:r>
              <a:rPr lang="en-US" sz="2000" dirty="0"/>
              <a:t>~30 minutes of flats in all the coronal wavelengths </a:t>
            </a:r>
          </a:p>
          <a:p>
            <a:r>
              <a:rPr lang="en-US" sz="2000" dirty="0"/>
              <a:t>~1.5 hours of coronal observations in all the coronal wavelengths 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Average observing day is ~5 hours;  can obtain 10 hours of data on good weather days.</a:t>
            </a:r>
          </a:p>
        </p:txBody>
      </p:sp>
    </p:spTree>
    <p:extLst>
      <p:ext uri="{BB962C8B-B14F-4D97-AF65-F5344CB8AC3E}">
        <p14:creationId xmlns:p14="http://schemas.microsoft.com/office/powerpoint/2010/main" val="3621187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2826</TotalTime>
  <Words>624</Words>
  <Application>Microsoft Office PowerPoint</Application>
  <PresentationFormat>Widescreen</PresentationFormat>
  <Paragraphs>29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Burkepile</dc:creator>
  <cp:lastModifiedBy>Joan Burkepile</cp:lastModifiedBy>
  <cp:revision>8</cp:revision>
  <dcterms:created xsi:type="dcterms:W3CDTF">2022-10-08T15:57:40Z</dcterms:created>
  <dcterms:modified xsi:type="dcterms:W3CDTF">2022-12-22T16:55:57Z</dcterms:modified>
</cp:coreProperties>
</file>