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2.gif" ContentType="video/unknown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"/>
  </p:notesMasterIdLst>
  <p:sldIdLst>
    <p:sldId id="256" r:id="rId2"/>
    <p:sldId id="257" r:id="rId3"/>
  </p:sldIdLst>
  <p:sldSz cx="9144000" cy="6858000" type="screen4x3"/>
  <p:notesSz cx="6858000" cy="9144000"/>
  <p:embeddedFontLst>
    <p:embeddedFont>
      <p:font typeface="Questrial" panose="020B0604020202020204" charset="0"/>
      <p:regular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Source Sans Pro" panose="020B060402020202020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viewProps" Target="viewProps.xml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58297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1.pn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1.pn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gif"/><Relationship Id="rId1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Shape 88"/>
          <p:cNvGrpSpPr/>
          <p:nvPr/>
        </p:nvGrpSpPr>
        <p:grpSpPr>
          <a:xfrm>
            <a:off x="0" y="6404262"/>
            <a:ext cx="9144000" cy="457686"/>
            <a:chOff x="0" y="6404262"/>
            <a:chExt cx="9144000" cy="457686"/>
          </a:xfrm>
        </p:grpSpPr>
        <p:sp>
          <p:nvSpPr>
            <p:cNvPr id="89" name="Shape 89"/>
            <p:cNvSpPr/>
            <p:nvPr/>
          </p:nvSpPr>
          <p:spPr>
            <a:xfrm>
              <a:off x="0" y="6404262"/>
              <a:ext cx="9144000" cy="457686"/>
            </a:xfrm>
            <a:prstGeom prst="rect">
              <a:avLst/>
            </a:prstGeom>
            <a:solidFill>
              <a:srgbClr val="03275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600" b="0" i="0" u="none" strike="noStrike" cap="none" dirty="0">
                  <a:solidFill>
                    <a:srgbClr val="538CD5"/>
                  </a:solidFill>
                  <a:latin typeface="Questrial"/>
                  <a:ea typeface="Questrial"/>
                  <a:cs typeface="Questrial"/>
                  <a:sym typeface="Questrial"/>
                </a:rPr>
                <a:t> </a:t>
              </a:r>
            </a:p>
          </p:txBody>
        </p:sp>
        <p:pic>
          <p:nvPicPr>
            <p:cNvPr id="90" name="Shape 9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27343" y="6487960"/>
              <a:ext cx="315632" cy="315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Shape 91"/>
            <p:cNvGrpSpPr/>
            <p:nvPr/>
          </p:nvGrpSpPr>
          <p:grpSpPr>
            <a:xfrm>
              <a:off x="7680738" y="6496596"/>
              <a:ext cx="691181" cy="228600"/>
              <a:chOff x="2410525" y="2035690"/>
              <a:chExt cx="5339288" cy="1765910"/>
            </a:xfrm>
          </p:grpSpPr>
          <p:pic>
            <p:nvPicPr>
              <p:cNvPr id="92" name="Shape 92"/>
              <p:cNvPicPr preferRelativeResize="0"/>
              <p:nvPr/>
            </p:nvPicPr>
            <p:blipFill rotWithShape="1">
              <a:blip r:embed="rId6">
                <a:alphaModFix/>
              </a:blip>
              <a:srcRect t="4046" r="65647" b="22517"/>
              <a:stretch/>
            </p:blipFill>
            <p:spPr>
              <a:xfrm>
                <a:off x="2410525" y="2332800"/>
                <a:ext cx="1745151" cy="14083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Shape 93"/>
              <p:cNvPicPr preferRelativeResize="0"/>
              <p:nvPr/>
            </p:nvPicPr>
            <p:blipFill rotWithShape="1">
              <a:blip r:embed="rId7">
                <a:alphaModFix/>
              </a:blip>
              <a:srcRect l="36070" r="8073" b="11434"/>
              <a:stretch/>
            </p:blipFill>
            <p:spPr>
              <a:xfrm>
                <a:off x="4181632" y="2035690"/>
                <a:ext cx="3568180" cy="17659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4" name="Shape 94"/>
          <p:cNvGrpSpPr/>
          <p:nvPr/>
        </p:nvGrpSpPr>
        <p:grpSpPr>
          <a:xfrm>
            <a:off x="0" y="0"/>
            <a:ext cx="9144000" cy="1097634"/>
            <a:chOff x="0" y="0"/>
            <a:chExt cx="9144000" cy="1097634"/>
          </a:xfrm>
        </p:grpSpPr>
        <p:grpSp>
          <p:nvGrpSpPr>
            <p:cNvPr id="95" name="Shape 95"/>
            <p:cNvGrpSpPr/>
            <p:nvPr/>
          </p:nvGrpSpPr>
          <p:grpSpPr>
            <a:xfrm>
              <a:off x="0" y="0"/>
              <a:ext cx="9144000" cy="1097634"/>
              <a:chOff x="0" y="0"/>
              <a:chExt cx="9144000" cy="1097634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0" y="0"/>
                <a:ext cx="9144000" cy="909877"/>
              </a:xfrm>
              <a:prstGeom prst="rect">
                <a:avLst/>
              </a:prstGeom>
              <a:solidFill>
                <a:srgbClr val="0C366D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0" y="868542"/>
                <a:ext cx="9144000" cy="229092"/>
              </a:xfrm>
              <a:prstGeom prst="rect">
                <a:avLst/>
              </a:prstGeom>
              <a:solidFill>
                <a:srgbClr val="032754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Shape 98"/>
              <p:cNvSpPr txBox="1"/>
              <p:nvPr/>
            </p:nvSpPr>
            <p:spPr>
              <a:xfrm>
                <a:off x="110016" y="151581"/>
                <a:ext cx="977014" cy="6278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70000"/>
                  </a:lnSpc>
                  <a:spcBef>
                    <a:spcPts val="0"/>
                  </a:spcBef>
                  <a:buSzPct val="25000"/>
                  <a:buNone/>
                </a:pPr>
                <a:r>
                  <a:rPr lang="en-US" sz="2400">
                    <a:solidFill>
                      <a:srgbClr val="538CD5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NCAR</a:t>
                </a:r>
              </a:p>
              <a:p>
                <a:pPr marL="0" marR="0" lvl="0" indent="0" algn="just" rtl="0">
                  <a:lnSpc>
                    <a:spcPct val="70000"/>
                  </a:lnSpc>
                  <a:spcBef>
                    <a:spcPts val="0"/>
                  </a:spcBef>
                  <a:buSzPct val="25000"/>
                  <a:buNone/>
                </a:pPr>
                <a:r>
                  <a:rPr lang="en-US" sz="2400">
                    <a:solidFill>
                      <a:srgbClr val="538CD5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UCAR</a:t>
                </a:r>
              </a:p>
            </p:txBody>
          </p:sp>
          <p:cxnSp>
            <p:nvCxnSpPr>
              <p:cNvPr id="99" name="Shape 99"/>
              <p:cNvCxnSpPr/>
              <p:nvPr/>
            </p:nvCxnSpPr>
            <p:spPr>
              <a:xfrm>
                <a:off x="1142945" y="154704"/>
                <a:ext cx="0" cy="591794"/>
              </a:xfrm>
              <a:prstGeom prst="straightConnector1">
                <a:avLst/>
              </a:prstGeom>
              <a:noFill/>
              <a:ln w="25400" cap="flat" cmpd="sng">
                <a:solidFill>
                  <a:srgbClr val="538CD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00" name="Shape 100"/>
            <p:cNvSpPr txBox="1"/>
            <p:nvPr/>
          </p:nvSpPr>
          <p:spPr>
            <a:xfrm>
              <a:off x="1210111" y="90507"/>
              <a:ext cx="65811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20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The Mauna Loa Solar Observatory</a:t>
              </a:r>
              <a:br>
                <a:rPr lang="en-US" sz="220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</a:br>
              <a:r>
                <a:rPr lang="en-US" sz="1800">
                  <a:solidFill>
                    <a:srgbClr val="FC820A"/>
                  </a:solidFill>
                  <a:latin typeface="Questrial"/>
                  <a:ea typeface="Questrial"/>
                  <a:cs typeface="Questrial"/>
                  <a:sym typeface="Questrial"/>
                </a:rPr>
                <a:t>Observations To Increase Capability in Space Weather</a:t>
              </a:r>
            </a:p>
          </p:txBody>
        </p:sp>
      </p:grpSp>
      <p:pic>
        <p:nvPicPr>
          <p:cNvPr id="101" name="Shape 101"/>
          <p:cNvPicPr preferRelativeResize="0"/>
          <p:nvPr/>
        </p:nvPicPr>
        <p:blipFill rotWithShape="1">
          <a:blip r:embed="rId8">
            <a:alphaModFix/>
          </a:blip>
          <a:srcRect l="533" t="393" r="606" b="22227"/>
          <a:stretch/>
        </p:blipFill>
        <p:spPr>
          <a:xfrm>
            <a:off x="0" y="1097636"/>
            <a:ext cx="9144000" cy="5437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10893" y="1315408"/>
            <a:ext cx="2014210" cy="2014210"/>
          </a:xfrm>
          <a:prstGeom prst="rect">
            <a:avLst/>
          </a:prstGeom>
          <a:noFill/>
          <a:ln w="9525" cap="flat" cmpd="sng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25113" y="1315407"/>
            <a:ext cx="2304087" cy="2351937"/>
          </a:xfrm>
          <a:prstGeom prst="rect">
            <a:avLst/>
          </a:prstGeom>
          <a:noFill/>
          <a:ln w="9525" cap="flat" cmpd="sng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5" name="Shape 105"/>
          <p:cNvSpPr txBox="1"/>
          <p:nvPr/>
        </p:nvSpPr>
        <p:spPr>
          <a:xfrm>
            <a:off x="5182462" y="1191994"/>
            <a:ext cx="3846803" cy="49040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Mauna Loa Solar Observatory (MLSO) performs observations of the solar corona </a:t>
            </a:r>
            <a:r>
              <a:rPr lang="en-US" sz="180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~300 </a:t>
            </a:r>
            <a:r>
              <a:rPr lang="en-US" sz="18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days per year</a:t>
            </a:r>
            <a:r>
              <a:rPr lang="en-US" sz="180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lang="en-US" sz="18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endParaRPr sz="18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n-US" sz="1800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KCor</a:t>
            </a:r>
            <a:r>
              <a:rPr lang="en-US" sz="18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fully processed images and movies </a:t>
            </a:r>
            <a:r>
              <a:rPr lang="en-US" sz="180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on </a:t>
            </a:r>
            <a:r>
              <a:rPr lang="en-US" sz="18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web within </a:t>
            </a:r>
            <a:r>
              <a:rPr lang="en-US" sz="180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10 </a:t>
            </a:r>
            <a:r>
              <a:rPr lang="en-US" sz="18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minutes of acquisition for space weather </a:t>
            </a:r>
            <a:r>
              <a:rPr lang="en-US" sz="180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forecasting and </a:t>
            </a:r>
            <a:r>
              <a:rPr lang="en-US" sz="1800" dirty="0" err="1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realtime</a:t>
            </a:r>
            <a:r>
              <a:rPr lang="en-US" sz="180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CME detection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n-US" sz="1800" b="1" dirty="0" err="1" smtClean="0">
                <a:solidFill>
                  <a:schemeClr val="tx1"/>
                </a:solidFill>
                <a:latin typeface="Questrial"/>
                <a:ea typeface="Questrial"/>
                <a:cs typeface="Questrial"/>
                <a:sym typeface="Questrial"/>
              </a:rPr>
              <a:t>CoMP</a:t>
            </a:r>
            <a:r>
              <a:rPr lang="en-US" sz="1800" b="1" dirty="0" smtClean="0">
                <a:solidFill>
                  <a:schemeClr val="tx1"/>
                </a:solidFill>
                <a:latin typeface="Questrial"/>
                <a:ea typeface="Questrial"/>
                <a:cs typeface="Questrial"/>
                <a:sym typeface="Questrial"/>
              </a:rPr>
              <a:t> provides unique routine observations of coronal magnetic field diagnostics and Doppler from coronal emission lines</a:t>
            </a:r>
            <a:endParaRPr lang="en-US" sz="1800" b="1" dirty="0">
              <a:solidFill>
                <a:schemeClr val="tx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2819400" y="3667344"/>
            <a:ext cx="1698001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SDO / </a:t>
            </a:r>
            <a:r>
              <a:rPr lang="en-US" sz="1200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KCor</a:t>
            </a:r>
            <a:r>
              <a:rPr lang="en-US" sz="12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/ LASCO </a:t>
            </a:r>
          </a:p>
        </p:txBody>
      </p:sp>
      <p:pic>
        <p:nvPicPr>
          <p:cNvPr id="2" name="20140614.comp.1074.daily_corrected_velocity.3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467" y="1315408"/>
            <a:ext cx="2351937" cy="2351937"/>
          </a:xfrm>
          <a:prstGeom prst="rect">
            <a:avLst/>
          </a:prstGeom>
        </p:spPr>
      </p:pic>
      <p:sp>
        <p:nvSpPr>
          <p:cNvPr id="22" name="Shape 106"/>
          <p:cNvSpPr/>
          <p:nvPr/>
        </p:nvSpPr>
        <p:spPr>
          <a:xfrm>
            <a:off x="456338" y="3667344"/>
            <a:ext cx="1698001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 err="1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CoMP</a:t>
            </a:r>
            <a:r>
              <a:rPr lang="en-US" sz="120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Doppler Fe-XIII</a:t>
            </a:r>
            <a:r>
              <a:rPr lang="en-US" sz="120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lang="en-US" sz="12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054984"/>
            <a:ext cx="1638727" cy="212306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 rotWithShape="1">
          <a:blip r:embed="rId5">
            <a:alphaModFix/>
          </a:blip>
          <a:srcRect l="533" t="393" r="606" b="22227"/>
          <a:stretch/>
        </p:blipFill>
        <p:spPr>
          <a:xfrm>
            <a:off x="0" y="1097636"/>
            <a:ext cx="9144000" cy="5306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Shape 113"/>
          <p:cNvGrpSpPr/>
          <p:nvPr/>
        </p:nvGrpSpPr>
        <p:grpSpPr>
          <a:xfrm>
            <a:off x="0" y="6404262"/>
            <a:ext cx="9144000" cy="457686"/>
            <a:chOff x="0" y="6404262"/>
            <a:chExt cx="9144000" cy="457686"/>
          </a:xfrm>
        </p:grpSpPr>
        <p:sp>
          <p:nvSpPr>
            <p:cNvPr id="114" name="Shape 114"/>
            <p:cNvSpPr/>
            <p:nvPr/>
          </p:nvSpPr>
          <p:spPr>
            <a:xfrm>
              <a:off x="0" y="6404262"/>
              <a:ext cx="9144000" cy="457686"/>
            </a:xfrm>
            <a:prstGeom prst="rect">
              <a:avLst/>
            </a:prstGeom>
            <a:solidFill>
              <a:srgbClr val="03275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600">
                  <a:solidFill>
                    <a:srgbClr val="538CD5"/>
                  </a:solidFill>
                  <a:latin typeface="Questrial"/>
                  <a:ea typeface="Questrial"/>
                  <a:cs typeface="Questrial"/>
                  <a:sym typeface="Questrial"/>
                </a:rPr>
                <a:t> Observational Research and Facilities Theme | 2-4 May 2016</a:t>
              </a:r>
            </a:p>
          </p:txBody>
        </p:sp>
        <p:pic>
          <p:nvPicPr>
            <p:cNvPr id="115" name="Shape 1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27343" y="6487960"/>
              <a:ext cx="315632" cy="315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6" name="Shape 116"/>
            <p:cNvGrpSpPr/>
            <p:nvPr/>
          </p:nvGrpSpPr>
          <p:grpSpPr>
            <a:xfrm>
              <a:off x="7680738" y="6496596"/>
              <a:ext cx="691181" cy="228600"/>
              <a:chOff x="2410525" y="2035690"/>
              <a:chExt cx="5339288" cy="1765910"/>
            </a:xfrm>
          </p:grpSpPr>
          <p:pic>
            <p:nvPicPr>
              <p:cNvPr id="117" name="Shape 117"/>
              <p:cNvPicPr preferRelativeResize="0"/>
              <p:nvPr/>
            </p:nvPicPr>
            <p:blipFill rotWithShape="1">
              <a:blip r:embed="rId7">
                <a:alphaModFix/>
              </a:blip>
              <a:srcRect t="4046" r="65647" b="22517"/>
              <a:stretch/>
            </p:blipFill>
            <p:spPr>
              <a:xfrm>
                <a:off x="2410525" y="2332800"/>
                <a:ext cx="1745151" cy="14083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" name="Shape 118"/>
              <p:cNvPicPr preferRelativeResize="0"/>
              <p:nvPr/>
            </p:nvPicPr>
            <p:blipFill rotWithShape="1">
              <a:blip r:embed="rId8">
                <a:alphaModFix/>
              </a:blip>
              <a:srcRect l="36070" r="8073" b="11434"/>
              <a:stretch/>
            </p:blipFill>
            <p:spPr>
              <a:xfrm>
                <a:off x="4181632" y="2035690"/>
                <a:ext cx="3568180" cy="17659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19" name="Shape 119"/>
          <p:cNvGrpSpPr/>
          <p:nvPr/>
        </p:nvGrpSpPr>
        <p:grpSpPr>
          <a:xfrm>
            <a:off x="0" y="0"/>
            <a:ext cx="9144000" cy="1097634"/>
            <a:chOff x="0" y="0"/>
            <a:chExt cx="9144000" cy="1097634"/>
          </a:xfrm>
        </p:grpSpPr>
        <p:grpSp>
          <p:nvGrpSpPr>
            <p:cNvPr id="120" name="Shape 120"/>
            <p:cNvGrpSpPr/>
            <p:nvPr/>
          </p:nvGrpSpPr>
          <p:grpSpPr>
            <a:xfrm>
              <a:off x="0" y="0"/>
              <a:ext cx="9144000" cy="1097634"/>
              <a:chOff x="0" y="0"/>
              <a:chExt cx="9144000" cy="1097634"/>
            </a:xfrm>
          </p:grpSpPr>
          <p:sp>
            <p:nvSpPr>
              <p:cNvPr id="121" name="Shape 121"/>
              <p:cNvSpPr/>
              <p:nvPr/>
            </p:nvSpPr>
            <p:spPr>
              <a:xfrm>
                <a:off x="0" y="0"/>
                <a:ext cx="9144000" cy="909877"/>
              </a:xfrm>
              <a:prstGeom prst="rect">
                <a:avLst/>
              </a:prstGeom>
              <a:solidFill>
                <a:srgbClr val="0C366D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0" y="868542"/>
                <a:ext cx="9144000" cy="229092"/>
              </a:xfrm>
              <a:prstGeom prst="rect">
                <a:avLst/>
              </a:prstGeom>
              <a:solidFill>
                <a:srgbClr val="032754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Shape 123"/>
              <p:cNvSpPr txBox="1"/>
              <p:nvPr/>
            </p:nvSpPr>
            <p:spPr>
              <a:xfrm>
                <a:off x="110016" y="151581"/>
                <a:ext cx="977014" cy="6278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70000"/>
                  </a:lnSpc>
                  <a:spcBef>
                    <a:spcPts val="0"/>
                  </a:spcBef>
                  <a:buSzPct val="25000"/>
                  <a:buNone/>
                </a:pPr>
                <a:r>
                  <a:rPr lang="en-US" sz="2400">
                    <a:solidFill>
                      <a:srgbClr val="538CD5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NCAR</a:t>
                </a:r>
              </a:p>
              <a:p>
                <a:pPr marL="0" marR="0" lvl="0" indent="0" algn="just" rtl="0">
                  <a:lnSpc>
                    <a:spcPct val="70000"/>
                  </a:lnSpc>
                  <a:spcBef>
                    <a:spcPts val="0"/>
                  </a:spcBef>
                  <a:buSzPct val="25000"/>
                  <a:buNone/>
                </a:pPr>
                <a:r>
                  <a:rPr lang="en-US" sz="2400">
                    <a:solidFill>
                      <a:srgbClr val="538CD5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UCAR</a:t>
                </a:r>
              </a:p>
            </p:txBody>
          </p:sp>
          <p:cxnSp>
            <p:nvCxnSpPr>
              <p:cNvPr id="124" name="Shape 124"/>
              <p:cNvCxnSpPr/>
              <p:nvPr/>
            </p:nvCxnSpPr>
            <p:spPr>
              <a:xfrm>
                <a:off x="1142945" y="154704"/>
                <a:ext cx="0" cy="591794"/>
              </a:xfrm>
              <a:prstGeom prst="straightConnector1">
                <a:avLst/>
              </a:prstGeom>
              <a:noFill/>
              <a:ln w="25400" cap="flat" cmpd="sng">
                <a:solidFill>
                  <a:srgbClr val="538CD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25" name="Shape 125"/>
            <p:cNvSpPr txBox="1"/>
            <p:nvPr/>
          </p:nvSpPr>
          <p:spPr>
            <a:xfrm>
              <a:off x="1210111" y="90507"/>
              <a:ext cx="65811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20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The Mauna Loa Solar Observatory</a:t>
              </a:r>
              <a:br>
                <a:rPr lang="en-US" sz="220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</a:br>
              <a:r>
                <a:rPr lang="en-US" sz="1800">
                  <a:solidFill>
                    <a:srgbClr val="FC820A"/>
                  </a:solidFill>
                  <a:latin typeface="Questrial"/>
                  <a:ea typeface="Questrial"/>
                  <a:cs typeface="Questrial"/>
                  <a:sym typeface="Questrial"/>
                </a:rPr>
                <a:t>Observations To Increase Capability in Space Weather</a:t>
              </a:r>
            </a:p>
          </p:txBody>
        </p:sp>
      </p:grpSp>
      <p:sp>
        <p:nvSpPr>
          <p:cNvPr id="126" name="Shape 126"/>
          <p:cNvSpPr txBox="1"/>
          <p:nvPr/>
        </p:nvSpPr>
        <p:spPr>
          <a:xfrm>
            <a:off x="3574135" y="4495800"/>
            <a:ext cx="3391457" cy="9610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n-US" sz="1800" b="1" dirty="0" err="1" smtClean="0">
                <a:solidFill>
                  <a:schemeClr val="tx1"/>
                </a:solidFill>
                <a:latin typeface="Questrial"/>
                <a:ea typeface="Questrial"/>
                <a:cs typeface="Questrial"/>
                <a:sym typeface="Questrial"/>
              </a:rPr>
              <a:t>CoMP</a:t>
            </a:r>
            <a:r>
              <a:rPr lang="en-US" sz="1800" b="1" dirty="0" smtClean="0">
                <a:solidFill>
                  <a:schemeClr val="tx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Questrial"/>
                <a:ea typeface="Questrial"/>
                <a:cs typeface="Questrial"/>
                <a:sym typeface="Questrial"/>
              </a:rPr>
              <a:t>helium 1 intensity and linear polarization will be available early summer 2016</a:t>
            </a:r>
          </a:p>
        </p:txBody>
      </p:sp>
      <p:grpSp>
        <p:nvGrpSpPr>
          <p:cNvPr id="127" name="Shape 127"/>
          <p:cNvGrpSpPr/>
          <p:nvPr/>
        </p:nvGrpSpPr>
        <p:grpSpPr>
          <a:xfrm>
            <a:off x="2853131" y="1318644"/>
            <a:ext cx="1417320" cy="1417320"/>
            <a:chOff x="2710892" y="1315407"/>
            <a:chExt cx="1417320" cy="1417320"/>
          </a:xfrm>
        </p:grpSpPr>
        <p:pic>
          <p:nvPicPr>
            <p:cNvPr id="128" name="Shape 12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710892" y="1315407"/>
              <a:ext cx="1417320" cy="1417320"/>
            </a:xfrm>
            <a:prstGeom prst="rect">
              <a:avLst/>
            </a:prstGeom>
            <a:noFill/>
            <a:ln w="9525" cap="flat" cmpd="sng">
              <a:solidFill>
                <a:srgbClr val="F79646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29" name="Shape 129"/>
            <p:cNvPicPr preferRelativeResize="0"/>
            <p:nvPr/>
          </p:nvPicPr>
          <p:blipFill rotWithShape="1">
            <a:blip r:embed="rId10">
              <a:alphaModFix/>
            </a:blip>
            <a:srcRect l="12649" t="6790" r="3634" b="8073"/>
            <a:stretch/>
          </p:blipFill>
          <p:spPr>
            <a:xfrm>
              <a:off x="3161743" y="1755774"/>
              <a:ext cx="540306" cy="539822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30" name="Shape 130"/>
          <p:cNvSpPr/>
          <p:nvPr/>
        </p:nvSpPr>
        <p:spPr>
          <a:xfrm>
            <a:off x="2866286" y="2735964"/>
            <a:ext cx="1415697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KCor</a:t>
            </a:r>
            <a:r>
              <a:rPr lang="en-US" sz="12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/ </a:t>
            </a:r>
            <a:r>
              <a:rPr lang="en-US" sz="1200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ChroMag</a:t>
            </a:r>
            <a:endParaRPr lang="en-US" sz="12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11">
            <a:alphaModFix/>
          </a:blip>
          <a:srcRect l="18788" t="23907"/>
          <a:stretch/>
        </p:blipFill>
        <p:spPr>
          <a:xfrm>
            <a:off x="-1" y="1387009"/>
            <a:ext cx="2594161" cy="182364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2" name="Shape 1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79550" y="1152529"/>
            <a:ext cx="1371599" cy="1005546"/>
          </a:xfrm>
          <a:prstGeom prst="rect">
            <a:avLst/>
          </a:prstGeom>
          <a:noFill/>
          <a:ln w="9525" cap="flat" cmpd="sng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3" name="Shape 133"/>
          <p:cNvSpPr/>
          <p:nvPr/>
        </p:nvSpPr>
        <p:spPr>
          <a:xfrm>
            <a:off x="1733550" y="2129909"/>
            <a:ext cx="900155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ChroMag</a:t>
            </a:r>
          </a:p>
        </p:txBody>
      </p:sp>
      <p:pic>
        <p:nvPicPr>
          <p:cNvPr id="3" name="20150525_comp_helium_movi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25831" y="4495800"/>
            <a:ext cx="1501512" cy="1501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3020582"/>
            <a:ext cx="8543925" cy="1171575"/>
          </a:xfrm>
          <a:prstGeom prst="rect">
            <a:avLst/>
          </a:prstGeom>
        </p:spPr>
      </p:pic>
      <p:sp>
        <p:nvSpPr>
          <p:cNvPr id="29" name="Shape 126"/>
          <p:cNvSpPr txBox="1"/>
          <p:nvPr/>
        </p:nvSpPr>
        <p:spPr>
          <a:xfrm>
            <a:off x="4500661" y="1466861"/>
            <a:ext cx="4467782" cy="13260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Major renovations to MLSO completed in April 2016 including a new dome, new interior walls, wiring, internet upgrades, and much more.</a:t>
            </a:r>
            <a:endParaRPr lang="en-US" sz="1800" b="1" dirty="0">
              <a:solidFill>
                <a:schemeClr val="bg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134</Words>
  <Application>Microsoft Office PowerPoint</Application>
  <PresentationFormat>On-screen Show (4:3)</PresentationFormat>
  <Paragraphs>19</Paragraphs>
  <Slides>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Questrial</vt:lpstr>
      <vt:lpstr>Arial</vt:lpstr>
      <vt:lpstr>Calibri</vt:lpstr>
      <vt:lpstr>Source Sans Pro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Burkepile</dc:creator>
  <cp:lastModifiedBy>Joan Burkepile</cp:lastModifiedBy>
  <cp:revision>8</cp:revision>
  <dcterms:modified xsi:type="dcterms:W3CDTF">2018-01-30T21:46:33Z</dcterms:modified>
</cp:coreProperties>
</file>