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3"/>
  </p:notesMasterIdLst>
  <p:sldIdLst>
    <p:sldId id="261" r:id="rId2"/>
    <p:sldId id="297" r:id="rId3"/>
    <p:sldId id="298" r:id="rId4"/>
    <p:sldId id="305" r:id="rId5"/>
    <p:sldId id="304" r:id="rId6"/>
    <p:sldId id="307" r:id="rId7"/>
    <p:sldId id="290" r:id="rId8"/>
    <p:sldId id="299" r:id="rId9"/>
    <p:sldId id="301" r:id="rId10"/>
    <p:sldId id="291" r:id="rId11"/>
    <p:sldId id="292" r:id="rId12"/>
    <p:sldId id="302" r:id="rId13"/>
    <p:sldId id="303" r:id="rId14"/>
    <p:sldId id="289" r:id="rId15"/>
    <p:sldId id="308" r:id="rId16"/>
    <p:sldId id="295" r:id="rId17"/>
    <p:sldId id="309" r:id="rId18"/>
    <p:sldId id="310" r:id="rId19"/>
    <p:sldId id="311" r:id="rId20"/>
    <p:sldId id="312" r:id="rId21"/>
    <p:sldId id="31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400" autoAdjust="0"/>
  </p:normalViewPr>
  <p:slideViewPr>
    <p:cSldViewPr>
      <p:cViewPr varScale="1">
        <p:scale>
          <a:sx n="85" d="100"/>
          <a:sy n="85" d="100"/>
        </p:scale>
        <p:origin x="5" y="-2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6C595-725F-4D9E-8FDA-969C0C5ABE6D}" type="datetimeFigureOut">
              <a:rPr lang="en-US" smtClean="0"/>
              <a:pPr/>
              <a:t>9/10/2013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76E01B-954F-44B2-9D84-8A6DF339CF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F8AEF6-2ED5-4A45-A5C0-280C7018CC46}" type="slidenum">
              <a:rPr lang="en-US"/>
              <a:pPr/>
              <a:t>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19.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mlso.hao.ucar.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ideo" Target="file:///C:\Documents%20and%20Settings\iguana.CIT\My%20Documents\STEREO\prom_20120312b_512.mpg" TargetMode="Externa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Documents%20and%20Settings\iguana.CIT\My%20Documents\MAUNA%20LOA\MK4\MK4%20CMES\2003feb18_mk4_mov.av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457200" y="1295400"/>
            <a:ext cx="8059323" cy="707886"/>
          </a:xfrm>
          <a:prstGeom prst="rect">
            <a:avLst/>
          </a:prstGeom>
          <a:noFill/>
          <a:ln w="9525">
            <a:noFill/>
            <a:miter lim="800000"/>
            <a:headEnd/>
            <a:tailEnd/>
          </a:ln>
          <a:effectLst/>
        </p:spPr>
        <p:txBody>
          <a:bodyPr wrap="square">
            <a:spAutoFit/>
          </a:bodyPr>
          <a:lstStyle/>
          <a:p>
            <a:pPr algn="ctr">
              <a:spcBef>
                <a:spcPct val="50000"/>
              </a:spcBef>
            </a:pPr>
            <a:r>
              <a:rPr lang="en-US" sz="4000" b="1" dirty="0">
                <a:solidFill>
                  <a:schemeClr val="bg1"/>
                </a:solidFill>
              </a:rPr>
              <a:t>An Introduction to Space Weather</a:t>
            </a:r>
          </a:p>
        </p:txBody>
      </p:sp>
      <p:sp>
        <p:nvSpPr>
          <p:cNvPr id="5126" name="Text Box 6"/>
          <p:cNvSpPr txBox="1">
            <a:spLocks noChangeArrowheads="1"/>
          </p:cNvSpPr>
          <p:nvPr/>
        </p:nvSpPr>
        <p:spPr bwMode="auto">
          <a:xfrm>
            <a:off x="1531885" y="5098306"/>
            <a:ext cx="189242" cy="376323"/>
          </a:xfrm>
          <a:prstGeom prst="rect">
            <a:avLst/>
          </a:prstGeom>
          <a:noFill/>
          <a:ln w="9525">
            <a:noFill/>
            <a:miter lim="800000"/>
            <a:headEnd/>
            <a:tailEnd/>
          </a:ln>
          <a:effectLst/>
        </p:spPr>
        <p:txBody>
          <a:bodyPr wrap="none">
            <a:spAutoFit/>
          </a:bodyPr>
          <a:lstStyle/>
          <a:p>
            <a:endParaRPr lang="en-US"/>
          </a:p>
        </p:txBody>
      </p:sp>
      <p:sp>
        <p:nvSpPr>
          <p:cNvPr id="5131" name="Text Box 11"/>
          <p:cNvSpPr txBox="1">
            <a:spLocks noChangeArrowheads="1"/>
          </p:cNvSpPr>
          <p:nvPr/>
        </p:nvSpPr>
        <p:spPr bwMode="auto">
          <a:xfrm>
            <a:off x="2018042" y="4904442"/>
            <a:ext cx="4541819" cy="658158"/>
          </a:xfrm>
          <a:prstGeom prst="rect">
            <a:avLst/>
          </a:prstGeom>
          <a:noFill/>
          <a:ln w="9525">
            <a:noFill/>
            <a:miter lim="800000"/>
            <a:headEnd/>
            <a:tailEnd/>
          </a:ln>
          <a:effectLst/>
        </p:spPr>
        <p:txBody>
          <a:bodyPr>
            <a:spAutoFit/>
          </a:bodyPr>
          <a:lstStyle/>
          <a:p>
            <a:pPr algn="ctr"/>
            <a:r>
              <a:rPr lang="en-US" b="1">
                <a:solidFill>
                  <a:schemeClr val="bg1"/>
                </a:solidFill>
              </a:rPr>
              <a:t>J. Burkepile</a:t>
            </a:r>
          </a:p>
          <a:p>
            <a:pPr algn="ctr"/>
            <a:r>
              <a:rPr lang="en-US" b="1">
                <a:solidFill>
                  <a:schemeClr val="bg1"/>
                </a:solidFill>
              </a:rPr>
              <a:t>High Altitude Observatory / NCAR</a:t>
            </a:r>
          </a:p>
        </p:txBody>
      </p:sp>
      <p:pic>
        <p:nvPicPr>
          <p:cNvPr id="11" name="Picture 10" descr="NCAR LOGO.png"/>
          <p:cNvPicPr>
            <a:picLocks noChangeAspect="1"/>
          </p:cNvPicPr>
          <p:nvPr/>
        </p:nvPicPr>
        <p:blipFill>
          <a:blip r:embed="rId3" cstate="print"/>
          <a:stretch>
            <a:fillRect/>
          </a:stretch>
        </p:blipFill>
        <p:spPr>
          <a:xfrm>
            <a:off x="1142999" y="6248400"/>
            <a:ext cx="1571751" cy="533400"/>
          </a:xfrm>
          <a:prstGeom prst="rect">
            <a:avLst/>
          </a:prstGeom>
        </p:spPr>
      </p:pic>
      <p:pic>
        <p:nvPicPr>
          <p:cNvPr id="12" name="Picture 11" descr="NewLook8.gif"/>
          <p:cNvPicPr>
            <a:picLocks noChangeAspect="1"/>
          </p:cNvPicPr>
          <p:nvPr/>
        </p:nvPicPr>
        <p:blipFill>
          <a:blip r:embed="rId4" cstate="print"/>
          <a:stretch>
            <a:fillRect/>
          </a:stretch>
        </p:blipFill>
        <p:spPr>
          <a:xfrm>
            <a:off x="82031" y="6096000"/>
            <a:ext cx="904741" cy="685800"/>
          </a:xfrm>
          <a:prstGeom prst="rect">
            <a:avLst/>
          </a:prstGeom>
        </p:spPr>
      </p:pic>
      <p:pic>
        <p:nvPicPr>
          <p:cNvPr id="13" name="Picture 12" descr="NSF_logo.jpg"/>
          <p:cNvPicPr>
            <a:picLocks noChangeAspect="1"/>
          </p:cNvPicPr>
          <p:nvPr/>
        </p:nvPicPr>
        <p:blipFill>
          <a:blip r:embed="rId5" cstate="print"/>
          <a:stretch>
            <a:fillRect/>
          </a:stretch>
        </p:blipFill>
        <p:spPr>
          <a:xfrm>
            <a:off x="8153400" y="6096000"/>
            <a:ext cx="749808" cy="749808"/>
          </a:xfrm>
          <a:prstGeom prst="rect">
            <a:avLst/>
          </a:prstGeom>
        </p:spPr>
      </p:pic>
      <p:pic>
        <p:nvPicPr>
          <p:cNvPr id="14" name="Picture 13" descr="slide1.gif"/>
          <p:cNvPicPr>
            <a:picLocks noChangeAspect="1"/>
          </p:cNvPicPr>
          <p:nvPr/>
        </p:nvPicPr>
        <p:blipFill>
          <a:blip r:embed="rId6" cstate="print"/>
          <a:srcRect b="86111"/>
          <a:stretch>
            <a:fillRect/>
          </a:stretch>
        </p:blipFill>
        <p:spPr>
          <a:xfrm>
            <a:off x="0" y="38100"/>
            <a:ext cx="9144000" cy="952500"/>
          </a:xfrm>
          <a:prstGeom prst="rect">
            <a:avLst/>
          </a:prstGeom>
        </p:spPr>
      </p:pic>
      <p:pic>
        <p:nvPicPr>
          <p:cNvPr id="16" name="Picture 9" descr="dome-kcor_on_spar.tif"/>
          <p:cNvPicPr>
            <a:picLocks noChangeAspect="1"/>
          </p:cNvPicPr>
          <p:nvPr/>
        </p:nvPicPr>
        <p:blipFill>
          <a:blip r:embed="rId7" cstate="print"/>
          <a:srcRect/>
          <a:stretch>
            <a:fillRect/>
          </a:stretch>
        </p:blipFill>
        <p:spPr bwMode="auto">
          <a:xfrm>
            <a:off x="5105400" y="1371600"/>
            <a:ext cx="3533775" cy="4267200"/>
          </a:xfrm>
          <a:prstGeom prst="rect">
            <a:avLst/>
          </a:prstGeom>
          <a:noFill/>
          <a:ln w="9525">
            <a:noFill/>
            <a:miter lim="800000"/>
            <a:headEnd/>
            <a:tailEnd/>
          </a:ln>
        </p:spPr>
      </p:pic>
      <p:sp>
        <p:nvSpPr>
          <p:cNvPr id="17" name="TextBox 16"/>
          <p:cNvSpPr txBox="1"/>
          <p:nvPr/>
        </p:nvSpPr>
        <p:spPr bwMode="auto">
          <a:xfrm>
            <a:off x="304800" y="1219200"/>
            <a:ext cx="4267200" cy="2800350"/>
          </a:xfrm>
          <a:prstGeom prst="rect">
            <a:avLst/>
          </a:prstGeom>
          <a:noFill/>
          <a:ln w="9525">
            <a:noFill/>
            <a:miter lim="800000"/>
            <a:headEnd/>
            <a:tailEnd/>
          </a:ln>
        </p:spPr>
        <p:txBody>
          <a:bodyPr>
            <a:spAutoFit/>
          </a:bodyPr>
          <a:lstStyle/>
          <a:p>
            <a:pPr algn="ctr">
              <a:buClr>
                <a:srgbClr val="FFC000"/>
              </a:buClr>
              <a:defRPr/>
            </a:pPr>
            <a:r>
              <a:rPr lang="en-US" sz="4400" dirty="0">
                <a:latin typeface="+mj-lt"/>
              </a:rPr>
              <a:t>COSMO </a:t>
            </a:r>
          </a:p>
          <a:p>
            <a:pPr algn="ctr">
              <a:buClr>
                <a:srgbClr val="FFC000"/>
              </a:buClr>
              <a:defRPr/>
            </a:pPr>
            <a:r>
              <a:rPr lang="en-US" sz="4400" dirty="0">
                <a:latin typeface="+mj-lt"/>
              </a:rPr>
              <a:t>K-Coronagraph </a:t>
            </a:r>
          </a:p>
          <a:p>
            <a:pPr algn="ctr">
              <a:buClr>
                <a:srgbClr val="FFC000"/>
              </a:buClr>
              <a:defRPr/>
            </a:pPr>
            <a:r>
              <a:rPr lang="en-US" sz="4400" dirty="0">
                <a:latin typeface="+mj-lt"/>
              </a:rPr>
              <a:t>Science Requirement</a:t>
            </a:r>
            <a:r>
              <a:rPr lang="en-US" sz="4400" dirty="0">
                <a:solidFill>
                  <a:schemeClr val="tx2"/>
                </a:solidFill>
                <a:latin typeface="+mj-lt"/>
              </a:rPr>
              <a:t>s</a:t>
            </a:r>
          </a:p>
        </p:txBody>
      </p:sp>
      <p:sp>
        <p:nvSpPr>
          <p:cNvPr id="18" name="TextBox 11"/>
          <p:cNvSpPr txBox="1">
            <a:spLocks noChangeArrowheads="1"/>
          </p:cNvSpPr>
          <p:nvPr/>
        </p:nvSpPr>
        <p:spPr bwMode="auto">
          <a:xfrm>
            <a:off x="685800" y="4267200"/>
            <a:ext cx="3810000" cy="400110"/>
          </a:xfrm>
          <a:prstGeom prst="rect">
            <a:avLst/>
          </a:prstGeom>
          <a:noFill/>
          <a:ln w="9525">
            <a:noFill/>
            <a:miter lim="800000"/>
            <a:headEnd/>
            <a:tailEnd/>
          </a:ln>
        </p:spPr>
        <p:txBody>
          <a:bodyPr>
            <a:spAutoFit/>
          </a:bodyPr>
          <a:lstStyle/>
          <a:p>
            <a:pPr algn="ctr">
              <a:buClr>
                <a:srgbClr val="FFC000"/>
              </a:buClr>
            </a:pPr>
            <a:r>
              <a:rPr lang="en-US" sz="2000" dirty="0"/>
              <a:t>Joan </a:t>
            </a:r>
            <a:r>
              <a:rPr lang="en-US" sz="2000" dirty="0" smtClean="0"/>
              <a:t>Burkepile</a:t>
            </a:r>
            <a:endParaRPr lang="en-US" sz="2000" dirty="0"/>
          </a:p>
        </p:txBody>
      </p:sp>
      <p:sp>
        <p:nvSpPr>
          <p:cNvPr id="19" name="TextBox 12"/>
          <p:cNvSpPr txBox="1">
            <a:spLocks noChangeArrowheads="1"/>
          </p:cNvSpPr>
          <p:nvPr/>
        </p:nvSpPr>
        <p:spPr bwMode="auto">
          <a:xfrm>
            <a:off x="1371600" y="5715000"/>
            <a:ext cx="6400800" cy="400050"/>
          </a:xfrm>
          <a:prstGeom prst="rect">
            <a:avLst/>
          </a:prstGeom>
          <a:noFill/>
          <a:ln w="9525">
            <a:noFill/>
            <a:miter lim="800000"/>
            <a:headEnd/>
            <a:tailEnd/>
          </a:ln>
        </p:spPr>
        <p:txBody>
          <a:bodyPr>
            <a:spAutoFit/>
          </a:bodyPr>
          <a:lstStyle/>
          <a:p>
            <a:pPr algn="ctr">
              <a:buClr>
                <a:srgbClr val="FFC000"/>
              </a:buClr>
            </a:pPr>
            <a:r>
              <a:rPr lang="en-US" sz="2000" b="1" i="1" dirty="0"/>
              <a:t>http://www.cosmo.ucar.edu/kcoronagraph.html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85800" y="6096000"/>
            <a:ext cx="7848600" cy="639762"/>
          </a:xfrm>
        </p:spPr>
        <p:txBody>
          <a:bodyPr/>
          <a:lstStyle/>
          <a:p>
            <a:pPr>
              <a:buFontTx/>
              <a:buNone/>
            </a:pPr>
            <a:r>
              <a:rPr lang="en-US" b="1" i="1" dirty="0"/>
              <a:t>Need to detect brightness levels &lt; 10</a:t>
            </a:r>
            <a:r>
              <a:rPr lang="en-US" b="1" i="1" baseline="30000" dirty="0"/>
              <a:t>-9</a:t>
            </a:r>
            <a:r>
              <a:rPr lang="en-US" b="1" i="1" dirty="0"/>
              <a:t> B</a:t>
            </a:r>
            <a:r>
              <a:rPr lang="he-IL" b="1" i="1" baseline="-25000" dirty="0">
                <a:cs typeface="Arial" charset="0"/>
              </a:rPr>
              <a:t>סּ</a:t>
            </a:r>
            <a:endParaRPr lang="en-US" dirty="0"/>
          </a:p>
        </p:txBody>
      </p:sp>
      <p:pic>
        <p:nvPicPr>
          <p:cNvPr id="20485" name="Picture 5" descr="lasco_halo_2000_feb17_2154"/>
          <p:cNvPicPr>
            <a:picLocks noChangeAspect="1" noChangeArrowheads="1"/>
          </p:cNvPicPr>
          <p:nvPr/>
        </p:nvPicPr>
        <p:blipFill>
          <a:blip r:embed="rId2" cstate="print"/>
          <a:srcRect l="39375" t="32001" r="32500" b="25000"/>
          <a:stretch>
            <a:fillRect/>
          </a:stretch>
        </p:blipFill>
        <p:spPr bwMode="auto">
          <a:xfrm>
            <a:off x="5029200" y="2286000"/>
            <a:ext cx="3997873" cy="3820040"/>
          </a:xfrm>
          <a:prstGeom prst="rect">
            <a:avLst/>
          </a:prstGeom>
          <a:noFill/>
        </p:spPr>
      </p:pic>
      <p:pic>
        <p:nvPicPr>
          <p:cNvPr id="20488" name="Picture 8" descr="2000feb17_2046m2029"/>
          <p:cNvPicPr>
            <a:picLocks noChangeAspect="1" noChangeArrowheads="1"/>
          </p:cNvPicPr>
          <p:nvPr/>
        </p:nvPicPr>
        <p:blipFill>
          <a:blip r:embed="rId3" cstate="print"/>
          <a:srcRect t="18367"/>
          <a:stretch>
            <a:fillRect/>
          </a:stretch>
        </p:blipFill>
        <p:spPr bwMode="auto">
          <a:xfrm>
            <a:off x="381000" y="2363757"/>
            <a:ext cx="4572000" cy="3732244"/>
          </a:xfrm>
          <a:prstGeom prst="rect">
            <a:avLst/>
          </a:prstGeom>
          <a:noFill/>
        </p:spPr>
      </p:pic>
      <p:sp>
        <p:nvSpPr>
          <p:cNvPr id="20489" name="Text Box 9"/>
          <p:cNvSpPr txBox="1">
            <a:spLocks noChangeArrowheads="1"/>
          </p:cNvSpPr>
          <p:nvPr/>
        </p:nvSpPr>
        <p:spPr bwMode="auto">
          <a:xfrm>
            <a:off x="381000" y="1255693"/>
            <a:ext cx="8458200" cy="954107"/>
          </a:xfrm>
          <a:prstGeom prst="rect">
            <a:avLst/>
          </a:prstGeom>
          <a:noFill/>
          <a:ln w="9525">
            <a:noFill/>
            <a:miter lim="800000"/>
            <a:headEnd/>
            <a:tailEnd/>
          </a:ln>
          <a:effectLst/>
        </p:spPr>
        <p:txBody>
          <a:bodyPr wrap="square">
            <a:spAutoFit/>
          </a:bodyPr>
          <a:lstStyle/>
          <a:p>
            <a:pPr>
              <a:spcBef>
                <a:spcPct val="50000"/>
              </a:spcBef>
            </a:pPr>
            <a:r>
              <a:rPr lang="en-US" sz="2800" dirty="0" smtClean="0"/>
              <a:t>A typical LASCO Halo </a:t>
            </a:r>
            <a:r>
              <a:rPr lang="en-US" sz="2800" dirty="0"/>
              <a:t>occurred on </a:t>
            </a:r>
            <a:r>
              <a:rPr lang="en-US" sz="2800" dirty="0" smtClean="0"/>
              <a:t>Feb </a:t>
            </a:r>
            <a:r>
              <a:rPr lang="en-US" sz="2800" dirty="0"/>
              <a:t>17, 2000 and was detected in Mk4 at a brightness </a:t>
            </a:r>
            <a:r>
              <a:rPr lang="en-US" sz="2800" dirty="0" smtClean="0"/>
              <a:t>level of </a:t>
            </a:r>
            <a:r>
              <a:rPr lang="en-US" sz="2800" dirty="0"/>
              <a:t>4 x 10</a:t>
            </a:r>
            <a:r>
              <a:rPr lang="en-US" sz="2800" baseline="30000" dirty="0"/>
              <a:t>-9</a:t>
            </a:r>
            <a:r>
              <a:rPr lang="en-US" sz="2800" dirty="0"/>
              <a:t> B</a:t>
            </a:r>
            <a:r>
              <a:rPr lang="he-IL" sz="2800" baseline="-25000" dirty="0" smtClean="0">
                <a:cs typeface="Arial" charset="0"/>
              </a:rPr>
              <a:t>סּ</a:t>
            </a:r>
            <a:r>
              <a:rPr lang="en-US" sz="2800" baseline="-25000" dirty="0" smtClean="0">
                <a:cs typeface="Arial" charset="0"/>
              </a:rPr>
              <a:t> </a:t>
            </a:r>
            <a:endParaRPr lang="en-US" sz="2800" baseline="-25000" dirty="0"/>
          </a:p>
        </p:txBody>
      </p:sp>
      <p:sp>
        <p:nvSpPr>
          <p:cNvPr id="20491" name="Oval 11"/>
          <p:cNvSpPr>
            <a:spLocks noChangeArrowheads="1"/>
          </p:cNvSpPr>
          <p:nvPr/>
        </p:nvSpPr>
        <p:spPr bwMode="auto">
          <a:xfrm>
            <a:off x="1219200" y="4343400"/>
            <a:ext cx="2819400" cy="1447800"/>
          </a:xfrm>
          <a:prstGeom prst="ellipse">
            <a:avLst/>
          </a:prstGeom>
          <a:noFill/>
          <a:ln w="19050">
            <a:solidFill>
              <a:srgbClr val="FF0000"/>
            </a:solidFill>
            <a:round/>
            <a:headEnd/>
            <a:tailEnd/>
          </a:ln>
          <a:effectLst/>
        </p:spPr>
        <p:txBody>
          <a:bodyPr wrap="none" anchor="ctr"/>
          <a:lstStyle/>
          <a:p>
            <a:endParaRPr lang="en-US"/>
          </a:p>
        </p:txBody>
      </p:sp>
      <p:sp>
        <p:nvSpPr>
          <p:cNvPr id="20492" name="Text Box 12"/>
          <p:cNvSpPr txBox="1">
            <a:spLocks noChangeArrowheads="1"/>
          </p:cNvSpPr>
          <p:nvPr/>
        </p:nvSpPr>
        <p:spPr bwMode="auto">
          <a:xfrm>
            <a:off x="457200" y="5638800"/>
            <a:ext cx="1295400" cy="366713"/>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20:40 UT</a:t>
            </a:r>
          </a:p>
        </p:txBody>
      </p:sp>
      <p:sp>
        <p:nvSpPr>
          <p:cNvPr id="9" name="Rectangle 5"/>
          <p:cNvSpPr txBox="1">
            <a:spLocks noChangeArrowheads="1"/>
          </p:cNvSpPr>
          <p:nvPr/>
        </p:nvSpPr>
        <p:spPr>
          <a:xfrm>
            <a:off x="457200" y="152400"/>
            <a:ext cx="82296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Science Goals:</a:t>
            </a:r>
            <a:br>
              <a:rPr kumimoji="0" lang="en-US" sz="3600" b="1" i="0" u="none" strike="noStrike" kern="1200" cap="none" spc="0" normalizeH="0" baseline="0" noProof="0" dirty="0" smtClean="0">
                <a:ln>
                  <a:noFill/>
                </a:ln>
                <a:effectLst/>
                <a:uLnTx/>
                <a:uFillTx/>
                <a:latin typeface="+mj-lt"/>
                <a:ea typeface="+mj-ea"/>
                <a:cs typeface="+mj-cs"/>
              </a:rPr>
            </a:br>
            <a:r>
              <a:rPr kumimoji="0" lang="en-US" sz="3600" b="1" i="0" u="none" strike="noStrike" kern="1200" cap="none" spc="0" normalizeH="0" baseline="0" noProof="0" dirty="0" smtClean="0">
                <a:ln>
                  <a:noFill/>
                </a:ln>
                <a:effectLst/>
                <a:uLnTx/>
                <a:uFillTx/>
                <a:latin typeface="+mj-lt"/>
                <a:ea typeface="+mj-ea"/>
                <a:cs typeface="+mj-cs"/>
              </a:rPr>
              <a:t>2) Detecting Halo CMEs</a:t>
            </a:r>
            <a:endParaRPr kumimoji="0" lang="en-US" sz="3600" b="1"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20000102"/>
          <p:cNvPicPr>
            <a:picLocks noChangeAspect="1" noChangeArrowheads="1"/>
          </p:cNvPicPr>
          <p:nvPr/>
        </p:nvPicPr>
        <p:blipFill>
          <a:blip r:embed="rId2" cstate="print"/>
          <a:srcRect/>
          <a:stretch>
            <a:fillRect/>
          </a:stretch>
        </p:blipFill>
        <p:spPr bwMode="auto">
          <a:xfrm>
            <a:off x="228600" y="1752600"/>
            <a:ext cx="4038600" cy="4038600"/>
          </a:xfrm>
          <a:prstGeom prst="rect">
            <a:avLst/>
          </a:prstGeom>
          <a:noFill/>
        </p:spPr>
      </p:pic>
      <p:pic>
        <p:nvPicPr>
          <p:cNvPr id="21509" name="Picture 5" descr="20090106"/>
          <p:cNvPicPr>
            <a:picLocks noChangeAspect="1" noChangeArrowheads="1"/>
          </p:cNvPicPr>
          <p:nvPr/>
        </p:nvPicPr>
        <p:blipFill>
          <a:blip r:embed="rId3" cstate="print"/>
          <a:srcRect/>
          <a:stretch>
            <a:fillRect/>
          </a:stretch>
        </p:blipFill>
        <p:spPr bwMode="auto">
          <a:xfrm>
            <a:off x="4800600" y="1752600"/>
            <a:ext cx="4038600" cy="4038600"/>
          </a:xfrm>
          <a:prstGeom prst="rect">
            <a:avLst/>
          </a:prstGeom>
          <a:noFill/>
        </p:spPr>
      </p:pic>
      <p:sp>
        <p:nvSpPr>
          <p:cNvPr id="5" name="TextBox 4"/>
          <p:cNvSpPr txBox="1"/>
          <p:nvPr/>
        </p:nvSpPr>
        <p:spPr>
          <a:xfrm>
            <a:off x="152400" y="5867400"/>
            <a:ext cx="4343400" cy="338554"/>
          </a:xfrm>
          <a:prstGeom prst="rect">
            <a:avLst/>
          </a:prstGeom>
          <a:noFill/>
        </p:spPr>
        <p:txBody>
          <a:bodyPr wrap="square" rtlCol="0">
            <a:spAutoFit/>
          </a:bodyPr>
          <a:lstStyle/>
          <a:p>
            <a:r>
              <a:rPr lang="en-US" sz="1600" dirty="0" smtClean="0"/>
              <a:t>Solar Maximum: Mk4 image from Jan 2, 2000</a:t>
            </a:r>
            <a:endParaRPr lang="en-US" sz="1600" dirty="0"/>
          </a:p>
        </p:txBody>
      </p:sp>
      <p:sp>
        <p:nvSpPr>
          <p:cNvPr id="6" name="TextBox 5"/>
          <p:cNvSpPr txBox="1"/>
          <p:nvPr/>
        </p:nvSpPr>
        <p:spPr>
          <a:xfrm>
            <a:off x="4800600" y="5833646"/>
            <a:ext cx="4343400" cy="338554"/>
          </a:xfrm>
          <a:prstGeom prst="rect">
            <a:avLst/>
          </a:prstGeom>
          <a:noFill/>
        </p:spPr>
        <p:txBody>
          <a:bodyPr wrap="square" rtlCol="0">
            <a:spAutoFit/>
          </a:bodyPr>
          <a:lstStyle/>
          <a:p>
            <a:r>
              <a:rPr lang="en-US" sz="1600" dirty="0" smtClean="0"/>
              <a:t>Solar Minimum: Mk4 image from Jan 6, 2009</a:t>
            </a:r>
            <a:endParaRPr lang="en-US" sz="1600" dirty="0"/>
          </a:p>
        </p:txBody>
      </p:sp>
      <p:sp>
        <p:nvSpPr>
          <p:cNvPr id="7" name="Rectangle 5"/>
          <p:cNvSpPr txBox="1">
            <a:spLocks noChangeArrowheads="1"/>
          </p:cNvSpPr>
          <p:nvPr/>
        </p:nvSpPr>
        <p:spPr>
          <a:xfrm>
            <a:off x="457200" y="0"/>
            <a:ext cx="8229600" cy="1524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Science Goals:</a:t>
            </a:r>
            <a:br>
              <a:rPr kumimoji="0" lang="en-US" sz="3600" b="1" i="0" u="none" strike="noStrike" kern="1200" cap="none" spc="0" normalizeH="0" baseline="0" noProof="0" dirty="0" smtClean="0">
                <a:ln>
                  <a:noFill/>
                </a:ln>
                <a:effectLst/>
                <a:uLnTx/>
                <a:uFillTx/>
                <a:latin typeface="+mj-lt"/>
                <a:ea typeface="+mj-ea"/>
                <a:cs typeface="+mj-cs"/>
              </a:rPr>
            </a:br>
            <a:r>
              <a:rPr kumimoji="0" lang="en-US" sz="3600" b="1" i="0" u="none" strike="noStrike" kern="1200" cap="none" spc="0" normalizeH="0" baseline="0" noProof="0" dirty="0" smtClean="0">
                <a:ln>
                  <a:noFill/>
                </a:ln>
                <a:effectLst/>
                <a:uLnTx/>
                <a:uFillTx/>
                <a:latin typeface="+mj-lt"/>
                <a:ea typeface="+mj-ea"/>
                <a:cs typeface="+mj-cs"/>
              </a:rPr>
              <a:t>3) Track</a:t>
            </a:r>
            <a:r>
              <a:rPr kumimoji="0" lang="en-US" sz="3600" b="1" i="0" u="none" strike="noStrike" kern="1200" cap="none" spc="0" normalizeH="0" noProof="0" dirty="0" smtClean="0">
                <a:ln>
                  <a:noFill/>
                </a:ln>
                <a:effectLst/>
                <a:uLnTx/>
                <a:uFillTx/>
                <a:latin typeface="+mj-lt"/>
                <a:ea typeface="+mj-ea"/>
                <a:cs typeface="+mj-cs"/>
              </a:rPr>
              <a:t> Density Distribution of Corona over time scales of days to decades</a:t>
            </a:r>
            <a:endParaRPr kumimoji="0" lang="en-US" sz="3600" b="1" i="0" u="none" strike="noStrike" kern="1200" cap="none" spc="0" normalizeH="0" baseline="0" noProof="0" dirty="0">
              <a:ln>
                <a:noFill/>
              </a:ln>
              <a:effectLst/>
              <a:uLnTx/>
              <a:uFillTx/>
              <a:latin typeface="+mj-lt"/>
              <a:ea typeface="+mj-ea"/>
              <a:cs typeface="+mj-cs"/>
            </a:endParaRPr>
          </a:p>
        </p:txBody>
      </p:sp>
      <p:sp>
        <p:nvSpPr>
          <p:cNvPr id="9" name="TextBox 8"/>
          <p:cNvSpPr txBox="1"/>
          <p:nvPr/>
        </p:nvSpPr>
        <p:spPr>
          <a:xfrm>
            <a:off x="304800" y="6243935"/>
            <a:ext cx="8763000" cy="461665"/>
          </a:xfrm>
          <a:prstGeom prst="rect">
            <a:avLst/>
          </a:prstGeom>
          <a:noFill/>
        </p:spPr>
        <p:txBody>
          <a:bodyPr wrap="square" rtlCol="0">
            <a:spAutoFit/>
          </a:bodyPr>
          <a:lstStyle/>
          <a:p>
            <a:r>
              <a:rPr lang="en-US" sz="2400" b="1" dirty="0" smtClean="0"/>
              <a:t>Instrument must be robust, easy to maintain and easy to calibrate</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a:xfrm>
            <a:off x="457200" y="152400"/>
            <a:ext cx="8229600" cy="685800"/>
          </a:xfrm>
        </p:spPr>
        <p:txBody>
          <a:bodyPr/>
          <a:lstStyle/>
          <a:p>
            <a:pPr>
              <a:defRPr/>
            </a:pPr>
            <a:r>
              <a:rPr lang="en-US" sz="3600" b="1" dirty="0"/>
              <a:t>White Light (</a:t>
            </a:r>
            <a:r>
              <a:rPr lang="en-US" sz="3600" b="1" dirty="0" err="1"/>
              <a:t>pB</a:t>
            </a:r>
            <a:r>
              <a:rPr lang="en-US" sz="3600" b="1" dirty="0"/>
              <a:t>)   1980 to Jan 2009</a:t>
            </a:r>
          </a:p>
        </p:txBody>
      </p:sp>
      <p:grpSp>
        <p:nvGrpSpPr>
          <p:cNvPr id="2" name="Group 4"/>
          <p:cNvGrpSpPr>
            <a:grpSpLocks/>
          </p:cNvGrpSpPr>
          <p:nvPr/>
        </p:nvGrpSpPr>
        <p:grpSpPr bwMode="auto">
          <a:xfrm>
            <a:off x="76200" y="3886200"/>
            <a:ext cx="8991600" cy="2667000"/>
            <a:chOff x="48" y="2544"/>
            <a:chExt cx="5664" cy="1680"/>
          </a:xfrm>
        </p:grpSpPr>
        <p:pic>
          <p:nvPicPr>
            <p:cNvPr id="16404" name="Picture 5" descr="MLSO_pB_synmap_1980-2009_R1"/>
            <p:cNvPicPr>
              <a:picLocks noChangeAspect="1" noChangeArrowheads="1"/>
            </p:cNvPicPr>
            <p:nvPr/>
          </p:nvPicPr>
          <p:blipFill>
            <a:blip r:embed="rId2" cstate="print">
              <a:lum bright="42000" contrast="54000"/>
            </a:blip>
            <a:srcRect r="3145" b="12868"/>
            <a:stretch>
              <a:fillRect/>
            </a:stretch>
          </p:blipFill>
          <p:spPr bwMode="auto">
            <a:xfrm>
              <a:off x="48" y="2544"/>
              <a:ext cx="5664" cy="1680"/>
            </a:xfrm>
            <a:prstGeom prst="rect">
              <a:avLst/>
            </a:prstGeom>
            <a:noFill/>
            <a:ln w="9525">
              <a:noFill/>
              <a:miter lim="800000"/>
              <a:headEnd/>
              <a:tailEnd/>
            </a:ln>
          </p:spPr>
        </p:pic>
        <p:sp>
          <p:nvSpPr>
            <p:cNvPr id="16405" name="Rectangle 6"/>
            <p:cNvSpPr>
              <a:spLocks noChangeArrowheads="1"/>
            </p:cNvSpPr>
            <p:nvPr/>
          </p:nvSpPr>
          <p:spPr bwMode="auto">
            <a:xfrm>
              <a:off x="2016" y="2544"/>
              <a:ext cx="48" cy="1536"/>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6388" name="Text Box 8"/>
          <p:cNvSpPr txBox="1">
            <a:spLocks noChangeArrowheads="1"/>
          </p:cNvSpPr>
          <p:nvPr/>
        </p:nvSpPr>
        <p:spPr bwMode="auto">
          <a:xfrm>
            <a:off x="0" y="6491288"/>
            <a:ext cx="2286000" cy="366712"/>
          </a:xfrm>
          <a:prstGeom prst="rect">
            <a:avLst/>
          </a:prstGeom>
          <a:noFill/>
          <a:ln w="9525">
            <a:noFill/>
            <a:miter lim="800000"/>
            <a:headEnd/>
            <a:tailEnd/>
          </a:ln>
        </p:spPr>
        <p:txBody>
          <a:bodyPr>
            <a:spAutoFit/>
          </a:bodyPr>
          <a:lstStyle/>
          <a:p>
            <a:pPr>
              <a:spcBef>
                <a:spcPct val="50000"/>
              </a:spcBef>
            </a:pPr>
            <a:r>
              <a:rPr lang="en-US" b="1">
                <a:solidFill>
                  <a:srgbClr val="FF0000"/>
                </a:solidFill>
              </a:rPr>
              <a:t>1.8 Solar Radii</a:t>
            </a:r>
          </a:p>
        </p:txBody>
      </p:sp>
      <p:sp>
        <p:nvSpPr>
          <p:cNvPr id="16389" name="Line 9"/>
          <p:cNvSpPr>
            <a:spLocks noChangeShapeType="1"/>
          </p:cNvSpPr>
          <p:nvPr/>
        </p:nvSpPr>
        <p:spPr bwMode="auto">
          <a:xfrm>
            <a:off x="76200" y="5105400"/>
            <a:ext cx="8991600" cy="0"/>
          </a:xfrm>
          <a:prstGeom prst="line">
            <a:avLst/>
          </a:prstGeom>
          <a:noFill/>
          <a:ln w="9525">
            <a:solidFill>
              <a:srgbClr val="FF0000"/>
            </a:solidFill>
            <a:round/>
            <a:headEnd/>
            <a:tailEnd/>
          </a:ln>
        </p:spPr>
        <p:txBody>
          <a:bodyPr/>
          <a:lstStyle/>
          <a:p>
            <a:endParaRPr lang="en-US"/>
          </a:p>
        </p:txBody>
      </p:sp>
      <p:sp>
        <p:nvSpPr>
          <p:cNvPr id="16390" name="Text Box 10"/>
          <p:cNvSpPr txBox="1">
            <a:spLocks noChangeArrowheads="1"/>
          </p:cNvSpPr>
          <p:nvPr/>
        </p:nvSpPr>
        <p:spPr bwMode="auto">
          <a:xfrm>
            <a:off x="0" y="3581400"/>
            <a:ext cx="9144000" cy="274638"/>
          </a:xfrm>
          <a:prstGeom prst="rect">
            <a:avLst/>
          </a:prstGeom>
          <a:noFill/>
          <a:ln w="9525">
            <a:noFill/>
            <a:miter lim="800000"/>
            <a:headEnd/>
            <a:tailEnd/>
          </a:ln>
        </p:spPr>
        <p:txBody>
          <a:bodyPr>
            <a:spAutoFit/>
          </a:bodyPr>
          <a:lstStyle/>
          <a:p>
            <a:pPr>
              <a:spcBef>
                <a:spcPct val="50000"/>
              </a:spcBef>
            </a:pPr>
            <a:r>
              <a:rPr lang="en-US" sz="1200" b="1"/>
              <a:t>1980             1983               1986             1989              1992              1995             1998              2001              2004              2007</a:t>
            </a:r>
          </a:p>
        </p:txBody>
      </p:sp>
      <p:sp>
        <p:nvSpPr>
          <p:cNvPr id="16391" name="Text Box 11"/>
          <p:cNvSpPr txBox="1">
            <a:spLocks noChangeArrowheads="1"/>
          </p:cNvSpPr>
          <p:nvPr/>
        </p:nvSpPr>
        <p:spPr bwMode="auto">
          <a:xfrm>
            <a:off x="3810000" y="6096000"/>
            <a:ext cx="1676400" cy="274638"/>
          </a:xfrm>
          <a:prstGeom prst="rect">
            <a:avLst/>
          </a:prstGeom>
          <a:noFill/>
          <a:ln w="9525">
            <a:noFill/>
            <a:miter lim="800000"/>
            <a:headEnd/>
            <a:tailEnd/>
          </a:ln>
        </p:spPr>
        <p:txBody>
          <a:bodyPr>
            <a:spAutoFit/>
          </a:bodyPr>
          <a:lstStyle/>
          <a:p>
            <a:pPr>
              <a:spcBef>
                <a:spcPct val="50000"/>
              </a:spcBef>
            </a:pPr>
            <a:r>
              <a:rPr lang="en-US" sz="1200" b="1">
                <a:solidFill>
                  <a:srgbClr val="FF0000"/>
                </a:solidFill>
              </a:rPr>
              <a:t>NORTH POLE</a:t>
            </a:r>
          </a:p>
        </p:txBody>
      </p:sp>
      <p:sp>
        <p:nvSpPr>
          <p:cNvPr id="16392" name="Text Box 12"/>
          <p:cNvSpPr txBox="1">
            <a:spLocks noChangeArrowheads="1"/>
          </p:cNvSpPr>
          <p:nvPr/>
        </p:nvSpPr>
        <p:spPr bwMode="auto">
          <a:xfrm>
            <a:off x="3962400" y="3810000"/>
            <a:ext cx="1676400" cy="274638"/>
          </a:xfrm>
          <a:prstGeom prst="rect">
            <a:avLst/>
          </a:prstGeom>
          <a:noFill/>
          <a:ln w="9525">
            <a:noFill/>
            <a:miter lim="800000"/>
            <a:headEnd/>
            <a:tailEnd/>
          </a:ln>
        </p:spPr>
        <p:txBody>
          <a:bodyPr>
            <a:spAutoFit/>
          </a:bodyPr>
          <a:lstStyle/>
          <a:p>
            <a:pPr>
              <a:spcBef>
                <a:spcPct val="50000"/>
              </a:spcBef>
            </a:pPr>
            <a:r>
              <a:rPr lang="en-US" sz="1200" b="1">
                <a:solidFill>
                  <a:srgbClr val="FF0000"/>
                </a:solidFill>
              </a:rPr>
              <a:t>NORTH POLE</a:t>
            </a:r>
          </a:p>
        </p:txBody>
      </p:sp>
      <p:sp>
        <p:nvSpPr>
          <p:cNvPr id="16393" name="Line 13"/>
          <p:cNvSpPr>
            <a:spLocks noChangeShapeType="1"/>
          </p:cNvSpPr>
          <p:nvPr/>
        </p:nvSpPr>
        <p:spPr bwMode="auto">
          <a:xfrm>
            <a:off x="228600" y="5867400"/>
            <a:ext cx="8915400" cy="0"/>
          </a:xfrm>
          <a:prstGeom prst="line">
            <a:avLst/>
          </a:prstGeom>
          <a:noFill/>
          <a:ln w="9525">
            <a:solidFill>
              <a:schemeClr val="hlink"/>
            </a:solidFill>
            <a:round/>
            <a:headEnd/>
            <a:tailEnd/>
          </a:ln>
        </p:spPr>
        <p:txBody>
          <a:bodyPr/>
          <a:lstStyle/>
          <a:p>
            <a:endParaRPr lang="en-US"/>
          </a:p>
        </p:txBody>
      </p:sp>
      <p:sp>
        <p:nvSpPr>
          <p:cNvPr id="16394" name="Line 14"/>
          <p:cNvSpPr>
            <a:spLocks noChangeShapeType="1"/>
          </p:cNvSpPr>
          <p:nvPr/>
        </p:nvSpPr>
        <p:spPr bwMode="auto">
          <a:xfrm>
            <a:off x="152400" y="5562600"/>
            <a:ext cx="8915400" cy="0"/>
          </a:xfrm>
          <a:prstGeom prst="line">
            <a:avLst/>
          </a:prstGeom>
          <a:noFill/>
          <a:ln w="9525">
            <a:solidFill>
              <a:schemeClr val="hlink"/>
            </a:solidFill>
            <a:round/>
            <a:headEnd/>
            <a:tailEnd/>
          </a:ln>
        </p:spPr>
        <p:txBody>
          <a:bodyPr/>
          <a:lstStyle/>
          <a:p>
            <a:endParaRPr lang="en-US"/>
          </a:p>
        </p:txBody>
      </p:sp>
      <p:sp>
        <p:nvSpPr>
          <p:cNvPr id="16395" name="Line 15"/>
          <p:cNvSpPr>
            <a:spLocks noChangeShapeType="1"/>
          </p:cNvSpPr>
          <p:nvPr/>
        </p:nvSpPr>
        <p:spPr bwMode="auto">
          <a:xfrm>
            <a:off x="76200" y="4495800"/>
            <a:ext cx="8991600" cy="0"/>
          </a:xfrm>
          <a:prstGeom prst="line">
            <a:avLst/>
          </a:prstGeom>
          <a:noFill/>
          <a:ln w="9525">
            <a:solidFill>
              <a:srgbClr val="FF0000"/>
            </a:solidFill>
            <a:prstDash val="dash"/>
            <a:round/>
            <a:headEnd/>
            <a:tailEnd/>
          </a:ln>
        </p:spPr>
        <p:txBody>
          <a:bodyPr/>
          <a:lstStyle/>
          <a:p>
            <a:endParaRPr lang="en-US"/>
          </a:p>
        </p:txBody>
      </p:sp>
      <p:sp>
        <p:nvSpPr>
          <p:cNvPr id="16396" name="Line 16"/>
          <p:cNvSpPr>
            <a:spLocks noChangeShapeType="1"/>
          </p:cNvSpPr>
          <p:nvPr/>
        </p:nvSpPr>
        <p:spPr bwMode="auto">
          <a:xfrm>
            <a:off x="76200" y="5715000"/>
            <a:ext cx="8991600" cy="0"/>
          </a:xfrm>
          <a:prstGeom prst="line">
            <a:avLst/>
          </a:prstGeom>
          <a:noFill/>
          <a:ln w="9525">
            <a:solidFill>
              <a:srgbClr val="FF0000"/>
            </a:solidFill>
            <a:prstDash val="dash"/>
            <a:round/>
            <a:headEnd/>
            <a:tailEnd/>
          </a:ln>
        </p:spPr>
        <p:txBody>
          <a:bodyPr/>
          <a:lstStyle/>
          <a:p>
            <a:endParaRPr lang="en-US"/>
          </a:p>
        </p:txBody>
      </p:sp>
      <p:sp>
        <p:nvSpPr>
          <p:cNvPr id="16397" name="Text Box 17"/>
          <p:cNvSpPr txBox="1">
            <a:spLocks noChangeArrowheads="1"/>
          </p:cNvSpPr>
          <p:nvPr/>
        </p:nvSpPr>
        <p:spPr bwMode="auto">
          <a:xfrm>
            <a:off x="3962400" y="4876800"/>
            <a:ext cx="1676400" cy="274638"/>
          </a:xfrm>
          <a:prstGeom prst="rect">
            <a:avLst/>
          </a:prstGeom>
          <a:noFill/>
          <a:ln w="9525">
            <a:noFill/>
            <a:miter lim="800000"/>
            <a:headEnd/>
            <a:tailEnd/>
          </a:ln>
        </p:spPr>
        <p:txBody>
          <a:bodyPr>
            <a:spAutoFit/>
          </a:bodyPr>
          <a:lstStyle/>
          <a:p>
            <a:pPr>
              <a:spcBef>
                <a:spcPct val="50000"/>
              </a:spcBef>
            </a:pPr>
            <a:r>
              <a:rPr lang="en-US" sz="1200" b="1">
                <a:solidFill>
                  <a:srgbClr val="FF0000"/>
                </a:solidFill>
              </a:rPr>
              <a:t>SOUTH POLE</a:t>
            </a:r>
          </a:p>
        </p:txBody>
      </p:sp>
      <p:grpSp>
        <p:nvGrpSpPr>
          <p:cNvPr id="3" name="Group 24"/>
          <p:cNvGrpSpPr>
            <a:grpSpLocks/>
          </p:cNvGrpSpPr>
          <p:nvPr/>
        </p:nvGrpSpPr>
        <p:grpSpPr bwMode="auto">
          <a:xfrm>
            <a:off x="1524000" y="914400"/>
            <a:ext cx="6324600" cy="2514600"/>
            <a:chOff x="1008" y="2448"/>
            <a:chExt cx="3984" cy="1584"/>
          </a:xfrm>
        </p:grpSpPr>
        <p:pic>
          <p:nvPicPr>
            <p:cNvPr id="16400" name="Picture 25" descr="mass_entire_corona_1980-2009_Page_1"/>
            <p:cNvPicPr>
              <a:picLocks noChangeAspect="1" noChangeArrowheads="1"/>
            </p:cNvPicPr>
            <p:nvPr/>
          </p:nvPicPr>
          <p:blipFill>
            <a:blip r:embed="rId3" cstate="print"/>
            <a:srcRect l="11765" t="33333" r="8824" b="41667"/>
            <a:stretch>
              <a:fillRect/>
            </a:stretch>
          </p:blipFill>
          <p:spPr bwMode="auto">
            <a:xfrm>
              <a:off x="1008" y="2448"/>
              <a:ext cx="3888" cy="1584"/>
            </a:xfrm>
            <a:prstGeom prst="rect">
              <a:avLst/>
            </a:prstGeom>
            <a:noFill/>
            <a:ln w="9525">
              <a:noFill/>
              <a:miter lim="800000"/>
              <a:headEnd/>
              <a:tailEnd/>
            </a:ln>
          </p:spPr>
        </p:pic>
        <p:sp>
          <p:nvSpPr>
            <p:cNvPr id="16401" name="Line 26"/>
            <p:cNvSpPr>
              <a:spLocks noChangeShapeType="1"/>
            </p:cNvSpPr>
            <p:nvPr/>
          </p:nvSpPr>
          <p:spPr bwMode="auto">
            <a:xfrm>
              <a:off x="1296" y="3408"/>
              <a:ext cx="3408" cy="0"/>
            </a:xfrm>
            <a:prstGeom prst="line">
              <a:avLst/>
            </a:prstGeom>
            <a:noFill/>
            <a:ln w="9525">
              <a:solidFill>
                <a:srgbClr val="FF0000"/>
              </a:solidFill>
              <a:round/>
              <a:headEnd/>
              <a:tailEnd/>
            </a:ln>
          </p:spPr>
          <p:txBody>
            <a:bodyPr/>
            <a:lstStyle/>
            <a:p>
              <a:endParaRPr lang="en-US"/>
            </a:p>
          </p:txBody>
        </p:sp>
        <p:sp>
          <p:nvSpPr>
            <p:cNvPr id="16402" name="Line 27"/>
            <p:cNvSpPr>
              <a:spLocks noChangeShapeType="1"/>
            </p:cNvSpPr>
            <p:nvPr/>
          </p:nvSpPr>
          <p:spPr bwMode="auto">
            <a:xfrm>
              <a:off x="2736" y="2736"/>
              <a:ext cx="2256" cy="768"/>
            </a:xfrm>
            <a:prstGeom prst="line">
              <a:avLst/>
            </a:prstGeom>
            <a:noFill/>
            <a:ln w="9525">
              <a:solidFill>
                <a:schemeClr val="tx1"/>
              </a:solidFill>
              <a:round/>
              <a:headEnd/>
              <a:tailEnd/>
            </a:ln>
          </p:spPr>
          <p:txBody>
            <a:bodyPr/>
            <a:lstStyle/>
            <a:p>
              <a:endParaRPr lang="en-US"/>
            </a:p>
          </p:txBody>
        </p:sp>
        <p:sp>
          <p:nvSpPr>
            <p:cNvPr id="16403" name="Line 28"/>
            <p:cNvSpPr>
              <a:spLocks noChangeShapeType="1"/>
            </p:cNvSpPr>
            <p:nvPr/>
          </p:nvSpPr>
          <p:spPr bwMode="auto">
            <a:xfrm>
              <a:off x="2160" y="2928"/>
              <a:ext cx="1680" cy="720"/>
            </a:xfrm>
            <a:prstGeom prst="line">
              <a:avLst/>
            </a:prstGeom>
            <a:noFill/>
            <a:ln w="9525">
              <a:solidFill>
                <a:schemeClr val="tx1"/>
              </a:solidFill>
              <a:round/>
              <a:headEnd/>
              <a:tailEnd/>
            </a:ln>
          </p:spPr>
          <p:txBody>
            <a:bodyPr/>
            <a:lstStyle/>
            <a:p>
              <a:endParaRPr lang="en-US"/>
            </a:p>
          </p:txBody>
        </p:sp>
      </p:grpSp>
      <p:sp>
        <p:nvSpPr>
          <p:cNvPr id="16399" name="Text Box 29"/>
          <p:cNvSpPr txBox="1">
            <a:spLocks noChangeArrowheads="1"/>
          </p:cNvSpPr>
          <p:nvPr/>
        </p:nvSpPr>
        <p:spPr bwMode="auto">
          <a:xfrm rot="-5400000">
            <a:off x="335757" y="1797843"/>
            <a:ext cx="1981200" cy="366713"/>
          </a:xfrm>
          <a:prstGeom prst="rect">
            <a:avLst/>
          </a:prstGeom>
          <a:noFill/>
          <a:ln w="9525">
            <a:noFill/>
            <a:miter lim="800000"/>
            <a:headEnd/>
            <a:tailEnd/>
          </a:ln>
        </p:spPr>
        <p:txBody>
          <a:bodyPr>
            <a:spAutoFit/>
          </a:bodyPr>
          <a:lstStyle/>
          <a:p>
            <a:pPr>
              <a:spcBef>
                <a:spcPct val="50000"/>
              </a:spcBef>
            </a:pPr>
            <a:r>
              <a:rPr lang="en-US"/>
              <a:t>MASS  (grams)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8"/>
          <p:cNvSpPr txBox="1">
            <a:spLocks noChangeArrowheads="1"/>
          </p:cNvSpPr>
          <p:nvPr/>
        </p:nvSpPr>
        <p:spPr bwMode="auto">
          <a:xfrm>
            <a:off x="381000" y="6182380"/>
            <a:ext cx="8229600" cy="523220"/>
          </a:xfrm>
          <a:prstGeom prst="rect">
            <a:avLst/>
          </a:prstGeom>
          <a:noFill/>
          <a:ln w="9525">
            <a:noFill/>
            <a:miter lim="800000"/>
            <a:headEnd/>
            <a:tailEnd/>
          </a:ln>
          <a:effectLst/>
        </p:spPr>
        <p:txBody>
          <a:bodyPr wrap="square">
            <a:spAutoFit/>
          </a:bodyPr>
          <a:lstStyle/>
          <a:p>
            <a:pPr>
              <a:spcBef>
                <a:spcPct val="50000"/>
              </a:spcBef>
              <a:defRPr/>
            </a:pPr>
            <a:r>
              <a:rPr lang="en-US" sz="2800" b="1" i="1" dirty="0" smtClean="0"/>
              <a:t>Need to measure brightness </a:t>
            </a:r>
            <a:r>
              <a:rPr lang="en-US" sz="2800" b="1" i="1" dirty="0"/>
              <a:t>l</a:t>
            </a:r>
            <a:r>
              <a:rPr lang="en-US" sz="2800" b="1" i="1" dirty="0" smtClean="0"/>
              <a:t>evels </a:t>
            </a:r>
            <a:r>
              <a:rPr lang="en-US" sz="2800" b="1" i="1" dirty="0" smtClean="0"/>
              <a:t>at</a:t>
            </a:r>
            <a:r>
              <a:rPr lang="en-US" sz="2800" b="1" i="1" dirty="0" smtClean="0"/>
              <a:t> </a:t>
            </a:r>
            <a:r>
              <a:rPr lang="en-US" sz="2800" b="1" i="1" dirty="0" smtClean="0"/>
              <a:t>a few </a:t>
            </a:r>
            <a:r>
              <a:rPr lang="en-US" sz="2800" b="1" i="1" dirty="0"/>
              <a:t>x10</a:t>
            </a:r>
            <a:r>
              <a:rPr lang="en-US" sz="2800" b="1" i="1" baseline="30000" dirty="0"/>
              <a:t>-10</a:t>
            </a:r>
            <a:r>
              <a:rPr lang="en-US" sz="2800" b="1" i="1" dirty="0"/>
              <a:t> B</a:t>
            </a:r>
            <a:r>
              <a:rPr lang="he-IL" sz="2800" b="1" i="1" baseline="-25000" dirty="0" smtClean="0">
                <a:cs typeface="Arial" charset="0"/>
              </a:rPr>
              <a:t>סּ</a:t>
            </a:r>
            <a:endParaRPr lang="en-US" sz="2800" b="1" i="1" dirty="0"/>
          </a:p>
        </p:txBody>
      </p:sp>
      <p:sp>
        <p:nvSpPr>
          <p:cNvPr id="8" name="TextBox 7"/>
          <p:cNvSpPr txBox="1"/>
          <p:nvPr/>
        </p:nvSpPr>
        <p:spPr bwMode="auto">
          <a:xfrm>
            <a:off x="3733800" y="1958876"/>
            <a:ext cx="5257800" cy="2308324"/>
          </a:xfrm>
          <a:prstGeom prst="rect">
            <a:avLst/>
          </a:prstGeom>
          <a:noFill/>
          <a:ln w="9525">
            <a:noFill/>
            <a:miter lim="800000"/>
            <a:headEnd/>
            <a:tailEnd/>
          </a:ln>
        </p:spPr>
        <p:txBody>
          <a:bodyPr wrap="square">
            <a:spAutoFit/>
          </a:bodyPr>
          <a:lstStyle/>
          <a:p>
            <a:pPr>
              <a:spcBef>
                <a:spcPct val="50000"/>
              </a:spcBef>
              <a:defRPr/>
            </a:pPr>
            <a:r>
              <a:rPr lang="en-US" sz="2400" dirty="0"/>
              <a:t>Energy </a:t>
            </a:r>
            <a:r>
              <a:rPr lang="en-US" sz="2400" dirty="0" smtClean="0"/>
              <a:t>deposited </a:t>
            </a:r>
            <a:r>
              <a:rPr lang="en-US" sz="2400" dirty="0"/>
              <a:t>into </a:t>
            </a:r>
            <a:r>
              <a:rPr lang="en-US" sz="2400" dirty="0" smtClean="0"/>
              <a:t>the corona heats closed field regions and accelerates plasma to form solar wind. </a:t>
            </a:r>
            <a:r>
              <a:rPr lang="en-US" sz="2400" dirty="0"/>
              <a:t>Radial density profiles </a:t>
            </a:r>
            <a:r>
              <a:rPr lang="en-US" sz="2400" dirty="0" smtClean="0"/>
              <a:t>in coronal holes provide </a:t>
            </a:r>
            <a:r>
              <a:rPr lang="en-US" sz="2400" dirty="0"/>
              <a:t>scale height information </a:t>
            </a:r>
            <a:r>
              <a:rPr lang="en-US" sz="2400" dirty="0" smtClean="0"/>
              <a:t>that can be used </a:t>
            </a:r>
            <a:r>
              <a:rPr lang="en-US" sz="2400" dirty="0"/>
              <a:t>to derive temperature profiles. </a:t>
            </a:r>
          </a:p>
        </p:txBody>
      </p:sp>
      <p:sp>
        <p:nvSpPr>
          <p:cNvPr id="6" name="Rectangle 2"/>
          <p:cNvSpPr>
            <a:spLocks noGrp="1" noChangeArrowheads="1"/>
          </p:cNvSpPr>
          <p:nvPr>
            <p:ph type="title"/>
          </p:nvPr>
        </p:nvSpPr>
        <p:spPr>
          <a:xfrm>
            <a:off x="228600" y="76200"/>
            <a:ext cx="8915400" cy="1524000"/>
          </a:xfrm>
        </p:spPr>
        <p:txBody>
          <a:bodyPr>
            <a:noAutofit/>
          </a:bodyPr>
          <a:lstStyle/>
          <a:p>
            <a:r>
              <a:rPr lang="en-US" sz="3600" b="1" dirty="0" smtClean="0"/>
              <a:t>Science Goals:</a:t>
            </a:r>
            <a:br>
              <a:rPr lang="en-US" sz="3600" b="1" dirty="0" smtClean="0"/>
            </a:br>
            <a:r>
              <a:rPr lang="en-US" sz="3600" b="1" dirty="0" smtClean="0"/>
              <a:t>4) Measuring </a:t>
            </a:r>
            <a:r>
              <a:rPr lang="en-US" sz="3600" b="1" dirty="0"/>
              <a:t>Radial Brightness in coronal holes </a:t>
            </a:r>
            <a:r>
              <a:rPr lang="en-US" sz="3600" b="1" dirty="0" smtClean="0"/>
              <a:t>out to and beyond </a:t>
            </a:r>
            <a:r>
              <a:rPr lang="en-US" sz="3600" b="1" dirty="0" smtClean="0"/>
              <a:t>1.5 </a:t>
            </a:r>
            <a:r>
              <a:rPr lang="en-US" sz="3600" b="1" dirty="0" err="1"/>
              <a:t>Rsun</a:t>
            </a:r>
            <a:endParaRPr lang="en-US" sz="3600" b="1" dirty="0"/>
          </a:p>
        </p:txBody>
      </p:sp>
      <p:pic>
        <p:nvPicPr>
          <p:cNvPr id="9" name="Picture 8" descr="haoyoeclipse1994_1280x861.gif"/>
          <p:cNvPicPr>
            <a:picLocks noChangeAspect="1"/>
          </p:cNvPicPr>
          <p:nvPr/>
        </p:nvPicPr>
        <p:blipFill>
          <a:blip r:embed="rId2" cstate="print"/>
          <a:stretch>
            <a:fillRect/>
          </a:stretch>
        </p:blipFill>
        <p:spPr>
          <a:xfrm>
            <a:off x="152400" y="1905000"/>
            <a:ext cx="3558567" cy="2393692"/>
          </a:xfrm>
          <a:prstGeom prst="rect">
            <a:avLst/>
          </a:prstGeom>
        </p:spPr>
      </p:pic>
      <p:sp>
        <p:nvSpPr>
          <p:cNvPr id="10" name="TextBox 9"/>
          <p:cNvSpPr txBox="1"/>
          <p:nvPr/>
        </p:nvSpPr>
        <p:spPr>
          <a:xfrm>
            <a:off x="228600" y="4419600"/>
            <a:ext cx="8763000" cy="1754326"/>
          </a:xfrm>
          <a:prstGeom prst="rect">
            <a:avLst/>
          </a:prstGeom>
          <a:noFill/>
        </p:spPr>
        <p:txBody>
          <a:bodyPr wrap="square" rtlCol="0">
            <a:spAutoFit/>
          </a:bodyPr>
          <a:lstStyle/>
          <a:p>
            <a:pPr>
              <a:spcBef>
                <a:spcPct val="50000"/>
              </a:spcBef>
              <a:defRPr/>
            </a:pPr>
            <a:r>
              <a:rPr lang="en-US" sz="2400" dirty="0" smtClean="0"/>
              <a:t>There are very </a:t>
            </a:r>
            <a:r>
              <a:rPr lang="en-US" sz="2400" dirty="0" smtClean="0"/>
              <a:t>few measurements of coronal hole density </a:t>
            </a:r>
            <a:r>
              <a:rPr lang="en-US" sz="2400" dirty="0" smtClean="0"/>
              <a:t>profiles. </a:t>
            </a:r>
            <a:r>
              <a:rPr lang="en-US" sz="2400" dirty="0" smtClean="0"/>
              <a:t>SOHO/Sumer </a:t>
            </a:r>
            <a:r>
              <a:rPr lang="en-US" sz="2400" dirty="0" smtClean="0"/>
              <a:t>has </a:t>
            </a:r>
            <a:r>
              <a:rPr lang="en-US" sz="2400" dirty="0" smtClean="0"/>
              <a:t>provided measurements out to ~1.3 </a:t>
            </a:r>
            <a:r>
              <a:rPr lang="en-US" sz="2400" dirty="0" err="1" smtClean="0"/>
              <a:t>Rsun</a:t>
            </a:r>
            <a:r>
              <a:rPr lang="en-US" sz="2400" dirty="0" smtClean="0"/>
              <a:t>.</a:t>
            </a:r>
          </a:p>
          <a:p>
            <a:pPr>
              <a:spcBef>
                <a:spcPct val="50000"/>
              </a:spcBef>
              <a:defRPr/>
            </a:pPr>
            <a:r>
              <a:rPr lang="en-US" sz="2400" dirty="0" smtClean="0"/>
              <a:t>Routine observations </a:t>
            </a:r>
            <a:r>
              <a:rPr lang="en-US" sz="2400" dirty="0" smtClean="0"/>
              <a:t>are needed to understand the processes responsible for solar wind acceleration.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381000" y="228600"/>
            <a:ext cx="830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5605" name="Text Box 5"/>
          <p:cNvSpPr txBox="1">
            <a:spLocks noChangeArrowheads="1"/>
          </p:cNvSpPr>
          <p:nvPr/>
        </p:nvSpPr>
        <p:spPr bwMode="auto">
          <a:xfrm>
            <a:off x="381000" y="990600"/>
            <a:ext cx="8610600" cy="4832092"/>
          </a:xfrm>
          <a:prstGeom prst="rect">
            <a:avLst/>
          </a:prstGeom>
          <a:noFill/>
          <a:ln w="9525">
            <a:noFill/>
            <a:miter lim="800000"/>
            <a:headEnd/>
            <a:tailEnd/>
          </a:ln>
          <a:effectLst/>
        </p:spPr>
        <p:txBody>
          <a:bodyPr>
            <a:spAutoFit/>
          </a:bodyPr>
          <a:lstStyle/>
          <a:p>
            <a:pPr>
              <a:spcBef>
                <a:spcPct val="50000"/>
              </a:spcBef>
            </a:pPr>
            <a:r>
              <a:rPr lang="en-US" sz="2800" b="1" dirty="0" smtClean="0"/>
              <a:t>Quantitative </a:t>
            </a:r>
            <a:r>
              <a:rPr lang="en-US" sz="2800" b="1" dirty="0"/>
              <a:t>information:</a:t>
            </a:r>
            <a:r>
              <a:rPr lang="en-US" sz="2800" dirty="0"/>
              <a:t> </a:t>
            </a:r>
          </a:p>
          <a:p>
            <a:pPr>
              <a:spcBef>
                <a:spcPct val="50000"/>
              </a:spcBef>
            </a:pPr>
            <a:r>
              <a:rPr lang="en-US" sz="2800" b="1" dirty="0" err="1"/>
              <a:t>Platescale</a:t>
            </a:r>
            <a:r>
              <a:rPr lang="en-US" sz="2800" b="1" dirty="0"/>
              <a:t>:</a:t>
            </a:r>
            <a:r>
              <a:rPr lang="en-US" sz="2800" dirty="0"/>
              <a:t> Measure absolute positions of CMEs, measure relative brightness changes as function of height and position </a:t>
            </a:r>
            <a:r>
              <a:rPr lang="en-US" sz="2800" i="1" dirty="0"/>
              <a:t>(stable photometry)</a:t>
            </a:r>
          </a:p>
          <a:p>
            <a:pPr>
              <a:spcBef>
                <a:spcPct val="50000"/>
              </a:spcBef>
            </a:pPr>
            <a:r>
              <a:rPr lang="en-US" sz="2800" b="1" dirty="0"/>
              <a:t>Absolute brightness calibration:</a:t>
            </a:r>
            <a:r>
              <a:rPr lang="en-US" sz="2800" dirty="0"/>
              <a:t> </a:t>
            </a:r>
          </a:p>
          <a:p>
            <a:pPr>
              <a:spcBef>
                <a:spcPct val="50000"/>
              </a:spcBef>
            </a:pPr>
            <a:r>
              <a:rPr lang="en-US" sz="2800" dirty="0" smtClean="0"/>
              <a:t>CME </a:t>
            </a:r>
            <a:r>
              <a:rPr lang="en-US" sz="2800" dirty="0"/>
              <a:t>masses: (</a:t>
            </a:r>
            <a:r>
              <a:rPr lang="en-US" sz="2800" dirty="0" err="1" smtClean="0"/>
              <a:t>energetics</a:t>
            </a:r>
            <a:r>
              <a:rPr lang="en-US" sz="2800" dirty="0" smtClean="0"/>
              <a:t>)</a:t>
            </a:r>
          </a:p>
          <a:p>
            <a:pPr>
              <a:spcBef>
                <a:spcPct val="50000"/>
              </a:spcBef>
            </a:pPr>
            <a:r>
              <a:rPr lang="en-US" sz="2800" dirty="0" smtClean="0"/>
              <a:t>Radial </a:t>
            </a:r>
            <a:r>
              <a:rPr lang="en-US" sz="2800" dirty="0"/>
              <a:t>density profiles and masses of coronal features: provides constraints on coronal temperature, energy deposition into corona, acceleration of solar wind</a:t>
            </a:r>
          </a:p>
        </p:txBody>
      </p:sp>
      <p:sp>
        <p:nvSpPr>
          <p:cNvPr id="4" name="TextBox 3"/>
          <p:cNvSpPr txBox="1"/>
          <p:nvPr/>
        </p:nvSpPr>
        <p:spPr>
          <a:xfrm>
            <a:off x="609600" y="228600"/>
            <a:ext cx="8305800" cy="707886"/>
          </a:xfrm>
          <a:prstGeom prst="rect">
            <a:avLst/>
          </a:prstGeom>
          <a:noFill/>
        </p:spPr>
        <p:txBody>
          <a:bodyPr wrap="square" rtlCol="0">
            <a:spAutoFit/>
          </a:bodyPr>
          <a:lstStyle/>
          <a:p>
            <a:r>
              <a:rPr lang="en-US" sz="4000" b="1" dirty="0" smtClean="0"/>
              <a:t>Importance of Reliable Calibration</a:t>
            </a:r>
            <a:endParaRPr lang="en-US" sz="4000" b="1" dirty="0"/>
          </a:p>
        </p:txBody>
      </p:sp>
      <p:sp>
        <p:nvSpPr>
          <p:cNvPr id="6" name="Rectangle 3"/>
          <p:cNvSpPr txBox="1">
            <a:spLocks noChangeArrowheads="1"/>
          </p:cNvSpPr>
          <p:nvPr/>
        </p:nvSpPr>
        <p:spPr>
          <a:xfrm>
            <a:off x="685800" y="5867400"/>
            <a:ext cx="7391400" cy="914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2800" b="1" i="1" u="none" strike="noStrike" kern="1200" cap="none" spc="0" normalizeH="0" baseline="0" noProof="0" dirty="0" smtClean="0">
                <a:ln>
                  <a:noFill/>
                </a:ln>
                <a:effectLst/>
                <a:uLnTx/>
                <a:uFillTx/>
                <a:latin typeface="+mn-lt"/>
                <a:ea typeface="+mn-ea"/>
                <a:cs typeface="+mn-cs"/>
              </a:rPr>
              <a:t>Absolute calibration is critical to getting maximum scientific return</a:t>
            </a:r>
            <a:endParaRPr kumimoji="0" lang="en-US" sz="2800" b="1" i="1"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t>Scattered Light Requirements</a:t>
            </a:r>
            <a:endParaRPr lang="en-US" b="1" dirty="0"/>
          </a:p>
        </p:txBody>
      </p:sp>
      <p:sp>
        <p:nvSpPr>
          <p:cNvPr id="3" name="Content Placeholder 2"/>
          <p:cNvSpPr>
            <a:spLocks noGrp="1"/>
          </p:cNvSpPr>
          <p:nvPr>
            <p:ph idx="1"/>
          </p:nvPr>
        </p:nvSpPr>
        <p:spPr>
          <a:xfrm>
            <a:off x="152400" y="1143000"/>
            <a:ext cx="8763000" cy="5562600"/>
          </a:xfrm>
        </p:spPr>
        <p:txBody>
          <a:bodyPr>
            <a:normAutofit fontScale="92500" lnSpcReduction="20000"/>
          </a:bodyPr>
          <a:lstStyle/>
          <a:p>
            <a:pPr marL="0" algn="ctr">
              <a:buNone/>
            </a:pPr>
            <a:r>
              <a:rPr lang="en-US" sz="3000" b="1" i="1" dirty="0" smtClean="0"/>
              <a:t>Minimizing scattered light is the single greatest design driver of coronagraphs. </a:t>
            </a:r>
          </a:p>
          <a:p>
            <a:pPr marL="0">
              <a:buNone/>
            </a:pPr>
            <a:endParaRPr lang="en-US" sz="2400" b="1" i="1" dirty="0" smtClean="0"/>
          </a:p>
          <a:p>
            <a:pPr marL="320040" lvl="1">
              <a:buFont typeface="Arial" pitchFamily="34" charset="0"/>
              <a:buChar char="•"/>
            </a:pPr>
            <a:r>
              <a:rPr lang="en-US" dirty="0" smtClean="0"/>
              <a:t>An uncoated singlet objective lens is used (lens scatters 4 times less light than a mirror)</a:t>
            </a:r>
          </a:p>
          <a:p>
            <a:pPr marL="320040" lvl="1">
              <a:buFont typeface="Arial" pitchFamily="34" charset="0"/>
              <a:buChar char="•"/>
            </a:pPr>
            <a:endParaRPr lang="en-US" dirty="0" smtClean="0"/>
          </a:p>
          <a:p>
            <a:pPr marL="320040" lvl="1">
              <a:buFont typeface="Arial" pitchFamily="34" charset="0"/>
              <a:buChar char="•"/>
            </a:pPr>
            <a:r>
              <a:rPr lang="en-US" dirty="0" err="1" smtClean="0"/>
              <a:t>Microroughness</a:t>
            </a:r>
            <a:r>
              <a:rPr lang="en-US" dirty="0" smtClean="0"/>
              <a:t> requirements for objective lens: &lt;= 7 Angstroms RMS over spatial frequencies 40 microns to 3.2 mm</a:t>
            </a:r>
          </a:p>
          <a:p>
            <a:pPr marL="320040" lvl="1">
              <a:buFont typeface="Arial" pitchFamily="34" charset="0"/>
              <a:buChar char="•"/>
            </a:pPr>
            <a:endParaRPr lang="en-US" dirty="0" smtClean="0"/>
          </a:p>
          <a:p>
            <a:pPr marL="320040" lvl="1">
              <a:buFont typeface="Arial" pitchFamily="34" charset="0"/>
              <a:buChar char="•"/>
            </a:pPr>
            <a:r>
              <a:rPr lang="en-US" dirty="0" err="1" smtClean="0"/>
              <a:t>Hepa</a:t>
            </a:r>
            <a:r>
              <a:rPr lang="en-US" dirty="0" smtClean="0"/>
              <a:t> system to keep objective lens clean. Scattered light level is dominated by dust particles on the objective lens.</a:t>
            </a:r>
          </a:p>
          <a:p>
            <a:pPr marL="320040" lvl="1">
              <a:buFont typeface="Arial" pitchFamily="34" charset="0"/>
              <a:buChar char="•"/>
            </a:pPr>
            <a:endParaRPr lang="en-US" dirty="0" smtClean="0"/>
          </a:p>
          <a:p>
            <a:pPr marL="320040" lvl="1">
              <a:buFont typeface="Arial" pitchFamily="34" charset="0"/>
              <a:buChar char="•"/>
            </a:pPr>
            <a:r>
              <a:rPr lang="en-US" dirty="0" err="1" smtClean="0"/>
              <a:t>Bafflings</a:t>
            </a:r>
            <a:r>
              <a:rPr lang="en-US" dirty="0" smtClean="0"/>
              <a:t>, coatings, out-of-band rejection filters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8229600" cy="808038"/>
          </a:xfrm>
        </p:spPr>
        <p:txBody>
          <a:bodyPr>
            <a:normAutofit/>
          </a:bodyPr>
          <a:lstStyle/>
          <a:p>
            <a:r>
              <a:rPr lang="en-US" sz="4000" b="1" dirty="0" smtClean="0"/>
              <a:t>Summary of instrument requirements</a:t>
            </a:r>
            <a:endParaRPr lang="en-US" sz="4000" b="1" dirty="0"/>
          </a:p>
        </p:txBody>
      </p:sp>
      <p:graphicFrame>
        <p:nvGraphicFramePr>
          <p:cNvPr id="5" name="Table 4"/>
          <p:cNvGraphicFramePr>
            <a:graphicFrameLocks noGrp="1"/>
          </p:cNvGraphicFramePr>
          <p:nvPr/>
        </p:nvGraphicFramePr>
        <p:xfrm>
          <a:off x="152400" y="1416193"/>
          <a:ext cx="8763000" cy="4298807"/>
        </p:xfrm>
        <a:graphic>
          <a:graphicData uri="http://schemas.openxmlformats.org/drawingml/2006/table">
            <a:tbl>
              <a:tblPr/>
              <a:tblGrid>
                <a:gridCol w="1752600"/>
                <a:gridCol w="1752600"/>
                <a:gridCol w="1752600"/>
                <a:gridCol w="1752600"/>
                <a:gridCol w="1752600"/>
              </a:tblGrid>
              <a:tr h="440835">
                <a:tc>
                  <a:txBody>
                    <a:bodyPr/>
                    <a:lstStyle/>
                    <a:p>
                      <a:pPr marL="0" marR="0" algn="ctr">
                        <a:spcBef>
                          <a:spcPts val="0"/>
                        </a:spcBef>
                        <a:spcAft>
                          <a:spcPts val="0"/>
                        </a:spcAft>
                      </a:pPr>
                      <a:r>
                        <a:rPr lang="en-US" sz="1800" b="1" dirty="0">
                          <a:solidFill>
                            <a:schemeClr val="tx1"/>
                          </a:solidFill>
                          <a:latin typeface="Times New Roman"/>
                          <a:ea typeface="Times New Roman"/>
                          <a:cs typeface="Times New Roman"/>
                        </a:rPr>
                        <a:t>Quantity</a:t>
                      </a:r>
                      <a:endParaRPr lang="en-US" sz="18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chemeClr val="tx1"/>
                          </a:solidFill>
                          <a:latin typeface="Times New Roman"/>
                          <a:ea typeface="Times New Roman"/>
                          <a:cs typeface="Times New Roman"/>
                        </a:rPr>
                        <a:t>Units</a:t>
                      </a:r>
                      <a:endParaRPr lang="en-US" sz="18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chemeClr val="tx1"/>
                          </a:solidFill>
                          <a:latin typeface="Times New Roman"/>
                          <a:ea typeface="Times New Roman"/>
                          <a:cs typeface="Times New Roman"/>
                        </a:rPr>
                        <a:t>Requirement</a:t>
                      </a:r>
                      <a:endParaRPr lang="en-US" sz="18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latin typeface="Times New Roman"/>
                          <a:ea typeface="Times New Roman"/>
                          <a:cs typeface="Times New Roman"/>
                        </a:rPr>
                        <a:t>Goal</a:t>
                      </a:r>
                      <a:endParaRPr lang="en-US" sz="180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chemeClr val="tx1"/>
                          </a:solidFill>
                          <a:latin typeface="Times New Roman"/>
                          <a:ea typeface="Times New Roman"/>
                          <a:cs typeface="Times New Roman"/>
                        </a:rPr>
                        <a:t>Comparison to MLSO Mk4</a:t>
                      </a:r>
                      <a:endParaRPr lang="en-US" sz="18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668">
                <a:tc>
                  <a:txBody>
                    <a:bodyPr/>
                    <a:lstStyle/>
                    <a:p>
                      <a:pPr marL="0" marR="0" algn="just">
                        <a:spcBef>
                          <a:spcPts val="0"/>
                        </a:spcBef>
                        <a:spcAft>
                          <a:spcPts val="0"/>
                        </a:spcAft>
                      </a:pPr>
                      <a:r>
                        <a:rPr lang="en-US" sz="1800" dirty="0">
                          <a:solidFill>
                            <a:schemeClr val="tx1"/>
                          </a:solidFill>
                          <a:latin typeface="Times New Roman"/>
                          <a:ea typeface="Times New Roman"/>
                          <a:cs typeface="Times New Roman"/>
                        </a:rPr>
                        <a:t>Field of view (FOV)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err="1">
                          <a:solidFill>
                            <a:schemeClr val="tx1"/>
                          </a:solidFill>
                          <a:latin typeface="Times New Roman"/>
                          <a:ea typeface="Times New Roman"/>
                          <a:cs typeface="Times New Roman"/>
                        </a:rPr>
                        <a:t>D</a:t>
                      </a:r>
                      <a:r>
                        <a:rPr lang="en-US" sz="1800" baseline="-25000" dirty="0" err="1">
                          <a:solidFill>
                            <a:schemeClr val="tx1"/>
                          </a:solidFill>
                          <a:latin typeface="Times New Roman"/>
                          <a:ea typeface="Times New Roman"/>
                          <a:cs typeface="Times New Roman"/>
                        </a:rPr>
                        <a:t>סּ</a:t>
                      </a:r>
                      <a:endParaRPr lang="en-US" sz="18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imes New Roman"/>
                          <a:ea typeface="Times New Roman"/>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imes New Roman"/>
                          <a:ea typeface="Times New Roman"/>
                          <a:cs typeface="Times New Roman"/>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668">
                <a:tc>
                  <a:txBody>
                    <a:bodyPr/>
                    <a:lstStyle/>
                    <a:p>
                      <a:pPr marL="0" marR="0" algn="just">
                        <a:spcBef>
                          <a:spcPts val="0"/>
                        </a:spcBef>
                        <a:spcAft>
                          <a:spcPts val="0"/>
                        </a:spcAft>
                      </a:pPr>
                      <a:r>
                        <a:rPr lang="en-US" sz="1800">
                          <a:solidFill>
                            <a:schemeClr val="tx1"/>
                          </a:solidFill>
                          <a:latin typeface="Times New Roman"/>
                          <a:ea typeface="Times New Roman"/>
                          <a:cs typeface="Times New Roman"/>
                        </a:rPr>
                        <a:t>Lower Limit of FOV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err="1">
                          <a:solidFill>
                            <a:schemeClr val="tx1"/>
                          </a:solidFill>
                          <a:latin typeface="Times New Roman"/>
                          <a:ea typeface="Times New Roman"/>
                          <a:cs typeface="Times New Roman"/>
                        </a:rPr>
                        <a:t>Arcsec</a:t>
                      </a:r>
                      <a:endParaRPr lang="en-US" sz="18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imes New Roman"/>
                          <a:ea typeface="Times New Roman"/>
                          <a:cs typeface="Times New Roman"/>
                        </a:rPr>
                        <a:t>120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326">
                <a:tc>
                  <a:txBody>
                    <a:bodyPr/>
                    <a:lstStyle/>
                    <a:p>
                      <a:pPr marL="0" marR="0" algn="just">
                        <a:spcBef>
                          <a:spcPts val="0"/>
                        </a:spcBef>
                        <a:spcAft>
                          <a:spcPts val="0"/>
                        </a:spcAft>
                      </a:pPr>
                      <a:r>
                        <a:rPr lang="en-US" sz="1800">
                          <a:solidFill>
                            <a:schemeClr val="tx1"/>
                          </a:solidFill>
                          <a:latin typeface="Times New Roman"/>
                          <a:ea typeface="Times New Roman"/>
                          <a:cs typeface="Times New Roman"/>
                        </a:rPr>
                        <a:t>Spatial Sampling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imes New Roman"/>
                          <a:ea typeface="Times New Roman"/>
                          <a:cs typeface="Times New Roman"/>
                        </a:rPr>
                        <a:t>Arcsec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5 x 9 to 5 x 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835">
                <a:tc>
                  <a:txBody>
                    <a:bodyPr/>
                    <a:lstStyle/>
                    <a:p>
                      <a:pPr marL="0" marR="0" algn="just">
                        <a:spcBef>
                          <a:spcPts val="0"/>
                        </a:spcBef>
                        <a:spcAft>
                          <a:spcPts val="0"/>
                        </a:spcAft>
                      </a:pPr>
                      <a:r>
                        <a:rPr lang="en-US" sz="1800">
                          <a:solidFill>
                            <a:schemeClr val="tx1"/>
                          </a:solidFill>
                          <a:latin typeface="Times New Roman"/>
                          <a:ea typeface="Times New Roman"/>
                          <a:cs typeface="Times New Roman"/>
                        </a:rPr>
                        <a:t>Noise Level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imes New Roman"/>
                          <a:ea typeface="Times New Roman"/>
                          <a:cs typeface="Times New Roman"/>
                        </a:rPr>
                        <a:t>pB</a:t>
                      </a:r>
                      <a:r>
                        <a:rPr lang="en-US" sz="1800" baseline="-25000">
                          <a:solidFill>
                            <a:schemeClr val="tx1"/>
                          </a:solidFill>
                          <a:latin typeface="Times New Roman"/>
                          <a:ea typeface="Times New Roman"/>
                          <a:cs typeface="Times New Roman"/>
                        </a:rPr>
                        <a:t>0</a:t>
                      </a:r>
                      <a:r>
                        <a:rPr lang="en-US" sz="1800">
                          <a:solidFill>
                            <a:schemeClr val="tx1"/>
                          </a:solidFill>
                          <a:latin typeface="Times New Roman"/>
                          <a:ea typeface="Times New Roman"/>
                          <a:cs typeface="Times New Roman"/>
                        </a:rPr>
                        <a:t> / √Hz</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3.9 x 10</a:t>
                      </a:r>
                      <a:r>
                        <a:rPr lang="en-US" sz="1800" baseline="30000" dirty="0">
                          <a:solidFill>
                            <a:schemeClr val="tx1"/>
                          </a:solidFill>
                          <a:latin typeface="Times New Roman"/>
                          <a:ea typeface="Times New Roman"/>
                          <a:cs typeface="Times New Roman"/>
                        </a:rPr>
                        <a:t>-9</a:t>
                      </a:r>
                      <a:endParaRPr lang="en-US" sz="18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1.3 x 10</a:t>
                      </a:r>
                      <a:r>
                        <a:rPr lang="en-US" sz="1800" baseline="30000" dirty="0">
                          <a:solidFill>
                            <a:schemeClr val="tx1"/>
                          </a:solidFill>
                          <a:latin typeface="Times New Roman"/>
                          <a:ea typeface="Times New Roman"/>
                          <a:cs typeface="Times New Roman"/>
                        </a:rPr>
                        <a:t>-9</a:t>
                      </a:r>
                      <a:endParaRPr lang="en-US" sz="18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5.4 x 10</a:t>
                      </a:r>
                      <a:r>
                        <a:rPr lang="en-US" sz="1800" baseline="30000" dirty="0">
                          <a:solidFill>
                            <a:schemeClr val="tx1"/>
                          </a:solidFill>
                          <a:latin typeface="Times New Roman"/>
                          <a:ea typeface="Times New Roman"/>
                          <a:cs typeface="Times New Roman"/>
                        </a:rPr>
                        <a:t>-8</a:t>
                      </a:r>
                      <a:endParaRPr lang="en-US" sz="18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835">
                <a:tc>
                  <a:txBody>
                    <a:bodyPr/>
                    <a:lstStyle/>
                    <a:p>
                      <a:pPr marL="0" marR="0" algn="just">
                        <a:spcBef>
                          <a:spcPts val="0"/>
                        </a:spcBef>
                        <a:spcAft>
                          <a:spcPts val="0"/>
                        </a:spcAft>
                      </a:pPr>
                      <a:r>
                        <a:rPr lang="en-US" sz="1800">
                          <a:solidFill>
                            <a:schemeClr val="tx1"/>
                          </a:solidFill>
                          <a:latin typeface="Times New Roman"/>
                          <a:ea typeface="Times New Roman"/>
                          <a:cs typeface="Times New Roman"/>
                        </a:rPr>
                        <a:t>Map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imes New Roman"/>
                          <a:ea typeface="Times New Roman"/>
                          <a:cs typeface="Times New Roman"/>
                        </a:rPr>
                        <a:t>sec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imes New Roman"/>
                          <a:ea typeface="Times New Roman"/>
                          <a:cs typeface="Times New Roman"/>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835">
                <a:tc>
                  <a:txBody>
                    <a:bodyPr/>
                    <a:lstStyle/>
                    <a:p>
                      <a:pPr marL="0" marR="0" algn="just">
                        <a:spcBef>
                          <a:spcPts val="0"/>
                        </a:spcBef>
                        <a:spcAft>
                          <a:spcPts val="0"/>
                        </a:spcAft>
                      </a:pPr>
                      <a:r>
                        <a:rPr lang="en-US" sz="1800">
                          <a:solidFill>
                            <a:schemeClr val="tx1"/>
                          </a:solidFill>
                          <a:latin typeface="Times New Roman"/>
                          <a:ea typeface="Times New Roman"/>
                          <a:cs typeface="Times New Roman"/>
                        </a:rPr>
                        <a:t>Pointing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chemeClr val="tx1"/>
                          </a:solidFill>
                          <a:latin typeface="Times New Roman"/>
                          <a:ea typeface="Times New Roman"/>
                          <a:cs typeface="Times New Roman"/>
                        </a:rPr>
                        <a:t>Arcsec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&lt;6 over 15 sec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chemeClr val="tx1"/>
                          </a:solidFill>
                          <a:latin typeface="Times New Roman"/>
                          <a:ea typeface="Times New Roman"/>
                          <a:cs typeface="Times New Roman"/>
                        </a:rPr>
                        <a:t>&lt;3 over 15 sec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solidFill>
                          <a:schemeClr val="tx1"/>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K-cor_mechanical_pix.tif"/>
          <p:cNvPicPr>
            <a:picLocks noChangeAspect="1"/>
          </p:cNvPicPr>
          <p:nvPr/>
        </p:nvPicPr>
        <p:blipFill>
          <a:blip r:embed="rId2" cstate="print"/>
          <a:stretch>
            <a:fillRect/>
          </a:stretch>
        </p:blipFill>
        <p:spPr>
          <a:xfrm>
            <a:off x="76200" y="618744"/>
            <a:ext cx="8972002" cy="540105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555200" y="7086600"/>
            <a:ext cx="9067800" cy="3200400"/>
            <a:chOff x="24917400" y="7010400"/>
            <a:chExt cx="9067800" cy="3200400"/>
          </a:xfrm>
        </p:grpSpPr>
        <p:pic>
          <p:nvPicPr>
            <p:cNvPr id="5" name="Picture 3"/>
            <p:cNvPicPr>
              <a:picLocks noChangeAspect="1" noChangeArrowheads="1"/>
            </p:cNvPicPr>
            <p:nvPr/>
          </p:nvPicPr>
          <p:blipFill>
            <a:blip r:embed="rId2" cstate="print"/>
            <a:srcRect l="3448" t="26154" r="3448" b="46154"/>
            <a:stretch>
              <a:fillRect/>
            </a:stretch>
          </p:blipFill>
          <p:spPr bwMode="auto">
            <a:xfrm>
              <a:off x="24917400" y="8001000"/>
              <a:ext cx="8572500" cy="1905000"/>
            </a:xfrm>
            <a:prstGeom prst="rect">
              <a:avLst/>
            </a:prstGeom>
            <a:noFill/>
            <a:ln w="9525">
              <a:noFill/>
              <a:miter lim="800000"/>
              <a:headEnd/>
              <a:tailEnd/>
            </a:ln>
            <a:effectLst/>
          </p:spPr>
        </p:pic>
        <p:sp>
          <p:nvSpPr>
            <p:cNvPr id="6" name="TextBox 5"/>
            <p:cNvSpPr txBox="1"/>
            <p:nvPr/>
          </p:nvSpPr>
          <p:spPr>
            <a:xfrm>
              <a:off x="26441400" y="9677400"/>
              <a:ext cx="4482317" cy="523220"/>
            </a:xfrm>
            <a:prstGeom prst="rect">
              <a:avLst/>
            </a:prstGeom>
            <a:noFill/>
          </p:spPr>
          <p:txBody>
            <a:bodyPr wrap="none" rtlCol="0">
              <a:spAutoFit/>
            </a:bodyPr>
            <a:lstStyle/>
            <a:p>
              <a:r>
                <a:rPr lang="en-US" sz="2800" dirty="0" smtClean="0"/>
                <a:t>2734 mm total optical track</a:t>
              </a:r>
              <a:endParaRPr lang="en-US" sz="2800" dirty="0"/>
            </a:p>
          </p:txBody>
        </p:sp>
        <p:sp>
          <p:nvSpPr>
            <p:cNvPr id="7" name="TextBox 6"/>
            <p:cNvSpPr txBox="1"/>
            <p:nvPr/>
          </p:nvSpPr>
          <p:spPr>
            <a:xfrm>
              <a:off x="25908000" y="7010400"/>
              <a:ext cx="3454792" cy="830997"/>
            </a:xfrm>
            <a:prstGeom prst="rect">
              <a:avLst/>
            </a:prstGeom>
            <a:noFill/>
          </p:spPr>
          <p:txBody>
            <a:bodyPr wrap="none" rtlCol="0">
              <a:spAutoFit/>
            </a:bodyPr>
            <a:lstStyle/>
            <a:p>
              <a:r>
                <a:rPr lang="en-US" sz="2400" dirty="0" smtClean="0"/>
                <a:t>High Quality Fuse Silica</a:t>
              </a:r>
            </a:p>
            <a:p>
              <a:r>
                <a:rPr lang="en-US" sz="2400" dirty="0" smtClean="0"/>
                <a:t> Objective Lens </a:t>
              </a:r>
              <a:endParaRPr lang="en-US" sz="2400" dirty="0"/>
            </a:p>
          </p:txBody>
        </p:sp>
        <p:cxnSp>
          <p:nvCxnSpPr>
            <p:cNvPr id="8" name="Straight Arrow Connector 7"/>
            <p:cNvCxnSpPr/>
            <p:nvPr/>
          </p:nvCxnSpPr>
          <p:spPr>
            <a:xfrm flipH="1">
              <a:off x="25146000" y="7620000"/>
              <a:ext cx="649514" cy="8962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937200" y="7848600"/>
              <a:ext cx="3048000" cy="1981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0" name="Straight Connector 9"/>
            <p:cNvCxnSpPr/>
            <p:nvPr/>
          </p:nvCxnSpPr>
          <p:spPr>
            <a:xfrm>
              <a:off x="30937200" y="9982200"/>
              <a:ext cx="2514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069800" y="9982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069800" y="96774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451800" y="96774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94400" y="7924800"/>
              <a:ext cx="2362200" cy="461665"/>
            </a:xfrm>
            <a:prstGeom prst="rect">
              <a:avLst/>
            </a:prstGeom>
            <a:noFill/>
          </p:spPr>
          <p:txBody>
            <a:bodyPr wrap="square" rtlCol="0">
              <a:spAutoFit/>
            </a:bodyPr>
            <a:lstStyle/>
            <a:p>
              <a:r>
                <a:rPr lang="en-US" sz="2400" dirty="0" smtClean="0"/>
                <a:t>AFT OPTICS</a:t>
              </a:r>
              <a:endParaRPr lang="en-US" sz="2400" dirty="0"/>
            </a:p>
          </p:txBody>
        </p:sp>
      </p:grpSp>
      <p:pic>
        <p:nvPicPr>
          <p:cNvPr id="37" name="Picture 36" descr="zemax_pix1.tif"/>
          <p:cNvPicPr>
            <a:picLocks noChangeAspect="1"/>
          </p:cNvPicPr>
          <p:nvPr/>
        </p:nvPicPr>
        <p:blipFill>
          <a:blip r:embed="rId3" cstate="print"/>
          <a:stretch>
            <a:fillRect/>
          </a:stretch>
        </p:blipFill>
        <p:spPr>
          <a:xfrm>
            <a:off x="1828800" y="842132"/>
            <a:ext cx="4876800" cy="1824866"/>
          </a:xfrm>
          <a:prstGeom prst="rect">
            <a:avLst/>
          </a:prstGeom>
        </p:spPr>
      </p:pic>
      <p:pic>
        <p:nvPicPr>
          <p:cNvPr id="38" name="Picture 37" descr="zemax_pix2.tif"/>
          <p:cNvPicPr>
            <a:picLocks noChangeAspect="1"/>
          </p:cNvPicPr>
          <p:nvPr/>
        </p:nvPicPr>
        <p:blipFill>
          <a:blip r:embed="rId4" cstate="print"/>
          <a:stretch>
            <a:fillRect/>
          </a:stretch>
        </p:blipFill>
        <p:spPr>
          <a:xfrm>
            <a:off x="381000" y="2743200"/>
            <a:ext cx="8001000" cy="4063856"/>
          </a:xfrm>
          <a:prstGeom prst="rect">
            <a:avLst/>
          </a:prstGeom>
        </p:spPr>
      </p:pic>
      <p:sp>
        <p:nvSpPr>
          <p:cNvPr id="40" name="Down Arrow 39"/>
          <p:cNvSpPr/>
          <p:nvPr/>
        </p:nvSpPr>
        <p:spPr>
          <a:xfrm>
            <a:off x="6172200" y="2209800"/>
            <a:ext cx="198119"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Curved Connector 48"/>
          <p:cNvCxnSpPr/>
          <p:nvPr/>
        </p:nvCxnSpPr>
        <p:spPr>
          <a:xfrm>
            <a:off x="381000" y="2743200"/>
            <a:ext cx="8382000" cy="12700"/>
          </a:xfrm>
          <a:prstGeom prst="curved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295400" y="76200"/>
            <a:ext cx="6400800" cy="646331"/>
          </a:xfrm>
          <a:prstGeom prst="rect">
            <a:avLst/>
          </a:prstGeom>
          <a:noFill/>
        </p:spPr>
        <p:txBody>
          <a:bodyPr wrap="square" rtlCol="0">
            <a:spAutoFit/>
          </a:bodyPr>
          <a:lstStyle/>
          <a:p>
            <a:r>
              <a:rPr lang="en-US" sz="3600" b="1" dirty="0" smtClean="0"/>
              <a:t>K-Coronagraph  Optical Design</a:t>
            </a:r>
            <a:endParaRPr lang="en-US" sz="36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zemax_pix3.tif"/>
          <p:cNvPicPr>
            <a:picLocks noChangeAspect="1"/>
          </p:cNvPicPr>
          <p:nvPr/>
        </p:nvPicPr>
        <p:blipFill>
          <a:blip r:embed="rId2" cstate="print"/>
          <a:srcRect r="2500"/>
          <a:stretch>
            <a:fillRect/>
          </a:stretch>
        </p:blipFill>
        <p:spPr>
          <a:xfrm>
            <a:off x="152400" y="1138187"/>
            <a:ext cx="8915400" cy="5034013"/>
          </a:xfrm>
          <a:prstGeom prst="rect">
            <a:avLst/>
          </a:prstGeom>
        </p:spPr>
      </p:pic>
      <p:sp>
        <p:nvSpPr>
          <p:cNvPr id="7" name="TextBox 6"/>
          <p:cNvSpPr txBox="1"/>
          <p:nvPr/>
        </p:nvSpPr>
        <p:spPr>
          <a:xfrm>
            <a:off x="990600" y="228600"/>
            <a:ext cx="7010400" cy="646331"/>
          </a:xfrm>
          <a:prstGeom prst="rect">
            <a:avLst/>
          </a:prstGeom>
          <a:noFill/>
        </p:spPr>
        <p:txBody>
          <a:bodyPr wrap="square" rtlCol="0">
            <a:spAutoFit/>
          </a:bodyPr>
          <a:lstStyle/>
          <a:p>
            <a:r>
              <a:rPr lang="en-US" sz="3600" b="1" dirty="0" smtClean="0"/>
              <a:t>K-coronagraph Imaging Assembly</a:t>
            </a:r>
            <a:endParaRPr lang="en-US"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019800" cy="1143000"/>
          </a:xfrm>
        </p:spPr>
        <p:txBody>
          <a:bodyPr/>
          <a:lstStyle/>
          <a:p>
            <a:pPr>
              <a:defRPr/>
            </a:pPr>
            <a:r>
              <a:rPr lang="en-US" sz="4000" b="1" dirty="0"/>
              <a:t>Science Goals</a:t>
            </a:r>
          </a:p>
        </p:txBody>
      </p:sp>
      <p:sp>
        <p:nvSpPr>
          <p:cNvPr id="6147" name="Rectangle 3"/>
          <p:cNvSpPr>
            <a:spLocks noGrp="1" noChangeArrowheads="1"/>
          </p:cNvSpPr>
          <p:nvPr>
            <p:ph idx="1"/>
          </p:nvPr>
        </p:nvSpPr>
        <p:spPr>
          <a:xfrm>
            <a:off x="381000" y="1219200"/>
            <a:ext cx="8610600" cy="4876800"/>
          </a:xfrm>
        </p:spPr>
        <p:txBody>
          <a:bodyPr/>
          <a:lstStyle/>
          <a:p>
            <a:pPr>
              <a:defRPr/>
            </a:pPr>
            <a:r>
              <a:rPr lang="en-US" sz="2400" b="1" dirty="0"/>
              <a:t>Understand the formation of Coronal Mass Ejections (CMEs) and their relation to other forms of activity  (flares, prominence eruptions, and shock waves)</a:t>
            </a:r>
          </a:p>
          <a:p>
            <a:pPr>
              <a:buFontTx/>
              <a:buNone/>
              <a:defRPr/>
            </a:pPr>
            <a:r>
              <a:rPr lang="en-US" sz="2400" b="1" dirty="0"/>
              <a:t> </a:t>
            </a:r>
          </a:p>
          <a:p>
            <a:pPr>
              <a:defRPr/>
            </a:pPr>
            <a:r>
              <a:rPr lang="en-US" sz="2400" b="1" dirty="0"/>
              <a:t>Identify Earth-directed CMEs (halos) in </a:t>
            </a:r>
            <a:r>
              <a:rPr lang="en-US" sz="2400" b="1" dirty="0" err="1"/>
              <a:t>realtime</a:t>
            </a:r>
            <a:r>
              <a:rPr lang="en-US" sz="2400" b="1" dirty="0"/>
              <a:t> </a:t>
            </a:r>
          </a:p>
          <a:p>
            <a:pPr>
              <a:buFontTx/>
              <a:buNone/>
              <a:defRPr/>
            </a:pPr>
            <a:endParaRPr lang="en-US" sz="2400" b="1" dirty="0"/>
          </a:p>
          <a:p>
            <a:pPr>
              <a:defRPr/>
            </a:pPr>
            <a:r>
              <a:rPr lang="en-US" sz="2400" b="1" dirty="0"/>
              <a:t>Determine the density distribution of the corona over solar cycle time scales</a:t>
            </a:r>
          </a:p>
          <a:p>
            <a:pPr>
              <a:buFontTx/>
              <a:buNone/>
              <a:defRPr/>
            </a:pPr>
            <a:endParaRPr lang="en-US" sz="2400" b="1" dirty="0"/>
          </a:p>
          <a:p>
            <a:pPr>
              <a:defRPr/>
            </a:pPr>
            <a:r>
              <a:rPr lang="en-US" sz="2400" b="1" dirty="0"/>
              <a:t>Measure the radial brightness profiles </a:t>
            </a:r>
            <a:r>
              <a:rPr lang="en-US" sz="2400" b="1" dirty="0" smtClean="0"/>
              <a:t>out to and beyond </a:t>
            </a:r>
            <a:r>
              <a:rPr lang="en-US" sz="2400" b="1" dirty="0"/>
              <a:t>1.5 R</a:t>
            </a:r>
            <a:r>
              <a:rPr lang="he-IL" sz="2400" b="1" dirty="0"/>
              <a:t>סּ</a:t>
            </a:r>
            <a:r>
              <a:rPr lang="en-US" sz="2400" b="1" dirty="0"/>
              <a:t> in magnetically open regions.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0" y="1416308"/>
            <a:ext cx="5486400" cy="4832092"/>
          </a:xfrm>
          <a:prstGeom prst="rect">
            <a:avLst/>
          </a:prstGeom>
          <a:noFill/>
        </p:spPr>
        <p:txBody>
          <a:bodyPr wrap="square" rtlCol="0">
            <a:spAutoFit/>
          </a:bodyPr>
          <a:lstStyle/>
          <a:p>
            <a:pPr algn="ctr"/>
            <a:r>
              <a:rPr lang="en-US" sz="2800" dirty="0" smtClean="0"/>
              <a:t>Mauna Loa installation completed Sept 6, 2013</a:t>
            </a:r>
          </a:p>
          <a:p>
            <a:pPr algn="ctr"/>
            <a:endParaRPr lang="en-US" sz="2800" dirty="0" smtClean="0"/>
          </a:p>
          <a:p>
            <a:pPr algn="ctr"/>
            <a:r>
              <a:rPr lang="en-US" sz="2800" dirty="0" smtClean="0"/>
              <a:t>Began operating in engineering mode Sept 9, 2013</a:t>
            </a:r>
          </a:p>
          <a:p>
            <a:pPr algn="ctr"/>
            <a:endParaRPr lang="en-US" sz="2800" dirty="0" smtClean="0"/>
          </a:p>
          <a:p>
            <a:pPr algn="ctr"/>
            <a:r>
              <a:rPr lang="en-US" sz="2800" dirty="0" smtClean="0"/>
              <a:t>Science data expected before end of 2013</a:t>
            </a:r>
          </a:p>
          <a:p>
            <a:pPr algn="ctr"/>
            <a:endParaRPr lang="en-US" sz="2800" dirty="0" smtClean="0"/>
          </a:p>
          <a:p>
            <a:pPr algn="ctr"/>
            <a:r>
              <a:rPr lang="en-US" sz="2800" dirty="0" smtClean="0"/>
              <a:t>All data provided on MLSO website:</a:t>
            </a:r>
          </a:p>
          <a:p>
            <a:pPr algn="ctr"/>
            <a:r>
              <a:rPr lang="en-US" sz="2800" dirty="0" smtClean="0">
                <a:hlinkClick r:id="rId2"/>
              </a:rPr>
              <a:t>http://mlso.hao.ucar.edu</a:t>
            </a:r>
            <a:endParaRPr lang="en-US" sz="2800" dirty="0"/>
          </a:p>
        </p:txBody>
      </p:sp>
      <p:sp>
        <p:nvSpPr>
          <p:cNvPr id="2" name="Title 1"/>
          <p:cNvSpPr>
            <a:spLocks noGrp="1"/>
          </p:cNvSpPr>
          <p:nvPr>
            <p:ph type="title"/>
          </p:nvPr>
        </p:nvSpPr>
        <p:spPr>
          <a:xfrm>
            <a:off x="457200" y="0"/>
            <a:ext cx="8229600" cy="1143000"/>
          </a:xfrm>
        </p:spPr>
        <p:txBody>
          <a:bodyPr>
            <a:normAutofit/>
          </a:bodyPr>
          <a:lstStyle/>
          <a:p>
            <a:r>
              <a:rPr lang="en-US" sz="3600" b="1" dirty="0" smtClean="0"/>
              <a:t>K-coronagraph status</a:t>
            </a:r>
            <a:endParaRPr lang="en-US" sz="3600" b="1" dirty="0"/>
          </a:p>
        </p:txBody>
      </p:sp>
      <p:pic>
        <p:nvPicPr>
          <p:cNvPr id="6" name="Picture 5" descr="DSC03091ed.JPG"/>
          <p:cNvPicPr>
            <a:picLocks noChangeAspect="1"/>
          </p:cNvPicPr>
          <p:nvPr/>
        </p:nvPicPr>
        <p:blipFill>
          <a:blip r:embed="rId3" cstate="print"/>
          <a:srcRect l="22222"/>
          <a:stretch>
            <a:fillRect/>
          </a:stretch>
        </p:blipFill>
        <p:spPr>
          <a:xfrm>
            <a:off x="228600" y="1219200"/>
            <a:ext cx="3111500" cy="5334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smtClean="0"/>
              <a:t>Future</a:t>
            </a:r>
            <a:endParaRPr lang="en-US" sz="3600" b="1" dirty="0"/>
          </a:p>
        </p:txBody>
      </p:sp>
      <p:sp>
        <p:nvSpPr>
          <p:cNvPr id="5" name="TextBox 4"/>
          <p:cNvSpPr txBox="1"/>
          <p:nvPr/>
        </p:nvSpPr>
        <p:spPr>
          <a:xfrm>
            <a:off x="381000" y="1066800"/>
            <a:ext cx="8458200" cy="5632311"/>
          </a:xfrm>
          <a:prstGeom prst="rect">
            <a:avLst/>
          </a:prstGeom>
          <a:noFill/>
        </p:spPr>
        <p:txBody>
          <a:bodyPr wrap="square" rtlCol="0">
            <a:spAutoFit/>
          </a:bodyPr>
          <a:lstStyle/>
          <a:p>
            <a:pPr>
              <a:buNone/>
            </a:pPr>
            <a:r>
              <a:rPr lang="en-US" sz="2400" b="1" dirty="0" smtClean="0"/>
              <a:t>Welcome </a:t>
            </a:r>
            <a:r>
              <a:rPr lang="en-US" sz="2400" b="1" dirty="0" smtClean="0"/>
              <a:t>Observing Campaigns </a:t>
            </a:r>
            <a:r>
              <a:rPr lang="en-US" sz="2400" b="1" dirty="0" smtClean="0"/>
              <a:t>(high time cadence) </a:t>
            </a:r>
          </a:p>
          <a:p>
            <a:pPr lvl="1"/>
            <a:r>
              <a:rPr lang="en-US" sz="2400" dirty="0" smtClean="0"/>
              <a:t>First request by A. Kiplinger </a:t>
            </a:r>
            <a:r>
              <a:rPr lang="en-US" sz="2400" dirty="0" smtClean="0"/>
              <a:t>(University of Colorado) to </a:t>
            </a:r>
            <a:r>
              <a:rPr lang="en-US" sz="2400" dirty="0" smtClean="0"/>
              <a:t>study flares strongly associated with energetic particles and CMEs</a:t>
            </a:r>
          </a:p>
          <a:p>
            <a:pPr>
              <a:buNone/>
            </a:pPr>
            <a:endParaRPr lang="en-US" sz="2400" dirty="0" smtClean="0"/>
          </a:p>
          <a:p>
            <a:pPr>
              <a:buNone/>
            </a:pPr>
            <a:r>
              <a:rPr lang="en-US" sz="2400" b="1" dirty="0" smtClean="0"/>
              <a:t>D</a:t>
            </a:r>
            <a:r>
              <a:rPr lang="en-US" sz="2400" b="1" dirty="0" smtClean="0"/>
              <a:t>ata products</a:t>
            </a:r>
          </a:p>
          <a:p>
            <a:pPr lvl="1"/>
            <a:r>
              <a:rPr lang="en-US" sz="2400" dirty="0" smtClean="0"/>
              <a:t>Fully calibrated polarization brightness plus contrast enhanced images and movies</a:t>
            </a:r>
          </a:p>
          <a:p>
            <a:pPr lvl="1"/>
            <a:r>
              <a:rPr lang="en-US" sz="2400" dirty="0" smtClean="0"/>
              <a:t>Synoptic Maps</a:t>
            </a:r>
          </a:p>
          <a:p>
            <a:pPr lvl="1"/>
            <a:r>
              <a:rPr lang="en-US" sz="2400" dirty="0" smtClean="0"/>
              <a:t>Composite Images</a:t>
            </a:r>
          </a:p>
          <a:p>
            <a:pPr lvl="1"/>
            <a:r>
              <a:rPr lang="en-US" sz="2400" dirty="0" smtClean="0"/>
              <a:t>CME alerts</a:t>
            </a:r>
          </a:p>
          <a:p>
            <a:pPr lvl="1"/>
            <a:r>
              <a:rPr lang="en-US" sz="2400" dirty="0" smtClean="0"/>
              <a:t>CME listings  and more</a:t>
            </a:r>
            <a:endParaRPr lang="en-US" sz="2400" dirty="0" smtClean="0"/>
          </a:p>
          <a:p>
            <a:pPr>
              <a:buNone/>
            </a:pPr>
            <a:endParaRPr lang="en-US" sz="2400" dirty="0" smtClean="0"/>
          </a:p>
          <a:p>
            <a:pPr>
              <a:buNone/>
            </a:pPr>
            <a:r>
              <a:rPr lang="en-US" sz="2400" b="1" dirty="0" smtClean="0"/>
              <a:t>Network</a:t>
            </a:r>
          </a:p>
          <a:p>
            <a:pPr lvl="1"/>
            <a:r>
              <a:rPr lang="en-US" sz="2400" dirty="0" smtClean="0"/>
              <a:t>MLSO observing window is 17 to 02:30 UT, weather permitting. Additional sites would greatly increase duty cycle</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28600"/>
            <a:ext cx="8382000" cy="1828800"/>
          </a:xfrm>
        </p:spPr>
        <p:txBody>
          <a:bodyPr/>
          <a:lstStyle/>
          <a:p>
            <a:pPr>
              <a:defRPr/>
            </a:pPr>
            <a:r>
              <a:rPr lang="en-US" sz="3200" b="1" dirty="0"/>
              <a:t>Science Goals formulated by COSMO Science Advisory Panel, Mauna Loa User Committee and HAO scientists</a:t>
            </a:r>
          </a:p>
        </p:txBody>
      </p:sp>
      <p:sp>
        <p:nvSpPr>
          <p:cNvPr id="7171" name="Rectangle 3"/>
          <p:cNvSpPr>
            <a:spLocks noGrp="1" noChangeArrowheads="1"/>
          </p:cNvSpPr>
          <p:nvPr>
            <p:ph idx="1"/>
          </p:nvPr>
        </p:nvSpPr>
        <p:spPr>
          <a:xfrm>
            <a:off x="228600" y="1981200"/>
            <a:ext cx="4114800" cy="4724400"/>
          </a:xfrm>
        </p:spPr>
        <p:txBody>
          <a:bodyPr/>
          <a:lstStyle/>
          <a:p>
            <a:pPr>
              <a:buFontTx/>
              <a:buNone/>
              <a:defRPr/>
            </a:pPr>
            <a:r>
              <a:rPr lang="en-US" sz="2400" b="1" dirty="0"/>
              <a:t>Science Advisory Panel</a:t>
            </a:r>
          </a:p>
          <a:p>
            <a:pPr>
              <a:buFontTx/>
              <a:buNone/>
              <a:defRPr/>
            </a:pPr>
            <a:endParaRPr lang="en-US" sz="2400" b="1" dirty="0"/>
          </a:p>
          <a:p>
            <a:pPr>
              <a:lnSpc>
                <a:spcPct val="80000"/>
              </a:lnSpc>
              <a:buFontTx/>
              <a:buNone/>
              <a:defRPr/>
            </a:pPr>
            <a:r>
              <a:rPr lang="en-US" sz="2000" dirty="0"/>
              <a:t>Thomas </a:t>
            </a:r>
            <a:r>
              <a:rPr lang="en-US" sz="2000" dirty="0" err="1"/>
              <a:t>Zurbuchen</a:t>
            </a:r>
            <a:r>
              <a:rPr lang="en-US" sz="2000" dirty="0"/>
              <a:t>, Univ. of Michigan (Chair)</a:t>
            </a:r>
          </a:p>
          <a:p>
            <a:pPr>
              <a:lnSpc>
                <a:spcPct val="95000"/>
              </a:lnSpc>
              <a:buFontTx/>
              <a:buNone/>
              <a:defRPr/>
            </a:pPr>
            <a:r>
              <a:rPr lang="en-US" sz="2000" dirty="0"/>
              <a:t>David Alexander, Rice Univ.</a:t>
            </a:r>
          </a:p>
          <a:p>
            <a:pPr>
              <a:lnSpc>
                <a:spcPct val="95000"/>
              </a:lnSpc>
              <a:buFontTx/>
              <a:buNone/>
              <a:defRPr/>
            </a:pPr>
            <a:r>
              <a:rPr lang="en-US" sz="2000" dirty="0"/>
              <a:t>Spiro </a:t>
            </a:r>
            <a:r>
              <a:rPr lang="en-US" sz="2000" dirty="0" err="1"/>
              <a:t>Antiochos</a:t>
            </a:r>
            <a:r>
              <a:rPr lang="en-US" sz="2000" dirty="0"/>
              <a:t>, NASA GSFC</a:t>
            </a:r>
          </a:p>
          <a:p>
            <a:pPr>
              <a:lnSpc>
                <a:spcPct val="95000"/>
              </a:lnSpc>
              <a:buFontTx/>
              <a:buNone/>
              <a:defRPr/>
            </a:pPr>
            <a:r>
              <a:rPr lang="fr-FR" sz="2000" dirty="0"/>
              <a:t>Jean Arnaud, Université de Nice, France</a:t>
            </a:r>
            <a:endParaRPr lang="en-US" sz="2000" dirty="0"/>
          </a:p>
          <a:p>
            <a:pPr>
              <a:lnSpc>
                <a:spcPct val="95000"/>
              </a:lnSpc>
              <a:buFontTx/>
              <a:buNone/>
              <a:defRPr/>
            </a:pPr>
            <a:r>
              <a:rPr lang="en-US" sz="2000" dirty="0"/>
              <a:t>Phil </a:t>
            </a:r>
            <a:r>
              <a:rPr lang="en-US" sz="2000" dirty="0" err="1"/>
              <a:t>Judge,HAO</a:t>
            </a:r>
            <a:r>
              <a:rPr lang="en-US" sz="2000" dirty="0"/>
              <a:t>/NCAR</a:t>
            </a:r>
          </a:p>
          <a:p>
            <a:pPr>
              <a:lnSpc>
                <a:spcPct val="95000"/>
              </a:lnSpc>
              <a:buFontTx/>
              <a:buNone/>
              <a:defRPr/>
            </a:pPr>
            <a:r>
              <a:rPr lang="en-US" sz="2000" dirty="0"/>
              <a:t>Matt Penn, NSO</a:t>
            </a:r>
          </a:p>
          <a:p>
            <a:pPr>
              <a:lnSpc>
                <a:spcPct val="95000"/>
              </a:lnSpc>
              <a:buFontTx/>
              <a:buNone/>
              <a:defRPr/>
            </a:pPr>
            <a:r>
              <a:rPr lang="en-US" sz="2000" dirty="0"/>
              <a:t>John Raymond, Harvard </a:t>
            </a:r>
            <a:r>
              <a:rPr lang="en-US" sz="2000" dirty="0" err="1"/>
              <a:t>CfA</a:t>
            </a:r>
            <a:endParaRPr lang="en-US" sz="2000" dirty="0"/>
          </a:p>
          <a:p>
            <a:pPr>
              <a:lnSpc>
                <a:spcPct val="95000"/>
              </a:lnSpc>
              <a:buFontTx/>
              <a:buNone/>
              <a:defRPr/>
            </a:pPr>
            <a:r>
              <a:rPr lang="en-US" sz="2000" dirty="0" err="1"/>
              <a:t>Aad</a:t>
            </a:r>
            <a:r>
              <a:rPr lang="en-US" sz="2000" dirty="0"/>
              <a:t> </a:t>
            </a:r>
            <a:r>
              <a:rPr lang="en-US" sz="2000" dirty="0" err="1"/>
              <a:t>VanBallegooijen</a:t>
            </a:r>
            <a:r>
              <a:rPr lang="en-US" sz="2000" dirty="0"/>
              <a:t>, Harvard</a:t>
            </a:r>
          </a:p>
        </p:txBody>
      </p:sp>
      <p:sp>
        <p:nvSpPr>
          <p:cNvPr id="7172" name="Text Box 4"/>
          <p:cNvSpPr txBox="1">
            <a:spLocks noChangeArrowheads="1"/>
          </p:cNvSpPr>
          <p:nvPr/>
        </p:nvSpPr>
        <p:spPr bwMode="auto">
          <a:xfrm>
            <a:off x="4648200" y="1981200"/>
            <a:ext cx="4495800" cy="4137025"/>
          </a:xfrm>
          <a:prstGeom prst="rect">
            <a:avLst/>
          </a:prstGeom>
          <a:noFill/>
          <a:ln w="9525">
            <a:noFill/>
            <a:miter lim="800000"/>
            <a:headEnd/>
            <a:tailEnd/>
          </a:ln>
          <a:effectLst/>
        </p:spPr>
        <p:txBody>
          <a:bodyPr>
            <a:spAutoFit/>
          </a:bodyPr>
          <a:lstStyle/>
          <a:p>
            <a:pPr>
              <a:spcBef>
                <a:spcPct val="50000"/>
              </a:spcBef>
              <a:spcAft>
                <a:spcPct val="20000"/>
              </a:spcAft>
              <a:defRPr/>
            </a:pPr>
            <a:r>
              <a:rPr lang="en-US" sz="2400" b="1" dirty="0"/>
              <a:t>Mauna Loa User Committee</a:t>
            </a:r>
          </a:p>
          <a:p>
            <a:pPr>
              <a:lnSpc>
                <a:spcPct val="105000"/>
              </a:lnSpc>
              <a:defRPr/>
            </a:pPr>
            <a:endParaRPr lang="en-US" sz="2000" dirty="0"/>
          </a:p>
          <a:p>
            <a:pPr>
              <a:lnSpc>
                <a:spcPct val="120000"/>
              </a:lnSpc>
              <a:defRPr/>
            </a:pPr>
            <a:r>
              <a:rPr lang="en-US" sz="2000" dirty="0"/>
              <a:t>David Alexander, Rice Univ. (Chair)</a:t>
            </a:r>
          </a:p>
          <a:p>
            <a:pPr>
              <a:lnSpc>
                <a:spcPct val="120000"/>
              </a:lnSpc>
              <a:defRPr/>
            </a:pPr>
            <a:r>
              <a:rPr lang="en-US" sz="2000" dirty="0"/>
              <a:t>Nick </a:t>
            </a:r>
            <a:r>
              <a:rPr lang="en-US" sz="2000" dirty="0" err="1"/>
              <a:t>Arge</a:t>
            </a:r>
            <a:r>
              <a:rPr lang="en-US" sz="2000" dirty="0"/>
              <a:t>, Air Force Res. Lab.</a:t>
            </a:r>
          </a:p>
          <a:p>
            <a:pPr>
              <a:lnSpc>
                <a:spcPct val="120000"/>
              </a:lnSpc>
              <a:defRPr/>
            </a:pPr>
            <a:r>
              <a:rPr lang="en-US" sz="2000" dirty="0"/>
              <a:t>Tim Bastian, NRAO</a:t>
            </a:r>
          </a:p>
          <a:p>
            <a:pPr>
              <a:lnSpc>
                <a:spcPct val="120000"/>
              </a:lnSpc>
              <a:defRPr/>
            </a:pPr>
            <a:r>
              <a:rPr lang="en-US" sz="2000" dirty="0"/>
              <a:t>Terry Forbes, Univ. of N. H. Holly Gilbert, NASA GSFC</a:t>
            </a:r>
          </a:p>
          <a:p>
            <a:pPr>
              <a:lnSpc>
                <a:spcPct val="120000"/>
              </a:lnSpc>
              <a:defRPr/>
            </a:pPr>
            <a:r>
              <a:rPr lang="en-US" sz="2000" dirty="0" err="1"/>
              <a:t>Shadia</a:t>
            </a:r>
            <a:r>
              <a:rPr lang="en-US" sz="2000" dirty="0"/>
              <a:t> </a:t>
            </a:r>
            <a:r>
              <a:rPr lang="en-US" sz="2000" dirty="0" err="1"/>
              <a:t>Habbal</a:t>
            </a:r>
            <a:r>
              <a:rPr lang="en-US" sz="2000" dirty="0"/>
              <a:t>, Univ. of Hawaii Jerry Harder, Univ. of Colorado</a:t>
            </a:r>
          </a:p>
          <a:p>
            <a:pPr>
              <a:lnSpc>
                <a:spcPct val="120000"/>
              </a:lnSpc>
              <a:defRPr/>
            </a:pPr>
            <a:r>
              <a:rPr lang="en-US" sz="2000" dirty="0"/>
              <a:t>Alex </a:t>
            </a:r>
            <a:r>
              <a:rPr lang="en-US" sz="2000" dirty="0" err="1"/>
              <a:t>Pevtsov</a:t>
            </a:r>
            <a:r>
              <a:rPr lang="en-US" sz="2000" dirty="0"/>
              <a:t>, NSO</a:t>
            </a:r>
          </a:p>
          <a:p>
            <a:pPr>
              <a:lnSpc>
                <a:spcPct val="120000"/>
              </a:lnSpc>
              <a:defRPr/>
            </a:pPr>
            <a:r>
              <a:rPr lang="en-US" sz="2000" dirty="0"/>
              <a:t>Chris </a:t>
            </a:r>
            <a:r>
              <a:rPr lang="en-US" sz="2000" dirty="0" err="1"/>
              <a:t>St.Cyr</a:t>
            </a:r>
            <a:r>
              <a:rPr lang="en-US" sz="2000" dirty="0"/>
              <a:t>, NASA GSFC</a:t>
            </a:r>
          </a:p>
        </p:txBody>
      </p:sp>
      <p:sp>
        <p:nvSpPr>
          <p:cNvPr id="6149" name="Line 5"/>
          <p:cNvSpPr>
            <a:spLocks noChangeShapeType="1"/>
          </p:cNvSpPr>
          <p:nvPr/>
        </p:nvSpPr>
        <p:spPr bwMode="auto">
          <a:xfrm>
            <a:off x="4495800" y="1905000"/>
            <a:ext cx="0" cy="4648200"/>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Why </a:t>
            </a:r>
            <a:r>
              <a:rPr lang="en-US" b="1" dirty="0" smtClean="0"/>
              <a:t>build a </a:t>
            </a:r>
            <a:r>
              <a:rPr lang="en-US" b="1" dirty="0" smtClean="0"/>
              <a:t>new coronagraph?</a:t>
            </a:r>
            <a:endParaRPr lang="en-US" b="1" dirty="0"/>
          </a:p>
        </p:txBody>
      </p:sp>
      <p:pic>
        <p:nvPicPr>
          <p:cNvPr id="7" name="Picture 6" descr="2001may25_mk4_cme_multi_images.jpg"/>
          <p:cNvPicPr>
            <a:picLocks noChangeAspect="1"/>
          </p:cNvPicPr>
          <p:nvPr/>
        </p:nvPicPr>
        <p:blipFill>
          <a:blip r:embed="rId2" cstate="print"/>
          <a:srcRect l="31578"/>
          <a:stretch>
            <a:fillRect/>
          </a:stretch>
        </p:blipFill>
        <p:spPr>
          <a:xfrm>
            <a:off x="152400" y="990600"/>
            <a:ext cx="8855670" cy="1600200"/>
          </a:xfrm>
          <a:prstGeom prst="rect">
            <a:avLst/>
          </a:prstGeom>
        </p:spPr>
      </p:pic>
      <p:sp>
        <p:nvSpPr>
          <p:cNvPr id="10" name="TextBox 9"/>
          <p:cNvSpPr txBox="1"/>
          <p:nvPr/>
        </p:nvSpPr>
        <p:spPr>
          <a:xfrm>
            <a:off x="304800" y="3124200"/>
            <a:ext cx="8839200" cy="3539430"/>
          </a:xfrm>
          <a:prstGeom prst="rect">
            <a:avLst/>
          </a:prstGeom>
          <a:noFill/>
        </p:spPr>
        <p:txBody>
          <a:bodyPr wrap="square" rtlCol="0">
            <a:spAutoFit/>
          </a:bodyPr>
          <a:lstStyle/>
          <a:p>
            <a:r>
              <a:rPr lang="en-US" sz="2800" dirty="0" smtClean="0"/>
              <a:t>Most of the mass and magnetic free energy of the corona resides in the first scale height (&lt; 0.1 solar radii). Most CMEs form in this region, particularly the fastest events. </a:t>
            </a:r>
            <a:r>
              <a:rPr lang="en-US" sz="2800" b="1" i="1" dirty="0" smtClean="0"/>
              <a:t>High cadence observations of the very low corona are essential for studying the formation of CMEs and their relation to other forms of solar activity such as prominence eruptions, flares and solar energetic particle events. </a:t>
            </a:r>
            <a:endParaRPr lang="en-US" sz="2800" b="1" i="1" dirty="0"/>
          </a:p>
        </p:txBody>
      </p:sp>
      <p:sp>
        <p:nvSpPr>
          <p:cNvPr id="5" name="TextBox 4"/>
          <p:cNvSpPr txBox="1"/>
          <p:nvPr/>
        </p:nvSpPr>
        <p:spPr>
          <a:xfrm>
            <a:off x="152400" y="2590801"/>
            <a:ext cx="8839200" cy="646331"/>
          </a:xfrm>
          <a:prstGeom prst="rect">
            <a:avLst/>
          </a:prstGeom>
          <a:noFill/>
        </p:spPr>
        <p:txBody>
          <a:bodyPr wrap="square" rtlCol="0">
            <a:spAutoFit/>
          </a:bodyPr>
          <a:lstStyle/>
          <a:p>
            <a:r>
              <a:rPr lang="en-US" dirty="0" smtClean="0"/>
              <a:t>Mauna Loa Solar Observatory Mk4 images of CME on May 25, 2001 at 3 minute cadence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Why </a:t>
            </a:r>
            <a:r>
              <a:rPr lang="en-US" b="1" dirty="0" smtClean="0"/>
              <a:t>build a </a:t>
            </a:r>
            <a:r>
              <a:rPr lang="en-US" b="1" dirty="0" smtClean="0"/>
              <a:t>new coronagraph?</a:t>
            </a:r>
            <a:endParaRPr lang="en-US" b="1" dirty="0"/>
          </a:p>
        </p:txBody>
      </p:sp>
      <p:pic>
        <p:nvPicPr>
          <p:cNvPr id="6" name="prom_20120312b_512.mpg">
            <a:hlinkClick r:id="" action="ppaction://media"/>
          </p:cNvPr>
          <p:cNvPicPr>
            <a:picLocks noRot="1" noChangeAspect="1"/>
          </p:cNvPicPr>
          <p:nvPr>
            <a:videoFile r:link="rId1"/>
          </p:nvPr>
        </p:nvPicPr>
        <p:blipFill>
          <a:blip r:embed="rId3" cstate="print"/>
          <a:stretch>
            <a:fillRect/>
          </a:stretch>
        </p:blipFill>
        <p:spPr>
          <a:xfrm>
            <a:off x="152400" y="990600"/>
            <a:ext cx="3124200" cy="2325646"/>
          </a:xfrm>
          <a:prstGeom prst="rect">
            <a:avLst/>
          </a:prstGeom>
        </p:spPr>
      </p:pic>
      <p:sp>
        <p:nvSpPr>
          <p:cNvPr id="8" name="TextBox 7"/>
          <p:cNvSpPr txBox="1"/>
          <p:nvPr/>
        </p:nvSpPr>
        <p:spPr>
          <a:xfrm>
            <a:off x="5791200" y="1342072"/>
            <a:ext cx="3200400" cy="1477328"/>
          </a:xfrm>
          <a:prstGeom prst="rect">
            <a:avLst/>
          </a:prstGeom>
          <a:noFill/>
        </p:spPr>
        <p:txBody>
          <a:bodyPr wrap="square" rtlCol="0">
            <a:spAutoFit/>
          </a:bodyPr>
          <a:lstStyle/>
          <a:p>
            <a:r>
              <a:rPr lang="en-US" dirty="0" smtClean="0"/>
              <a:t>Far left: STEREO composite of EUV1 and COR1 on Mar 12, 2012. </a:t>
            </a:r>
          </a:p>
          <a:p>
            <a:r>
              <a:rPr lang="en-US" dirty="0" smtClean="0"/>
              <a:t>Near Left: LASCO C2 images of CME on Jan 4, 2002</a:t>
            </a:r>
            <a:endParaRPr lang="en-US" dirty="0"/>
          </a:p>
        </p:txBody>
      </p:sp>
      <p:pic>
        <p:nvPicPr>
          <p:cNvPr id="13" name="Picture 12" descr="c2fireball.tif"/>
          <p:cNvPicPr>
            <a:picLocks noChangeAspect="1"/>
          </p:cNvPicPr>
          <p:nvPr/>
        </p:nvPicPr>
        <p:blipFill>
          <a:blip r:embed="rId4" cstate="print"/>
          <a:stretch>
            <a:fillRect/>
          </a:stretch>
        </p:blipFill>
        <p:spPr>
          <a:xfrm>
            <a:off x="3352800" y="990600"/>
            <a:ext cx="2362200" cy="2351701"/>
          </a:xfrm>
          <a:prstGeom prst="rect">
            <a:avLst/>
          </a:prstGeom>
        </p:spPr>
      </p:pic>
      <p:sp>
        <p:nvSpPr>
          <p:cNvPr id="9" name="TextBox 8"/>
          <p:cNvSpPr txBox="1"/>
          <p:nvPr/>
        </p:nvSpPr>
        <p:spPr>
          <a:xfrm>
            <a:off x="228600" y="3429000"/>
            <a:ext cx="8686800" cy="3416320"/>
          </a:xfrm>
          <a:prstGeom prst="rect">
            <a:avLst/>
          </a:prstGeom>
          <a:noFill/>
        </p:spPr>
        <p:txBody>
          <a:bodyPr wrap="square" rtlCol="0">
            <a:spAutoFit/>
          </a:bodyPr>
          <a:lstStyle/>
          <a:p>
            <a:r>
              <a:rPr lang="en-US" sz="2400" b="1" i="1" dirty="0" smtClean="0"/>
              <a:t>No existing white light coronagraph views the very low corona or has the high time cadence required to meet science goals. </a:t>
            </a:r>
            <a:r>
              <a:rPr lang="en-US" sz="2400" dirty="0" smtClean="0"/>
              <a:t>LASCO </a:t>
            </a:r>
            <a:r>
              <a:rPr lang="en-US" sz="2400" dirty="0" smtClean="0"/>
              <a:t>C2 </a:t>
            </a:r>
            <a:r>
              <a:rPr lang="en-US" sz="2400" dirty="0" smtClean="0"/>
              <a:t>views the </a:t>
            </a:r>
            <a:r>
              <a:rPr lang="en-US" sz="2400" dirty="0" smtClean="0"/>
              <a:t>corona </a:t>
            </a:r>
            <a:r>
              <a:rPr lang="en-US" sz="2400" dirty="0" smtClean="0"/>
              <a:t>down</a:t>
            </a:r>
            <a:r>
              <a:rPr lang="en-US" sz="2400" dirty="0" smtClean="0"/>
              <a:t> </a:t>
            </a:r>
            <a:r>
              <a:rPr lang="en-US" sz="2400" dirty="0" smtClean="0"/>
              <a:t>to 2.0 solar </a:t>
            </a:r>
            <a:r>
              <a:rPr lang="en-US" sz="2400" dirty="0" smtClean="0"/>
              <a:t>radii and STEREO COR1 views </a:t>
            </a:r>
            <a:r>
              <a:rPr lang="en-US" sz="2400" dirty="0" smtClean="0"/>
              <a:t>down to 1.50 solar </a:t>
            </a:r>
            <a:r>
              <a:rPr lang="en-US" sz="2400" dirty="0" smtClean="0"/>
              <a:t>radii. Most CMEs form below these heights.</a:t>
            </a:r>
          </a:p>
          <a:p>
            <a:r>
              <a:rPr lang="en-US" sz="2400" b="1" i="1" dirty="0" smtClean="0"/>
              <a:t>The </a:t>
            </a:r>
            <a:r>
              <a:rPr lang="en-US" sz="2400" b="1" i="1" dirty="0" smtClean="0"/>
              <a:t>COSMO K-coronagraph is specifically designed to view the corona into the first scale height (down to 1.05 solar radii) with a high enough cadence (15 seconds) to study the birth and evolution of CMEs </a:t>
            </a:r>
            <a:r>
              <a:rPr lang="en-US" sz="2400" b="1" i="1" dirty="0" smtClean="0"/>
              <a:t>at </a:t>
            </a:r>
            <a:r>
              <a:rPr lang="en-US" sz="2400" b="1" i="1" dirty="0" smtClean="0"/>
              <a:t>a fraction of the cost (~5%) of a space-based coronagraph.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Design Flow-Down from Science Requirements</a:t>
            </a:r>
            <a:endParaRPr lang="en-US" sz="4000" b="1" dirty="0"/>
          </a:p>
        </p:txBody>
      </p:sp>
      <p:sp>
        <p:nvSpPr>
          <p:cNvPr id="6" name="TextBox 5"/>
          <p:cNvSpPr txBox="1"/>
          <p:nvPr/>
        </p:nvSpPr>
        <p:spPr>
          <a:xfrm>
            <a:off x="228600" y="1600200"/>
            <a:ext cx="8763000" cy="1569660"/>
          </a:xfrm>
          <a:prstGeom prst="rect">
            <a:avLst/>
          </a:prstGeom>
          <a:noFill/>
        </p:spPr>
        <p:txBody>
          <a:bodyPr wrap="square" rtlCol="0">
            <a:spAutoFit/>
          </a:bodyPr>
          <a:lstStyle/>
          <a:p>
            <a:r>
              <a:rPr lang="en-US" sz="2400" b="1" dirty="0" smtClean="0"/>
              <a:t>The COSMO K-coronagraph design was driven by the primary science requirement to view the very low corona (FOV: 1.05 to 3 solar radii) at high temporal cadence (15 seconds)</a:t>
            </a:r>
          </a:p>
        </p:txBody>
      </p:sp>
      <p:sp>
        <p:nvSpPr>
          <p:cNvPr id="7" name="TextBox 6"/>
          <p:cNvSpPr txBox="1"/>
          <p:nvPr/>
        </p:nvSpPr>
        <p:spPr>
          <a:xfrm>
            <a:off x="914400" y="3276600"/>
            <a:ext cx="7696200" cy="3416320"/>
          </a:xfrm>
          <a:prstGeom prst="rect">
            <a:avLst/>
          </a:prstGeom>
          <a:noFill/>
        </p:spPr>
        <p:txBody>
          <a:bodyPr wrap="square" rtlCol="0">
            <a:spAutoFit/>
          </a:bodyPr>
          <a:lstStyle/>
          <a:p>
            <a:pPr>
              <a:buFont typeface="Arial" pitchFamily="34" charset="0"/>
              <a:buChar char="•"/>
            </a:pPr>
            <a:r>
              <a:rPr lang="en-US" sz="2400" b="1" dirty="0" smtClean="0"/>
              <a:t> 20 cm aperture uncoated singlet objective lens</a:t>
            </a:r>
          </a:p>
          <a:p>
            <a:pPr>
              <a:buFont typeface="Arial" pitchFamily="34" charset="0"/>
              <a:buChar char="•"/>
            </a:pPr>
            <a:r>
              <a:rPr lang="en-US" sz="2400" b="1" dirty="0" smtClean="0"/>
              <a:t> Internally occulted</a:t>
            </a:r>
          </a:p>
          <a:p>
            <a:pPr>
              <a:buFont typeface="Arial" pitchFamily="34" charset="0"/>
              <a:buChar char="•"/>
            </a:pPr>
            <a:r>
              <a:rPr lang="en-US" sz="2400" b="1" dirty="0" smtClean="0"/>
              <a:t> Pass band: ~720 to 750 nm</a:t>
            </a:r>
          </a:p>
          <a:p>
            <a:pPr>
              <a:buFont typeface="Arial" pitchFamily="34" charset="0"/>
              <a:buChar char="•"/>
            </a:pPr>
            <a:r>
              <a:rPr lang="en-US" sz="2400" b="1" dirty="0" smtClean="0"/>
              <a:t> out-of-band rejection &lt;= 1 part in a million</a:t>
            </a:r>
          </a:p>
          <a:p>
            <a:pPr>
              <a:buFont typeface="Arial" pitchFamily="34" charset="0"/>
              <a:buChar char="•"/>
            </a:pPr>
            <a:r>
              <a:rPr lang="en-US" sz="2400" b="1" dirty="0" smtClean="0"/>
              <a:t> 4-state polarization modulation</a:t>
            </a:r>
          </a:p>
          <a:p>
            <a:pPr>
              <a:buFont typeface="Arial" pitchFamily="34" charset="0"/>
              <a:buChar char="•"/>
            </a:pPr>
            <a:r>
              <a:rPr lang="en-US" sz="2400" b="1" dirty="0" smtClean="0"/>
              <a:t> </a:t>
            </a:r>
            <a:r>
              <a:rPr lang="en-US" sz="2400" b="1" dirty="0" err="1" smtClean="0"/>
              <a:t>Lyot</a:t>
            </a:r>
            <a:r>
              <a:rPr lang="en-US" sz="2400" b="1" dirty="0" smtClean="0"/>
              <a:t> stop</a:t>
            </a:r>
          </a:p>
          <a:p>
            <a:pPr>
              <a:buFont typeface="Arial" pitchFamily="34" charset="0"/>
              <a:buChar char="•"/>
            </a:pPr>
            <a:r>
              <a:rPr lang="en-US" sz="2400" b="1" dirty="0" smtClean="0"/>
              <a:t> Dual beam polarization ; 2 cameras to simultaneously record polarization states</a:t>
            </a:r>
          </a:p>
          <a:p>
            <a:pPr>
              <a:buFont typeface="Arial" pitchFamily="34" charset="0"/>
              <a:buChar char="•"/>
            </a:pPr>
            <a:endParaRPr lang="en-US" sz="2400"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457200" y="0"/>
            <a:ext cx="8229600" cy="1371600"/>
          </a:xfrm>
        </p:spPr>
        <p:txBody>
          <a:bodyPr>
            <a:noAutofit/>
          </a:bodyPr>
          <a:lstStyle/>
          <a:p>
            <a:r>
              <a:rPr lang="en-US" sz="3600" b="1" dirty="0" smtClean="0"/>
              <a:t>Science Goals:</a:t>
            </a:r>
            <a:br>
              <a:rPr lang="en-US" sz="3600" b="1" dirty="0" smtClean="0"/>
            </a:br>
            <a:r>
              <a:rPr lang="en-US" sz="3600" b="1" dirty="0" smtClean="0"/>
              <a:t>1) Understand </a:t>
            </a:r>
            <a:r>
              <a:rPr lang="en-US" sz="3600" b="1" dirty="0"/>
              <a:t>the formation of CMEs</a:t>
            </a:r>
          </a:p>
        </p:txBody>
      </p:sp>
      <p:pic>
        <p:nvPicPr>
          <p:cNvPr id="8196" name="2003feb18_mk4_mov.avi">
            <a:hlinkClick r:id="" action="ppaction://media"/>
          </p:cNvPr>
          <p:cNvPicPr>
            <a:picLocks noGrp="1" noRot="1" noChangeAspect="1" noChangeArrowheads="1"/>
          </p:cNvPicPr>
          <p:nvPr>
            <p:ph idx="1"/>
            <a:videoFile r:link="rId1"/>
          </p:nvPr>
        </p:nvPicPr>
        <p:blipFill>
          <a:blip r:embed="rId3" cstate="print"/>
          <a:srcRect/>
          <a:stretch>
            <a:fillRect/>
          </a:stretch>
        </p:blipFill>
        <p:spPr>
          <a:xfrm>
            <a:off x="5562600" y="1676400"/>
            <a:ext cx="3505200" cy="3505200"/>
          </a:xfrm>
          <a:ln/>
        </p:spPr>
      </p:pic>
      <p:sp>
        <p:nvSpPr>
          <p:cNvPr id="8199" name="Text Box 7"/>
          <p:cNvSpPr txBox="1">
            <a:spLocks noChangeArrowheads="1"/>
          </p:cNvSpPr>
          <p:nvPr/>
        </p:nvSpPr>
        <p:spPr bwMode="auto">
          <a:xfrm>
            <a:off x="76200" y="1568708"/>
            <a:ext cx="5334000" cy="4832092"/>
          </a:xfrm>
          <a:prstGeom prst="rect">
            <a:avLst/>
          </a:prstGeom>
          <a:noFill/>
          <a:ln w="9525">
            <a:noFill/>
            <a:miter lim="800000"/>
            <a:headEnd/>
            <a:tailEnd/>
          </a:ln>
          <a:effectLst/>
        </p:spPr>
        <p:txBody>
          <a:bodyPr>
            <a:spAutoFit/>
          </a:bodyPr>
          <a:lstStyle/>
          <a:p>
            <a:pPr algn="ctr">
              <a:spcBef>
                <a:spcPct val="50000"/>
              </a:spcBef>
            </a:pPr>
            <a:r>
              <a:rPr lang="en-US" sz="2800" dirty="0"/>
              <a:t>Understand the nature and magnitude of the forces acting on CMEs by measuring  </a:t>
            </a:r>
            <a:r>
              <a:rPr lang="en-US" sz="2800" dirty="0" smtClean="0"/>
              <a:t>rate of change of acceleration, brightness and morphology changes, location and timing </a:t>
            </a:r>
            <a:r>
              <a:rPr lang="en-US" sz="2800" dirty="0"/>
              <a:t>to other forms of solar </a:t>
            </a:r>
            <a:r>
              <a:rPr lang="en-US" sz="2800" dirty="0" smtClean="0"/>
              <a:t>activity</a:t>
            </a:r>
          </a:p>
          <a:p>
            <a:pPr algn="ctr"/>
            <a:endParaRPr lang="en-US" sz="2400" dirty="0" smtClean="0"/>
          </a:p>
          <a:p>
            <a:pPr algn="ctr"/>
            <a:r>
              <a:rPr lang="en-US" sz="3200" b="1" dirty="0" smtClean="0"/>
              <a:t>CME acceleration is greatest below 3.0 solar radii</a:t>
            </a:r>
          </a:p>
          <a:p>
            <a:pPr algn="ctr"/>
            <a:endParaRPr lang="en-US" sz="2400" b="1" dirty="0"/>
          </a:p>
        </p:txBody>
      </p:sp>
      <p:sp>
        <p:nvSpPr>
          <p:cNvPr id="8200" name="Text Box 8"/>
          <p:cNvSpPr txBox="1">
            <a:spLocks noChangeArrowheads="1"/>
          </p:cNvSpPr>
          <p:nvPr/>
        </p:nvSpPr>
        <p:spPr bwMode="auto">
          <a:xfrm>
            <a:off x="5334000" y="5486400"/>
            <a:ext cx="3581400" cy="1077218"/>
          </a:xfrm>
          <a:prstGeom prst="rect">
            <a:avLst/>
          </a:prstGeom>
          <a:noFill/>
          <a:ln w="9525">
            <a:noFill/>
            <a:miter lim="800000"/>
            <a:headEnd/>
            <a:tailEnd/>
          </a:ln>
          <a:effectLst/>
        </p:spPr>
        <p:txBody>
          <a:bodyPr wrap="square">
            <a:spAutoFit/>
          </a:bodyPr>
          <a:lstStyle/>
          <a:p>
            <a:pPr algn="ctr">
              <a:spcBef>
                <a:spcPct val="50000"/>
              </a:spcBef>
            </a:pPr>
            <a:r>
              <a:rPr lang="en-US" sz="3200" b="1" i="1" dirty="0" smtClean="0"/>
              <a:t>Requirement FOV: down to 1.05 </a:t>
            </a:r>
            <a:r>
              <a:rPr lang="en-US" sz="3200" b="1" i="1" dirty="0" err="1" smtClean="0"/>
              <a:t>Rsun</a:t>
            </a:r>
            <a:endParaRPr lang="en-US" sz="32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0" fill="hold"/>
                                        <p:tgtEl>
                                          <p:spTgt spid="819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196"/>
                </p:tgtEl>
              </p:cMediaNode>
            </p:video>
            <p:seq concurrent="1" nextAc="seek">
              <p:cTn id="8" restart="whenNotActive" fill="hold" evtFilter="cancelBubble" nodeType="interactiveSeq">
                <p:stCondLst>
                  <p:cond evt="onClick" delay="0">
                    <p:tgtEl>
                      <p:spTgt spid="819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196"/>
                                        </p:tgtEl>
                                      </p:cBhvr>
                                    </p:cmd>
                                  </p:childTnLst>
                                </p:cTn>
                              </p:par>
                            </p:childTnLst>
                          </p:cTn>
                        </p:par>
                      </p:childTnLst>
                    </p:cTn>
                  </p:par>
                </p:childTnLst>
              </p:cTn>
              <p:nextCondLst>
                <p:cond evt="onClick" delay="0">
                  <p:tgtEl>
                    <p:spTgt spid="819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9"/>
          <p:cNvSpPr>
            <a:spLocks noGrp="1" noChangeArrowheads="1"/>
          </p:cNvSpPr>
          <p:nvPr>
            <p:ph type="title"/>
          </p:nvPr>
        </p:nvSpPr>
        <p:spPr>
          <a:xfrm>
            <a:off x="76200" y="76200"/>
            <a:ext cx="9067800" cy="914400"/>
          </a:xfrm>
        </p:spPr>
        <p:txBody>
          <a:bodyPr/>
          <a:lstStyle/>
          <a:p>
            <a:pPr>
              <a:defRPr/>
            </a:pPr>
            <a:r>
              <a:rPr lang="en-US" sz="3600" b="1" dirty="0"/>
              <a:t>Acceleration Greatest in Low Corona</a:t>
            </a:r>
          </a:p>
        </p:txBody>
      </p:sp>
      <p:sp>
        <p:nvSpPr>
          <p:cNvPr id="11286" name="Text Box 22"/>
          <p:cNvSpPr txBox="1">
            <a:spLocks noChangeArrowheads="1"/>
          </p:cNvSpPr>
          <p:nvPr/>
        </p:nvSpPr>
        <p:spPr bwMode="auto">
          <a:xfrm>
            <a:off x="685800" y="4648200"/>
            <a:ext cx="184150" cy="336550"/>
          </a:xfrm>
          <a:prstGeom prst="rect">
            <a:avLst/>
          </a:prstGeom>
          <a:noFill/>
          <a:ln w="9525">
            <a:noFill/>
            <a:miter lim="800000"/>
            <a:headEnd/>
            <a:tailEnd/>
          </a:ln>
        </p:spPr>
        <p:txBody>
          <a:bodyPr wrap="none">
            <a:spAutoFit/>
          </a:bodyPr>
          <a:lstStyle/>
          <a:p>
            <a:pPr algn="ctr"/>
            <a:endParaRPr lang="en-US" sz="1600" b="1">
              <a:latin typeface="Times New Roman" pitchFamily="18" charset="0"/>
            </a:endParaRPr>
          </a:p>
        </p:txBody>
      </p:sp>
      <p:grpSp>
        <p:nvGrpSpPr>
          <p:cNvPr id="46" name="Group 45"/>
          <p:cNvGrpSpPr/>
          <p:nvPr/>
        </p:nvGrpSpPr>
        <p:grpSpPr>
          <a:xfrm>
            <a:off x="76200" y="990600"/>
            <a:ext cx="7543800" cy="5715000"/>
            <a:chOff x="1447800" y="838200"/>
            <a:chExt cx="7543800" cy="5715000"/>
          </a:xfrm>
        </p:grpSpPr>
        <p:sp>
          <p:nvSpPr>
            <p:cNvPr id="11266" name="Rectangle 2" descr="Wide upward diagonal"/>
            <p:cNvSpPr>
              <a:spLocks noChangeArrowheads="1"/>
            </p:cNvSpPr>
            <p:nvPr/>
          </p:nvSpPr>
          <p:spPr bwMode="auto">
            <a:xfrm>
              <a:off x="4800600" y="5105400"/>
              <a:ext cx="304800" cy="152400"/>
            </a:xfrm>
            <a:prstGeom prst="rect">
              <a:avLst/>
            </a:prstGeom>
            <a:pattFill prst="wd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11267" name="Rectangle 3" descr="Wide upward diagonal"/>
            <p:cNvSpPr>
              <a:spLocks noChangeArrowheads="1"/>
            </p:cNvSpPr>
            <p:nvPr/>
          </p:nvSpPr>
          <p:spPr bwMode="auto">
            <a:xfrm>
              <a:off x="4343400" y="4724400"/>
              <a:ext cx="304800" cy="533400"/>
            </a:xfrm>
            <a:prstGeom prst="rect">
              <a:avLst/>
            </a:prstGeom>
            <a:pattFill prst="wd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11268" name="Rectangle 4" descr="Wide upward diagonal"/>
            <p:cNvSpPr>
              <a:spLocks noChangeArrowheads="1"/>
            </p:cNvSpPr>
            <p:nvPr/>
          </p:nvSpPr>
          <p:spPr bwMode="auto">
            <a:xfrm>
              <a:off x="3581400" y="4953000"/>
              <a:ext cx="304800" cy="304800"/>
            </a:xfrm>
            <a:prstGeom prst="rect">
              <a:avLst/>
            </a:prstGeom>
            <a:pattFill prst="wd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11269" name="Rectangle 5" descr="Wide upward diagonal"/>
            <p:cNvSpPr>
              <a:spLocks noChangeArrowheads="1"/>
            </p:cNvSpPr>
            <p:nvPr/>
          </p:nvSpPr>
          <p:spPr bwMode="auto">
            <a:xfrm>
              <a:off x="3124200" y="5105400"/>
              <a:ext cx="304800" cy="152400"/>
            </a:xfrm>
            <a:prstGeom prst="rect">
              <a:avLst/>
            </a:prstGeom>
            <a:pattFill prst="wd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11270" name="Rectangle 6" descr="Wide upward diagonal"/>
            <p:cNvSpPr>
              <a:spLocks noChangeArrowheads="1"/>
            </p:cNvSpPr>
            <p:nvPr/>
          </p:nvSpPr>
          <p:spPr bwMode="auto">
            <a:xfrm>
              <a:off x="5257800" y="3581400"/>
              <a:ext cx="304800" cy="228600"/>
            </a:xfrm>
            <a:prstGeom prst="rect">
              <a:avLst/>
            </a:prstGeom>
            <a:pattFill prst="wd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11271" name="Rectangle 7" descr="Wide upward diagonal"/>
            <p:cNvSpPr>
              <a:spLocks noChangeArrowheads="1"/>
            </p:cNvSpPr>
            <p:nvPr/>
          </p:nvSpPr>
          <p:spPr bwMode="auto">
            <a:xfrm flipV="1">
              <a:off x="4800600" y="3200400"/>
              <a:ext cx="304800" cy="609600"/>
            </a:xfrm>
            <a:prstGeom prst="rect">
              <a:avLst/>
            </a:prstGeom>
            <a:pattFill prst="wd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11272" name="Rectangle 8" descr="Wide upward diagonal"/>
            <p:cNvSpPr>
              <a:spLocks noChangeArrowheads="1"/>
            </p:cNvSpPr>
            <p:nvPr/>
          </p:nvSpPr>
          <p:spPr bwMode="auto">
            <a:xfrm>
              <a:off x="4343400" y="3505200"/>
              <a:ext cx="304800" cy="304800"/>
            </a:xfrm>
            <a:prstGeom prst="rect">
              <a:avLst/>
            </a:prstGeom>
            <a:pattFill prst="wd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11274" name="Rectangle 10" descr="Wide upward diagonal"/>
            <p:cNvSpPr>
              <a:spLocks noChangeArrowheads="1"/>
            </p:cNvSpPr>
            <p:nvPr/>
          </p:nvSpPr>
          <p:spPr bwMode="auto">
            <a:xfrm>
              <a:off x="5715000" y="2209800"/>
              <a:ext cx="304800" cy="152400"/>
            </a:xfrm>
            <a:prstGeom prst="rect">
              <a:avLst/>
            </a:prstGeom>
            <a:pattFill prst="wd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11275" name="Rectangle 11" descr="Wide upward diagonal"/>
            <p:cNvSpPr>
              <a:spLocks noChangeArrowheads="1"/>
            </p:cNvSpPr>
            <p:nvPr/>
          </p:nvSpPr>
          <p:spPr bwMode="auto">
            <a:xfrm>
              <a:off x="5257800" y="1752600"/>
              <a:ext cx="304800" cy="609600"/>
            </a:xfrm>
            <a:prstGeom prst="rect">
              <a:avLst/>
            </a:prstGeom>
            <a:pattFill prst="wd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11276" name="Rectangle 12" descr="Wide upward diagonal"/>
            <p:cNvSpPr>
              <a:spLocks noChangeArrowheads="1"/>
            </p:cNvSpPr>
            <p:nvPr/>
          </p:nvSpPr>
          <p:spPr bwMode="auto">
            <a:xfrm>
              <a:off x="4800600" y="2057400"/>
              <a:ext cx="304800" cy="304800"/>
            </a:xfrm>
            <a:prstGeom prst="rect">
              <a:avLst/>
            </a:prstGeom>
            <a:pattFill prst="wd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11277" name="Rectangle 13" descr="Wide upward diagonal"/>
            <p:cNvSpPr>
              <a:spLocks noChangeArrowheads="1"/>
            </p:cNvSpPr>
            <p:nvPr/>
          </p:nvSpPr>
          <p:spPr bwMode="auto">
            <a:xfrm>
              <a:off x="2667000" y="2209800"/>
              <a:ext cx="304800" cy="152400"/>
            </a:xfrm>
            <a:prstGeom prst="rect">
              <a:avLst/>
            </a:prstGeom>
            <a:pattFill prst="wdUpDiag">
              <a:fgClr>
                <a:schemeClr val="tx1"/>
              </a:fgClr>
              <a:bgClr>
                <a:srgbClr val="FFFFFF"/>
              </a:bgClr>
            </a:pattFill>
            <a:ln w="9525">
              <a:solidFill>
                <a:schemeClr val="tx1"/>
              </a:solidFill>
              <a:miter lim="800000"/>
              <a:headEnd/>
              <a:tailEnd/>
            </a:ln>
          </p:spPr>
          <p:txBody>
            <a:bodyPr wrap="none" anchor="ctr"/>
            <a:lstStyle/>
            <a:p>
              <a:endParaRPr lang="en-US"/>
            </a:p>
          </p:txBody>
        </p:sp>
        <p:sp>
          <p:nvSpPr>
            <p:cNvPr id="11278" name="Rectangle 14"/>
            <p:cNvSpPr>
              <a:spLocks noChangeArrowheads="1"/>
            </p:cNvSpPr>
            <p:nvPr/>
          </p:nvSpPr>
          <p:spPr bwMode="auto">
            <a:xfrm>
              <a:off x="2133600" y="1219200"/>
              <a:ext cx="4114800" cy="1143000"/>
            </a:xfrm>
            <a:prstGeom prst="rect">
              <a:avLst/>
            </a:prstGeom>
            <a:noFill/>
            <a:ln w="38100">
              <a:solidFill>
                <a:schemeClr val="tx1"/>
              </a:solidFill>
              <a:miter lim="800000"/>
              <a:headEnd/>
              <a:tailEnd/>
            </a:ln>
          </p:spPr>
          <p:txBody>
            <a:bodyPr wrap="none" anchor="ctr"/>
            <a:lstStyle/>
            <a:p>
              <a:endParaRPr lang="en-US"/>
            </a:p>
          </p:txBody>
        </p:sp>
        <p:sp>
          <p:nvSpPr>
            <p:cNvPr id="11279" name="Rectangle 15"/>
            <p:cNvSpPr>
              <a:spLocks noChangeArrowheads="1"/>
            </p:cNvSpPr>
            <p:nvPr/>
          </p:nvSpPr>
          <p:spPr bwMode="auto">
            <a:xfrm>
              <a:off x="2133600" y="2667000"/>
              <a:ext cx="4114800" cy="1143000"/>
            </a:xfrm>
            <a:prstGeom prst="rect">
              <a:avLst/>
            </a:prstGeom>
            <a:noFill/>
            <a:ln w="38100">
              <a:solidFill>
                <a:schemeClr val="tx1"/>
              </a:solidFill>
              <a:miter lim="800000"/>
              <a:headEnd/>
              <a:tailEnd/>
            </a:ln>
          </p:spPr>
          <p:txBody>
            <a:bodyPr wrap="none" anchor="ctr"/>
            <a:lstStyle/>
            <a:p>
              <a:endParaRPr lang="en-US"/>
            </a:p>
          </p:txBody>
        </p:sp>
        <p:sp>
          <p:nvSpPr>
            <p:cNvPr id="11280" name="Rectangle 16"/>
            <p:cNvSpPr>
              <a:spLocks noChangeArrowheads="1"/>
            </p:cNvSpPr>
            <p:nvPr/>
          </p:nvSpPr>
          <p:spPr bwMode="auto">
            <a:xfrm>
              <a:off x="2133600" y="4114800"/>
              <a:ext cx="4114800" cy="1143000"/>
            </a:xfrm>
            <a:prstGeom prst="rect">
              <a:avLst/>
            </a:prstGeom>
            <a:noFill/>
            <a:ln w="38100">
              <a:solidFill>
                <a:schemeClr val="tx1"/>
              </a:solidFill>
              <a:miter lim="800000"/>
              <a:headEnd/>
              <a:tailEnd/>
            </a:ln>
          </p:spPr>
          <p:txBody>
            <a:bodyPr wrap="none" anchor="ctr"/>
            <a:lstStyle/>
            <a:p>
              <a:endParaRPr lang="en-US"/>
            </a:p>
          </p:txBody>
        </p:sp>
        <p:sp>
          <p:nvSpPr>
            <p:cNvPr id="11281" name="Text Box 17"/>
            <p:cNvSpPr txBox="1">
              <a:spLocks noChangeArrowheads="1"/>
            </p:cNvSpPr>
            <p:nvPr/>
          </p:nvSpPr>
          <p:spPr bwMode="auto">
            <a:xfrm rot="16200000" flipH="1">
              <a:off x="777875" y="3108325"/>
              <a:ext cx="1676400" cy="33655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Fraction of Total</a:t>
              </a:r>
            </a:p>
          </p:txBody>
        </p:sp>
        <p:sp>
          <p:nvSpPr>
            <p:cNvPr id="11282" name="Text Box 18"/>
            <p:cNvSpPr txBox="1">
              <a:spLocks noChangeArrowheads="1"/>
            </p:cNvSpPr>
            <p:nvPr/>
          </p:nvSpPr>
          <p:spPr bwMode="auto">
            <a:xfrm>
              <a:off x="1676400" y="914400"/>
              <a:ext cx="609600" cy="1581150"/>
            </a:xfrm>
            <a:prstGeom prst="rect">
              <a:avLst/>
            </a:prstGeom>
            <a:noFill/>
            <a:ln w="9525">
              <a:noFill/>
              <a:miter lim="800000"/>
              <a:headEnd/>
              <a:tailEnd/>
            </a:ln>
          </p:spPr>
          <p:txBody>
            <a:bodyPr>
              <a:spAutoFit/>
            </a:bodyPr>
            <a:lstStyle/>
            <a:p>
              <a:pPr algn="ctr">
                <a:lnSpc>
                  <a:spcPct val="200000"/>
                </a:lnSpc>
                <a:spcBef>
                  <a:spcPct val="50000"/>
                </a:spcBef>
              </a:pPr>
              <a:r>
                <a:rPr lang="en-US" sz="1400" b="1">
                  <a:latin typeface="Times New Roman" pitchFamily="18" charset="0"/>
                </a:rPr>
                <a:t>1.0</a:t>
              </a:r>
            </a:p>
            <a:p>
              <a:pPr algn="ctr">
                <a:lnSpc>
                  <a:spcPct val="200000"/>
                </a:lnSpc>
                <a:spcBef>
                  <a:spcPct val="50000"/>
                </a:spcBef>
              </a:pPr>
              <a:r>
                <a:rPr lang="en-US" sz="1400" b="1">
                  <a:latin typeface="Times New Roman" pitchFamily="18" charset="0"/>
                </a:rPr>
                <a:t>0.5</a:t>
              </a:r>
            </a:p>
            <a:p>
              <a:pPr algn="ctr">
                <a:lnSpc>
                  <a:spcPct val="200000"/>
                </a:lnSpc>
                <a:spcBef>
                  <a:spcPct val="50000"/>
                </a:spcBef>
              </a:pPr>
              <a:r>
                <a:rPr lang="en-US" sz="1400" b="1">
                  <a:latin typeface="Times New Roman" pitchFamily="18" charset="0"/>
                </a:rPr>
                <a:t>0.0</a:t>
              </a:r>
            </a:p>
          </p:txBody>
        </p:sp>
        <p:sp>
          <p:nvSpPr>
            <p:cNvPr id="11283" name="Text Box 19"/>
            <p:cNvSpPr txBox="1">
              <a:spLocks noChangeArrowheads="1"/>
            </p:cNvSpPr>
            <p:nvPr/>
          </p:nvSpPr>
          <p:spPr bwMode="auto">
            <a:xfrm>
              <a:off x="1676400" y="2362200"/>
              <a:ext cx="609600" cy="1581150"/>
            </a:xfrm>
            <a:prstGeom prst="rect">
              <a:avLst/>
            </a:prstGeom>
            <a:noFill/>
            <a:ln w="9525">
              <a:noFill/>
              <a:miter lim="800000"/>
              <a:headEnd/>
              <a:tailEnd/>
            </a:ln>
          </p:spPr>
          <p:txBody>
            <a:bodyPr>
              <a:spAutoFit/>
            </a:bodyPr>
            <a:lstStyle/>
            <a:p>
              <a:pPr algn="ctr">
                <a:lnSpc>
                  <a:spcPct val="200000"/>
                </a:lnSpc>
                <a:spcBef>
                  <a:spcPct val="50000"/>
                </a:spcBef>
              </a:pPr>
              <a:r>
                <a:rPr lang="en-US" sz="1400" b="1">
                  <a:latin typeface="Times New Roman" pitchFamily="18" charset="0"/>
                </a:rPr>
                <a:t>1.0</a:t>
              </a:r>
            </a:p>
            <a:p>
              <a:pPr algn="ctr">
                <a:lnSpc>
                  <a:spcPct val="200000"/>
                </a:lnSpc>
                <a:spcBef>
                  <a:spcPct val="50000"/>
                </a:spcBef>
              </a:pPr>
              <a:r>
                <a:rPr lang="en-US" sz="1400" b="1">
                  <a:latin typeface="Times New Roman" pitchFamily="18" charset="0"/>
                </a:rPr>
                <a:t>0.5</a:t>
              </a:r>
            </a:p>
            <a:p>
              <a:pPr algn="ctr">
                <a:lnSpc>
                  <a:spcPct val="200000"/>
                </a:lnSpc>
                <a:spcBef>
                  <a:spcPct val="50000"/>
                </a:spcBef>
              </a:pPr>
              <a:r>
                <a:rPr lang="en-US" sz="1400" b="1">
                  <a:latin typeface="Times New Roman" pitchFamily="18" charset="0"/>
                </a:rPr>
                <a:t>0.0</a:t>
              </a:r>
            </a:p>
          </p:txBody>
        </p:sp>
        <p:sp>
          <p:nvSpPr>
            <p:cNvPr id="11284" name="Text Box 20"/>
            <p:cNvSpPr txBox="1">
              <a:spLocks noChangeArrowheads="1"/>
            </p:cNvSpPr>
            <p:nvPr/>
          </p:nvSpPr>
          <p:spPr bwMode="auto">
            <a:xfrm>
              <a:off x="1676400" y="3810000"/>
              <a:ext cx="609600" cy="1581150"/>
            </a:xfrm>
            <a:prstGeom prst="rect">
              <a:avLst/>
            </a:prstGeom>
            <a:noFill/>
            <a:ln w="9525">
              <a:noFill/>
              <a:miter lim="800000"/>
              <a:headEnd/>
              <a:tailEnd/>
            </a:ln>
          </p:spPr>
          <p:txBody>
            <a:bodyPr>
              <a:spAutoFit/>
            </a:bodyPr>
            <a:lstStyle/>
            <a:p>
              <a:pPr algn="ctr">
                <a:lnSpc>
                  <a:spcPct val="200000"/>
                </a:lnSpc>
                <a:spcBef>
                  <a:spcPct val="50000"/>
                </a:spcBef>
              </a:pPr>
              <a:r>
                <a:rPr lang="en-US" sz="1400" b="1">
                  <a:latin typeface="Times New Roman" pitchFamily="18" charset="0"/>
                </a:rPr>
                <a:t>1.0</a:t>
              </a:r>
            </a:p>
            <a:p>
              <a:pPr algn="ctr">
                <a:lnSpc>
                  <a:spcPct val="200000"/>
                </a:lnSpc>
                <a:spcBef>
                  <a:spcPct val="50000"/>
                </a:spcBef>
              </a:pPr>
              <a:r>
                <a:rPr lang="en-US" sz="1400" b="1">
                  <a:latin typeface="Times New Roman" pitchFamily="18" charset="0"/>
                </a:rPr>
                <a:t>0.5</a:t>
              </a:r>
            </a:p>
            <a:p>
              <a:pPr algn="ctr">
                <a:lnSpc>
                  <a:spcPct val="200000"/>
                </a:lnSpc>
                <a:spcBef>
                  <a:spcPct val="50000"/>
                </a:spcBef>
              </a:pPr>
              <a:r>
                <a:rPr lang="en-US" sz="1400" b="1">
                  <a:latin typeface="Times New Roman" pitchFamily="18" charset="0"/>
                </a:rPr>
                <a:t>0.0</a:t>
              </a:r>
            </a:p>
          </p:txBody>
        </p:sp>
        <p:sp>
          <p:nvSpPr>
            <p:cNvPr id="11285" name="Line 21"/>
            <p:cNvSpPr>
              <a:spLocks noChangeShapeType="1"/>
            </p:cNvSpPr>
            <p:nvPr/>
          </p:nvSpPr>
          <p:spPr bwMode="auto">
            <a:xfrm>
              <a:off x="4114800" y="838200"/>
              <a:ext cx="0" cy="4419600"/>
            </a:xfrm>
            <a:prstGeom prst="line">
              <a:avLst/>
            </a:prstGeom>
            <a:noFill/>
            <a:ln w="38100">
              <a:solidFill>
                <a:schemeClr val="tx1"/>
              </a:solidFill>
              <a:round/>
              <a:headEnd/>
              <a:tailEnd/>
            </a:ln>
          </p:spPr>
          <p:txBody>
            <a:bodyPr wrap="none" anchor="ctr"/>
            <a:lstStyle/>
            <a:p>
              <a:endParaRPr lang="en-US"/>
            </a:p>
          </p:txBody>
        </p:sp>
        <p:sp>
          <p:nvSpPr>
            <p:cNvPr id="11287" name="Text Box 23"/>
            <p:cNvSpPr txBox="1">
              <a:spLocks noChangeArrowheads="1"/>
            </p:cNvSpPr>
            <p:nvPr/>
          </p:nvSpPr>
          <p:spPr bwMode="auto">
            <a:xfrm rot="-5400000">
              <a:off x="2019300" y="5524500"/>
              <a:ext cx="8382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&lt;-1000</a:t>
              </a:r>
            </a:p>
          </p:txBody>
        </p:sp>
        <p:sp>
          <p:nvSpPr>
            <p:cNvPr id="11288" name="Text Box 24"/>
            <p:cNvSpPr txBox="1">
              <a:spLocks noChangeArrowheads="1"/>
            </p:cNvSpPr>
            <p:nvPr/>
          </p:nvSpPr>
          <p:spPr bwMode="auto">
            <a:xfrm rot="-5400000">
              <a:off x="2209800" y="5715000"/>
              <a:ext cx="12192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-1000 to -101</a:t>
              </a:r>
            </a:p>
          </p:txBody>
        </p:sp>
        <p:sp>
          <p:nvSpPr>
            <p:cNvPr id="11289" name="Text Box 25"/>
            <p:cNvSpPr txBox="1">
              <a:spLocks noChangeArrowheads="1"/>
            </p:cNvSpPr>
            <p:nvPr/>
          </p:nvSpPr>
          <p:spPr bwMode="auto">
            <a:xfrm rot="-5400000">
              <a:off x="2667000" y="5638800"/>
              <a:ext cx="12192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-100 to -11</a:t>
              </a:r>
            </a:p>
          </p:txBody>
        </p:sp>
        <p:sp>
          <p:nvSpPr>
            <p:cNvPr id="11290" name="Text Box 26"/>
            <p:cNvSpPr txBox="1">
              <a:spLocks noChangeArrowheads="1"/>
            </p:cNvSpPr>
            <p:nvPr/>
          </p:nvSpPr>
          <p:spPr bwMode="auto">
            <a:xfrm rot="-5400000">
              <a:off x="3200400" y="5562600"/>
              <a:ext cx="10668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-10 to -1</a:t>
              </a:r>
            </a:p>
          </p:txBody>
        </p:sp>
        <p:sp>
          <p:nvSpPr>
            <p:cNvPr id="11291" name="Text Box 27"/>
            <p:cNvSpPr txBox="1">
              <a:spLocks noChangeArrowheads="1"/>
            </p:cNvSpPr>
            <p:nvPr/>
          </p:nvSpPr>
          <p:spPr bwMode="auto">
            <a:xfrm rot="-5400000">
              <a:off x="4000500" y="5448300"/>
              <a:ext cx="8382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1 to 10</a:t>
              </a:r>
            </a:p>
          </p:txBody>
        </p:sp>
        <p:sp>
          <p:nvSpPr>
            <p:cNvPr id="11292" name="Text Box 28"/>
            <p:cNvSpPr txBox="1">
              <a:spLocks noChangeArrowheads="1"/>
            </p:cNvSpPr>
            <p:nvPr/>
          </p:nvSpPr>
          <p:spPr bwMode="auto">
            <a:xfrm rot="-5400000">
              <a:off x="4438650" y="5543550"/>
              <a:ext cx="10287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11 to 100</a:t>
              </a:r>
            </a:p>
          </p:txBody>
        </p:sp>
        <p:sp>
          <p:nvSpPr>
            <p:cNvPr id="11293" name="Text Box 29"/>
            <p:cNvSpPr txBox="1">
              <a:spLocks noChangeArrowheads="1"/>
            </p:cNvSpPr>
            <p:nvPr/>
          </p:nvSpPr>
          <p:spPr bwMode="auto">
            <a:xfrm rot="-5400000">
              <a:off x="4876800" y="5638800"/>
              <a:ext cx="12192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101 to 1000</a:t>
              </a:r>
            </a:p>
          </p:txBody>
        </p:sp>
        <p:sp>
          <p:nvSpPr>
            <p:cNvPr id="11294" name="Text Box 30"/>
            <p:cNvSpPr txBox="1">
              <a:spLocks noChangeArrowheads="1"/>
            </p:cNvSpPr>
            <p:nvPr/>
          </p:nvSpPr>
          <p:spPr bwMode="auto">
            <a:xfrm rot="-5400000">
              <a:off x="5600700" y="5448300"/>
              <a:ext cx="8382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&gt;1000</a:t>
              </a:r>
            </a:p>
          </p:txBody>
        </p:sp>
        <p:sp>
          <p:nvSpPr>
            <p:cNvPr id="11295" name="Line 31"/>
            <p:cNvSpPr>
              <a:spLocks noChangeShapeType="1"/>
            </p:cNvSpPr>
            <p:nvPr/>
          </p:nvSpPr>
          <p:spPr bwMode="auto">
            <a:xfrm>
              <a:off x="2667000" y="3808413"/>
              <a:ext cx="304800" cy="1587"/>
            </a:xfrm>
            <a:prstGeom prst="line">
              <a:avLst/>
            </a:prstGeom>
            <a:noFill/>
            <a:ln w="76200" cmpd="tri">
              <a:solidFill>
                <a:schemeClr val="tx1"/>
              </a:solidFill>
              <a:round/>
              <a:headEnd/>
              <a:tailEnd/>
            </a:ln>
          </p:spPr>
          <p:txBody>
            <a:bodyPr wrap="none" anchor="ctr"/>
            <a:lstStyle/>
            <a:p>
              <a:endParaRPr lang="en-US"/>
            </a:p>
          </p:txBody>
        </p:sp>
        <p:sp>
          <p:nvSpPr>
            <p:cNvPr id="11296" name="Line 32"/>
            <p:cNvSpPr>
              <a:spLocks noChangeShapeType="1"/>
            </p:cNvSpPr>
            <p:nvPr/>
          </p:nvSpPr>
          <p:spPr bwMode="auto">
            <a:xfrm>
              <a:off x="3124200" y="3808413"/>
              <a:ext cx="304800" cy="1587"/>
            </a:xfrm>
            <a:prstGeom prst="line">
              <a:avLst/>
            </a:prstGeom>
            <a:noFill/>
            <a:ln w="76200" cmpd="tri">
              <a:solidFill>
                <a:schemeClr val="tx1"/>
              </a:solidFill>
              <a:round/>
              <a:headEnd/>
              <a:tailEnd/>
            </a:ln>
          </p:spPr>
          <p:txBody>
            <a:bodyPr wrap="none" anchor="ctr"/>
            <a:lstStyle/>
            <a:p>
              <a:endParaRPr lang="en-US"/>
            </a:p>
          </p:txBody>
        </p:sp>
        <p:sp>
          <p:nvSpPr>
            <p:cNvPr id="11297" name="Line 33"/>
            <p:cNvSpPr>
              <a:spLocks noChangeShapeType="1"/>
            </p:cNvSpPr>
            <p:nvPr/>
          </p:nvSpPr>
          <p:spPr bwMode="auto">
            <a:xfrm>
              <a:off x="3581400" y="3810000"/>
              <a:ext cx="304800" cy="0"/>
            </a:xfrm>
            <a:prstGeom prst="line">
              <a:avLst/>
            </a:prstGeom>
            <a:noFill/>
            <a:ln w="57150" cmpd="thinThick">
              <a:solidFill>
                <a:schemeClr val="tx1"/>
              </a:solidFill>
              <a:round/>
              <a:headEnd/>
              <a:tailEnd/>
            </a:ln>
          </p:spPr>
          <p:txBody>
            <a:bodyPr wrap="none" anchor="ctr"/>
            <a:lstStyle/>
            <a:p>
              <a:endParaRPr lang="en-US"/>
            </a:p>
          </p:txBody>
        </p:sp>
        <p:sp>
          <p:nvSpPr>
            <p:cNvPr id="11298" name="Text Box 34"/>
            <p:cNvSpPr txBox="1">
              <a:spLocks noChangeArrowheads="1"/>
            </p:cNvSpPr>
            <p:nvPr/>
          </p:nvSpPr>
          <p:spPr bwMode="auto">
            <a:xfrm>
              <a:off x="2057400" y="1295400"/>
              <a:ext cx="2133600" cy="630942"/>
            </a:xfrm>
            <a:prstGeom prst="rect">
              <a:avLst/>
            </a:prstGeom>
            <a:noFill/>
            <a:ln w="9525">
              <a:noFill/>
              <a:miter lim="800000"/>
              <a:headEnd/>
              <a:tailEnd/>
            </a:ln>
          </p:spPr>
          <p:txBody>
            <a:bodyPr>
              <a:spAutoFit/>
            </a:bodyPr>
            <a:lstStyle/>
            <a:p>
              <a:pPr algn="ctr">
                <a:spcBef>
                  <a:spcPct val="50000"/>
                </a:spcBef>
              </a:pPr>
              <a:r>
                <a:rPr lang="en-US" sz="1400" b="1" dirty="0">
                  <a:latin typeface="Times New Roman" pitchFamily="18" charset="0"/>
                </a:rPr>
                <a:t>INNER CORONA</a:t>
              </a:r>
            </a:p>
            <a:p>
              <a:pPr algn="ctr">
                <a:spcBef>
                  <a:spcPct val="50000"/>
                </a:spcBef>
              </a:pPr>
              <a:r>
                <a:rPr lang="en-US" sz="1400" b="1" dirty="0">
                  <a:latin typeface="Times New Roman" pitchFamily="18" charset="0"/>
                </a:rPr>
                <a:t>Mauna Loa   1.12-2.8</a:t>
              </a:r>
            </a:p>
          </p:txBody>
        </p:sp>
        <p:sp>
          <p:nvSpPr>
            <p:cNvPr id="11299" name="Text Box 35"/>
            <p:cNvSpPr txBox="1">
              <a:spLocks noChangeArrowheads="1"/>
            </p:cNvSpPr>
            <p:nvPr/>
          </p:nvSpPr>
          <p:spPr bwMode="auto">
            <a:xfrm>
              <a:off x="2133600" y="2743200"/>
              <a:ext cx="2209800" cy="954107"/>
            </a:xfrm>
            <a:prstGeom prst="rect">
              <a:avLst/>
            </a:prstGeom>
            <a:noFill/>
            <a:ln w="9525">
              <a:noFill/>
              <a:miter lim="800000"/>
              <a:headEnd/>
              <a:tailEnd/>
            </a:ln>
          </p:spPr>
          <p:txBody>
            <a:bodyPr>
              <a:spAutoFit/>
            </a:bodyPr>
            <a:lstStyle/>
            <a:p>
              <a:pPr algn="ctr">
                <a:spcBef>
                  <a:spcPct val="50000"/>
                </a:spcBef>
              </a:pPr>
              <a:r>
                <a:rPr lang="en-US" sz="1400" b="1" dirty="0">
                  <a:latin typeface="Times New Roman" pitchFamily="18" charset="0"/>
                </a:rPr>
                <a:t>MIDDLE CORONA</a:t>
              </a:r>
            </a:p>
            <a:p>
              <a:pPr algn="ctr">
                <a:spcBef>
                  <a:spcPct val="50000"/>
                </a:spcBef>
              </a:pPr>
              <a:r>
                <a:rPr lang="en-US" sz="1400" b="1" dirty="0">
                  <a:latin typeface="Times New Roman" pitchFamily="18" charset="0"/>
                </a:rPr>
                <a:t>Solar Max Mission </a:t>
              </a:r>
            </a:p>
            <a:p>
              <a:pPr algn="ctr">
                <a:spcBef>
                  <a:spcPct val="50000"/>
                </a:spcBef>
              </a:pPr>
              <a:r>
                <a:rPr lang="en-US" sz="1400" b="1" dirty="0">
                  <a:latin typeface="Times New Roman" pitchFamily="18" charset="0"/>
                </a:rPr>
                <a:t>1.8 to 5</a:t>
              </a:r>
            </a:p>
          </p:txBody>
        </p:sp>
        <p:sp>
          <p:nvSpPr>
            <p:cNvPr id="11300" name="Text Box 36"/>
            <p:cNvSpPr txBox="1">
              <a:spLocks noChangeArrowheads="1"/>
            </p:cNvSpPr>
            <p:nvPr/>
          </p:nvSpPr>
          <p:spPr bwMode="auto">
            <a:xfrm>
              <a:off x="2133600" y="4191000"/>
              <a:ext cx="1981200" cy="630942"/>
            </a:xfrm>
            <a:prstGeom prst="rect">
              <a:avLst/>
            </a:prstGeom>
            <a:noFill/>
            <a:ln w="9525">
              <a:noFill/>
              <a:miter lim="800000"/>
              <a:headEnd/>
              <a:tailEnd/>
            </a:ln>
          </p:spPr>
          <p:txBody>
            <a:bodyPr>
              <a:spAutoFit/>
            </a:bodyPr>
            <a:lstStyle/>
            <a:p>
              <a:pPr algn="ctr">
                <a:spcBef>
                  <a:spcPct val="50000"/>
                </a:spcBef>
              </a:pPr>
              <a:r>
                <a:rPr lang="en-US" sz="1400" b="1" dirty="0">
                  <a:latin typeface="Times New Roman" pitchFamily="18" charset="0"/>
                </a:rPr>
                <a:t>OUTER CORONA</a:t>
              </a:r>
            </a:p>
            <a:p>
              <a:pPr algn="ctr">
                <a:spcBef>
                  <a:spcPct val="50000"/>
                </a:spcBef>
              </a:pPr>
              <a:r>
                <a:rPr lang="en-US" sz="1400" b="1" dirty="0">
                  <a:latin typeface="Times New Roman" pitchFamily="18" charset="0"/>
                </a:rPr>
                <a:t>LASCO   2 to 32</a:t>
              </a:r>
            </a:p>
          </p:txBody>
        </p:sp>
        <p:sp>
          <p:nvSpPr>
            <p:cNvPr id="11301" name="Text Box 37"/>
            <p:cNvSpPr txBox="1">
              <a:spLocks noChangeArrowheads="1"/>
            </p:cNvSpPr>
            <p:nvPr/>
          </p:nvSpPr>
          <p:spPr bwMode="auto">
            <a:xfrm>
              <a:off x="2133600" y="838200"/>
              <a:ext cx="1828800" cy="304800"/>
            </a:xfrm>
            <a:prstGeom prst="rect">
              <a:avLst/>
            </a:prstGeom>
            <a:noFill/>
            <a:ln w="9525">
              <a:noFill/>
              <a:miter lim="800000"/>
              <a:headEnd/>
              <a:tailEnd/>
            </a:ln>
          </p:spPr>
          <p:txBody>
            <a:bodyPr>
              <a:spAutoFit/>
            </a:bodyPr>
            <a:lstStyle/>
            <a:p>
              <a:pPr algn="ctr">
                <a:spcBef>
                  <a:spcPct val="50000"/>
                </a:spcBef>
              </a:pPr>
              <a:r>
                <a:rPr lang="en-US" sz="1400" b="1" dirty="0">
                  <a:latin typeface="Times New Roman" pitchFamily="18" charset="0"/>
                </a:rPr>
                <a:t>Decelerating</a:t>
              </a:r>
            </a:p>
          </p:txBody>
        </p:sp>
        <p:sp>
          <p:nvSpPr>
            <p:cNvPr id="11302" name="Text Box 38"/>
            <p:cNvSpPr txBox="1">
              <a:spLocks noChangeArrowheads="1"/>
            </p:cNvSpPr>
            <p:nvPr/>
          </p:nvSpPr>
          <p:spPr bwMode="auto">
            <a:xfrm>
              <a:off x="4419600" y="838200"/>
              <a:ext cx="1600200" cy="304800"/>
            </a:xfrm>
            <a:prstGeom prst="rect">
              <a:avLst/>
            </a:prstGeom>
            <a:noFill/>
            <a:ln w="9525">
              <a:noFill/>
              <a:miter lim="800000"/>
              <a:headEnd/>
              <a:tailEnd/>
            </a:ln>
          </p:spPr>
          <p:txBody>
            <a:bodyPr>
              <a:spAutoFit/>
            </a:bodyPr>
            <a:lstStyle/>
            <a:p>
              <a:pPr algn="ctr">
                <a:spcBef>
                  <a:spcPct val="50000"/>
                </a:spcBef>
              </a:pPr>
              <a:r>
                <a:rPr lang="en-US" sz="1400" b="1" dirty="0">
                  <a:latin typeface="Times New Roman" pitchFamily="18" charset="0"/>
                </a:rPr>
                <a:t>Accelerating</a:t>
              </a:r>
            </a:p>
          </p:txBody>
        </p:sp>
        <p:sp>
          <p:nvSpPr>
            <p:cNvPr id="11303" name="Line 39"/>
            <p:cNvSpPr>
              <a:spLocks noChangeShapeType="1"/>
            </p:cNvSpPr>
            <p:nvPr/>
          </p:nvSpPr>
          <p:spPr bwMode="auto">
            <a:xfrm>
              <a:off x="4267200" y="990600"/>
              <a:ext cx="381000" cy="0"/>
            </a:xfrm>
            <a:prstGeom prst="line">
              <a:avLst/>
            </a:prstGeom>
            <a:noFill/>
            <a:ln w="38100">
              <a:solidFill>
                <a:schemeClr val="tx1"/>
              </a:solidFill>
              <a:round/>
              <a:headEnd/>
              <a:tailEnd type="triangle" w="med" len="med"/>
            </a:ln>
          </p:spPr>
          <p:txBody>
            <a:bodyPr wrap="none" anchor="ctr"/>
            <a:lstStyle/>
            <a:p>
              <a:endParaRPr lang="en-US"/>
            </a:p>
          </p:txBody>
        </p:sp>
        <p:sp>
          <p:nvSpPr>
            <p:cNvPr id="11304" name="Line 40"/>
            <p:cNvSpPr>
              <a:spLocks noChangeShapeType="1"/>
            </p:cNvSpPr>
            <p:nvPr/>
          </p:nvSpPr>
          <p:spPr bwMode="auto">
            <a:xfrm flipH="1">
              <a:off x="3657600" y="990600"/>
              <a:ext cx="381000" cy="0"/>
            </a:xfrm>
            <a:prstGeom prst="line">
              <a:avLst/>
            </a:prstGeom>
            <a:noFill/>
            <a:ln w="38100">
              <a:solidFill>
                <a:schemeClr val="tx1"/>
              </a:solidFill>
              <a:round/>
              <a:headEnd/>
              <a:tailEnd type="triangle" w="med" len="med"/>
            </a:ln>
          </p:spPr>
          <p:txBody>
            <a:bodyPr wrap="none" anchor="ctr"/>
            <a:lstStyle/>
            <a:p>
              <a:endParaRPr lang="en-US"/>
            </a:p>
          </p:txBody>
        </p:sp>
        <p:sp>
          <p:nvSpPr>
            <p:cNvPr id="15401" name="Text Box 41"/>
            <p:cNvSpPr txBox="1">
              <a:spLocks noChangeArrowheads="1"/>
            </p:cNvSpPr>
            <p:nvPr/>
          </p:nvSpPr>
          <p:spPr bwMode="auto">
            <a:xfrm>
              <a:off x="6248400" y="1219200"/>
              <a:ext cx="2743200" cy="854075"/>
            </a:xfrm>
            <a:prstGeom prst="rect">
              <a:avLst/>
            </a:prstGeom>
            <a:noFill/>
            <a:ln w="9525">
              <a:noFill/>
              <a:miter lim="800000"/>
              <a:headEnd/>
              <a:tailEnd/>
            </a:ln>
            <a:effectLst/>
          </p:spPr>
          <p:txBody>
            <a:bodyPr>
              <a:spAutoFit/>
            </a:bodyPr>
            <a:lstStyle/>
            <a:p>
              <a:pPr algn="ctr">
                <a:spcBef>
                  <a:spcPct val="50000"/>
                </a:spcBef>
                <a:defRPr/>
              </a:pPr>
              <a:r>
                <a:rPr lang="en-US" sz="2000" b="1" dirty="0">
                  <a:latin typeface="Times New Roman" pitchFamily="18" charset="0"/>
                </a:rPr>
                <a:t>1.12 to 2.8R</a:t>
              </a:r>
              <a:r>
                <a:rPr lang="en-US" sz="2000" b="1" baseline="-25000" dirty="0">
                  <a:latin typeface="Times New Roman" pitchFamily="18" charset="0"/>
                </a:rPr>
                <a:t>sun</a:t>
              </a:r>
              <a:r>
                <a:rPr lang="en-US" sz="2000" b="1" dirty="0">
                  <a:latin typeface="Times New Roman" pitchFamily="18" charset="0"/>
                </a:rPr>
                <a:t> </a:t>
              </a:r>
            </a:p>
            <a:p>
              <a:pPr algn="ctr">
                <a:spcBef>
                  <a:spcPct val="50000"/>
                </a:spcBef>
                <a:defRPr/>
              </a:pPr>
              <a:r>
                <a:rPr lang="en-US" sz="2000" b="1" dirty="0" err="1">
                  <a:latin typeface="Times New Roman" pitchFamily="18" charset="0"/>
                </a:rPr>
                <a:t>Avg</a:t>
              </a:r>
              <a:r>
                <a:rPr lang="en-US" sz="2000" b="1" dirty="0">
                  <a:latin typeface="Times New Roman" pitchFamily="18" charset="0"/>
                </a:rPr>
                <a:t> </a:t>
              </a:r>
              <a:r>
                <a:rPr lang="en-US" sz="2000" b="1" dirty="0" err="1">
                  <a:latin typeface="Times New Roman" pitchFamily="18" charset="0"/>
                </a:rPr>
                <a:t>accel</a:t>
              </a:r>
              <a:r>
                <a:rPr lang="en-US" sz="2000" b="1" dirty="0">
                  <a:latin typeface="Times New Roman" pitchFamily="18" charset="0"/>
                </a:rPr>
                <a:t>. =302 m/s</a:t>
              </a:r>
              <a:r>
                <a:rPr lang="en-US" sz="2000" b="1" baseline="30000" dirty="0">
                  <a:latin typeface="Times New Roman" pitchFamily="18" charset="0"/>
                </a:rPr>
                <a:t>2</a:t>
              </a:r>
            </a:p>
          </p:txBody>
        </p:sp>
        <p:sp>
          <p:nvSpPr>
            <p:cNvPr id="15402" name="Text Box 42"/>
            <p:cNvSpPr txBox="1">
              <a:spLocks noChangeArrowheads="1"/>
            </p:cNvSpPr>
            <p:nvPr/>
          </p:nvSpPr>
          <p:spPr bwMode="auto">
            <a:xfrm>
              <a:off x="6477000" y="2819400"/>
              <a:ext cx="2514600" cy="854075"/>
            </a:xfrm>
            <a:prstGeom prst="rect">
              <a:avLst/>
            </a:prstGeom>
            <a:noFill/>
            <a:ln w="9525">
              <a:noFill/>
              <a:miter lim="800000"/>
              <a:headEnd/>
              <a:tailEnd/>
            </a:ln>
            <a:effectLst/>
          </p:spPr>
          <p:txBody>
            <a:bodyPr>
              <a:spAutoFit/>
            </a:bodyPr>
            <a:lstStyle/>
            <a:p>
              <a:pPr algn="ctr">
                <a:spcBef>
                  <a:spcPct val="50000"/>
                </a:spcBef>
                <a:defRPr/>
              </a:pPr>
              <a:r>
                <a:rPr lang="en-US" sz="2000" b="1" dirty="0">
                  <a:latin typeface="Times New Roman" pitchFamily="18" charset="0"/>
                </a:rPr>
                <a:t>1.8 to 5 </a:t>
              </a:r>
              <a:r>
                <a:rPr lang="en-US" sz="2000" b="1" dirty="0" err="1">
                  <a:latin typeface="Times New Roman" pitchFamily="18" charset="0"/>
                </a:rPr>
                <a:t>R</a:t>
              </a:r>
              <a:r>
                <a:rPr lang="en-US" sz="2000" b="1" baseline="-25000" dirty="0" err="1">
                  <a:latin typeface="Times New Roman" pitchFamily="18" charset="0"/>
                </a:rPr>
                <a:t>sun</a:t>
              </a:r>
              <a:r>
                <a:rPr lang="en-US" sz="2000" b="1" dirty="0">
                  <a:latin typeface="Times New Roman" pitchFamily="18" charset="0"/>
                </a:rPr>
                <a:t> </a:t>
              </a:r>
            </a:p>
            <a:p>
              <a:pPr algn="ctr">
                <a:spcBef>
                  <a:spcPct val="50000"/>
                </a:spcBef>
                <a:defRPr/>
              </a:pPr>
              <a:r>
                <a:rPr lang="en-US" sz="2000" b="1" dirty="0" err="1">
                  <a:latin typeface="Times New Roman" pitchFamily="18" charset="0"/>
                </a:rPr>
                <a:t>Avg</a:t>
              </a:r>
              <a:r>
                <a:rPr lang="en-US" sz="2000" b="1" dirty="0">
                  <a:latin typeface="Times New Roman" pitchFamily="18" charset="0"/>
                </a:rPr>
                <a:t> </a:t>
              </a:r>
              <a:r>
                <a:rPr lang="en-US" sz="2000" b="1" dirty="0" err="1">
                  <a:latin typeface="Times New Roman" pitchFamily="18" charset="0"/>
                </a:rPr>
                <a:t>accel</a:t>
              </a:r>
              <a:r>
                <a:rPr lang="en-US" sz="2000" b="1" dirty="0">
                  <a:latin typeface="Times New Roman" pitchFamily="18" charset="0"/>
                </a:rPr>
                <a:t>. = 68 m/s</a:t>
              </a:r>
              <a:r>
                <a:rPr lang="en-US" sz="2000" b="1" baseline="30000" dirty="0">
                  <a:latin typeface="Times New Roman" pitchFamily="18" charset="0"/>
                </a:rPr>
                <a:t>2</a:t>
              </a:r>
            </a:p>
          </p:txBody>
        </p:sp>
        <p:sp>
          <p:nvSpPr>
            <p:cNvPr id="15403" name="Text Box 43"/>
            <p:cNvSpPr txBox="1">
              <a:spLocks noChangeArrowheads="1"/>
            </p:cNvSpPr>
            <p:nvPr/>
          </p:nvSpPr>
          <p:spPr bwMode="auto">
            <a:xfrm>
              <a:off x="6477000" y="4267200"/>
              <a:ext cx="2514600" cy="854075"/>
            </a:xfrm>
            <a:prstGeom prst="rect">
              <a:avLst/>
            </a:prstGeom>
            <a:noFill/>
            <a:ln w="9525">
              <a:noFill/>
              <a:miter lim="800000"/>
              <a:headEnd/>
              <a:tailEnd/>
            </a:ln>
            <a:effectLst/>
          </p:spPr>
          <p:txBody>
            <a:bodyPr>
              <a:spAutoFit/>
            </a:bodyPr>
            <a:lstStyle/>
            <a:p>
              <a:pPr algn="ctr">
                <a:spcBef>
                  <a:spcPct val="50000"/>
                </a:spcBef>
                <a:defRPr/>
              </a:pPr>
              <a:r>
                <a:rPr lang="en-US" sz="2000" b="1" dirty="0">
                  <a:latin typeface="Times New Roman" pitchFamily="18" charset="0"/>
                </a:rPr>
                <a:t>2 to 32 </a:t>
              </a:r>
              <a:r>
                <a:rPr lang="en-US" sz="2000" b="1" dirty="0" err="1">
                  <a:latin typeface="Times New Roman" pitchFamily="18" charset="0"/>
                </a:rPr>
                <a:t>R</a:t>
              </a:r>
              <a:r>
                <a:rPr lang="en-US" sz="2000" b="1" baseline="-25000" dirty="0" err="1">
                  <a:latin typeface="Times New Roman" pitchFamily="18" charset="0"/>
                </a:rPr>
                <a:t>sun</a:t>
              </a:r>
              <a:r>
                <a:rPr lang="en-US" sz="2000" b="1" baseline="-25000" dirty="0">
                  <a:latin typeface="Times New Roman" pitchFamily="18" charset="0"/>
                </a:rPr>
                <a:t> </a:t>
              </a:r>
            </a:p>
            <a:p>
              <a:pPr algn="ctr">
                <a:spcBef>
                  <a:spcPct val="50000"/>
                </a:spcBef>
                <a:defRPr/>
              </a:pPr>
              <a:r>
                <a:rPr lang="en-US" sz="2000" b="1" dirty="0">
                  <a:latin typeface="Times New Roman" pitchFamily="18" charset="0"/>
                </a:rPr>
                <a:t> </a:t>
              </a:r>
              <a:r>
                <a:rPr lang="en-US" sz="2000" b="1" dirty="0" err="1">
                  <a:latin typeface="Times New Roman" pitchFamily="18" charset="0"/>
                </a:rPr>
                <a:t>Avg</a:t>
              </a:r>
              <a:r>
                <a:rPr lang="en-US" sz="2000" b="1" dirty="0">
                  <a:latin typeface="Times New Roman" pitchFamily="18" charset="0"/>
                </a:rPr>
                <a:t> </a:t>
              </a:r>
              <a:r>
                <a:rPr lang="en-US" sz="2000" b="1" dirty="0" err="1">
                  <a:latin typeface="Times New Roman" pitchFamily="18" charset="0"/>
                </a:rPr>
                <a:t>accel</a:t>
              </a:r>
              <a:r>
                <a:rPr lang="en-US" sz="2000" b="1" dirty="0">
                  <a:latin typeface="Times New Roman" pitchFamily="18" charset="0"/>
                </a:rPr>
                <a:t>. = 0.4 m/s</a:t>
              </a:r>
              <a:r>
                <a:rPr lang="en-US" sz="2000" b="1" baseline="30000" dirty="0">
                  <a:latin typeface="Times New Roman" pitchFamily="18" charset="0"/>
                </a:rPr>
                <a:t>2</a:t>
              </a:r>
            </a:p>
          </p:txBody>
        </p:sp>
        <p:sp>
          <p:nvSpPr>
            <p:cNvPr id="11308" name="Text Box 44"/>
            <p:cNvSpPr txBox="1">
              <a:spLocks noChangeArrowheads="1"/>
            </p:cNvSpPr>
            <p:nvPr/>
          </p:nvSpPr>
          <p:spPr bwMode="auto">
            <a:xfrm>
              <a:off x="3657600" y="6248400"/>
              <a:ext cx="1219200" cy="304800"/>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meters/sec</a:t>
              </a:r>
              <a:r>
                <a:rPr lang="en-US" sz="1400" b="1" baseline="30000">
                  <a:latin typeface="Times New Roman" pitchFamily="18" charset="0"/>
                </a:rPr>
                <a:t>2</a:t>
              </a:r>
            </a:p>
          </p:txBody>
        </p:sp>
      </p:grpSp>
      <p:sp>
        <p:nvSpPr>
          <p:cNvPr id="45" name="Rectangle 2"/>
          <p:cNvSpPr txBox="1">
            <a:spLocks noChangeArrowheads="1"/>
          </p:cNvSpPr>
          <p:nvPr/>
        </p:nvSpPr>
        <p:spPr>
          <a:xfrm>
            <a:off x="5105400" y="5486400"/>
            <a:ext cx="3810000" cy="13716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a:noFill/>
                </a:ln>
                <a:effectLst/>
                <a:uLnTx/>
                <a:uFillTx/>
                <a:latin typeface="+mj-lt"/>
                <a:ea typeface="+mj-ea"/>
                <a:cs typeface="+mj-cs"/>
              </a:rPr>
              <a:t>Need high time cadence (15 seconds) to get rate of change of acceleration</a:t>
            </a:r>
            <a:endParaRPr kumimoji="0" lang="en-US" sz="3200" b="1" i="1" u="none" strike="noStrike" kern="1200" cap="none" spc="0" normalizeH="0" baseline="0" noProof="0" dirty="0">
              <a:ln>
                <a:noFill/>
              </a:ln>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oes_jun16_1998_and_CMEstart"/>
          <p:cNvPicPr>
            <a:picLocks noChangeAspect="1" noChangeArrowheads="1"/>
          </p:cNvPicPr>
          <p:nvPr/>
        </p:nvPicPr>
        <p:blipFill>
          <a:blip r:embed="rId2" cstate="print"/>
          <a:srcRect/>
          <a:stretch>
            <a:fillRect/>
          </a:stretch>
        </p:blipFill>
        <p:spPr bwMode="auto">
          <a:xfrm>
            <a:off x="430213" y="1066800"/>
            <a:ext cx="8104187" cy="5768975"/>
          </a:xfrm>
          <a:prstGeom prst="rect">
            <a:avLst/>
          </a:prstGeom>
          <a:noFill/>
          <a:ln w="9525">
            <a:noFill/>
            <a:miter lim="800000"/>
            <a:headEnd/>
            <a:tailEnd/>
          </a:ln>
        </p:spPr>
      </p:pic>
      <p:sp>
        <p:nvSpPr>
          <p:cNvPr id="19459" name="Text Box 3"/>
          <p:cNvSpPr txBox="1">
            <a:spLocks noChangeArrowheads="1"/>
          </p:cNvSpPr>
          <p:nvPr/>
        </p:nvSpPr>
        <p:spPr bwMode="auto">
          <a:xfrm>
            <a:off x="304800" y="0"/>
            <a:ext cx="8153400" cy="946150"/>
          </a:xfrm>
          <a:prstGeom prst="rect">
            <a:avLst/>
          </a:prstGeom>
          <a:noFill/>
          <a:ln w="9525">
            <a:noFill/>
            <a:miter lim="800000"/>
            <a:headEnd/>
            <a:tailEnd/>
          </a:ln>
          <a:effectLst/>
        </p:spPr>
        <p:txBody>
          <a:bodyPr>
            <a:spAutoFit/>
          </a:bodyPr>
          <a:lstStyle/>
          <a:p>
            <a:pPr algn="ctr">
              <a:spcBef>
                <a:spcPct val="50000"/>
              </a:spcBef>
              <a:defRPr/>
            </a:pPr>
            <a:r>
              <a:rPr lang="en-US" sz="2800" b="1" dirty="0"/>
              <a:t>High time cadence </a:t>
            </a:r>
            <a:r>
              <a:rPr lang="en-US" sz="2800" b="1" dirty="0" smtClean="0"/>
              <a:t>and lower field-of-view provides </a:t>
            </a:r>
            <a:r>
              <a:rPr lang="en-US" sz="2800" b="1" dirty="0"/>
              <a:t>more accurate CME start times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TotalTime>
  <Words>1255</Words>
  <Application>Microsoft Office PowerPoint</Application>
  <PresentationFormat>On-screen Show (4:3)</PresentationFormat>
  <Paragraphs>196</Paragraphs>
  <Slides>21</Slides>
  <Notes>1</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Science Goals</vt:lpstr>
      <vt:lpstr>Science Goals formulated by COSMO Science Advisory Panel, Mauna Loa User Committee and HAO scientists</vt:lpstr>
      <vt:lpstr>Why build a new coronagraph?</vt:lpstr>
      <vt:lpstr>Why build a new coronagraph?</vt:lpstr>
      <vt:lpstr>Design Flow-Down from Science Requirements</vt:lpstr>
      <vt:lpstr>Science Goals: 1) Understand the formation of CMEs</vt:lpstr>
      <vt:lpstr>Acceleration Greatest in Low Corona</vt:lpstr>
      <vt:lpstr>Slide 9</vt:lpstr>
      <vt:lpstr>Slide 10</vt:lpstr>
      <vt:lpstr>Slide 11</vt:lpstr>
      <vt:lpstr>White Light (pB)   1980 to Jan 2009</vt:lpstr>
      <vt:lpstr>Science Goals: 4) Measuring Radial Brightness in coronal holes out to and beyond 1.5 Rsun</vt:lpstr>
      <vt:lpstr>Slide 14</vt:lpstr>
      <vt:lpstr>Scattered Light Requirements</vt:lpstr>
      <vt:lpstr>Summary of instrument requirements</vt:lpstr>
      <vt:lpstr>Slide 17</vt:lpstr>
      <vt:lpstr>Slide 18</vt:lpstr>
      <vt:lpstr>Slide 19</vt:lpstr>
      <vt:lpstr>K-coronagraph status</vt:lpstr>
      <vt:lpstr>Future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iguana</cp:lastModifiedBy>
  <cp:revision>173</cp:revision>
  <dcterms:created xsi:type="dcterms:W3CDTF">2006-08-16T00:00:00Z</dcterms:created>
  <dcterms:modified xsi:type="dcterms:W3CDTF">2013-09-10T21:26:32Z</dcterms:modified>
</cp:coreProperties>
</file>