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9" r:id="rId2"/>
    <p:sldId id="260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DBFF"/>
    <a:srgbClr val="FFE1DB"/>
    <a:srgbClr val="DCFEDF"/>
    <a:srgbClr val="FCFEDC"/>
    <a:srgbClr val="EB701D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61" autoAdjust="0"/>
  </p:normalViewPr>
  <p:slideViewPr>
    <p:cSldViewPr snapToGrid="0">
      <p:cViewPr varScale="1">
        <p:scale>
          <a:sx n="72" d="100"/>
          <a:sy n="72" d="100"/>
        </p:scale>
        <p:origin x="5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F52B73-EC4E-49FA-A0DC-FBB0A5164807}" type="datetimeFigureOut">
              <a:rPr lang="en-US" smtClean="0"/>
              <a:t>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9439B2-32A5-47EB-AE28-5E24909953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439B2-32A5-47EB-AE28-5E24909953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62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9439B2-32A5-47EB-AE28-5E24909953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63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69DDC-20E6-4F11-9A18-8023F2752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A9B03-9792-43CC-B8ED-C521AE9D8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3BDD0-6E52-4EC7-BEDE-21EE2AFE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1B5AD-D7D8-48EB-8B1D-9B3C95FF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D7324-FCEB-44FE-9ECC-0ADCCD4E2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46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BED04-7EE4-427D-B102-2AAB295DF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7FB6F-1839-4D07-9F21-51EE3BED17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5FFA-5904-49B4-B631-37A4A7690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93D784-7024-4E0C-925B-0F651ED8B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4C6EA-DFF4-459A-9965-A042E9A0B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3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FB449A-AF0A-437D-A2DA-CBCEC051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0A57B0-82DA-4344-88C1-E97E49FE2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16FBFC-6775-4348-B429-E1038D98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9BC54-F618-493D-A85E-BAE5303C2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A423F-B2E6-48F7-B68F-CA732A89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21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691D1-8996-44C7-9BC0-AA4359637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106B1-8188-4935-87DD-8F53F0C2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0C887-EE31-47B5-9FBB-62D4C624C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E3528-E747-441E-B5BE-FABD9972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81D1E6-8B1E-4723-90A3-5CD38BF44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431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F5B71-CAD6-43DD-8562-D62BDF21A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838483-D069-4960-9484-BB14BA25A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3D28F-25BD-41D2-82B8-655643E96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7FC00-8F55-4D94-8796-A59965CCC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21C52-2BFF-4A23-86DA-4096B550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29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2503F-4BE6-47DF-8415-E64BBAA9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4DF33B-C1F1-420B-A1FF-1092900507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C4B8A-DD0C-412F-9310-CE13DFA077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459B48-6142-4E8B-A8C0-C16C00830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8FD8D-D629-4615-9A05-1B4DB5A7E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B47226-EB8C-4BED-BAE9-5B12D5A82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76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5F2DA6-3C77-47A9-B94D-F6142D94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E7D93-4F47-44FD-826C-6DBBBA27D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0E4EE-455E-4351-A53C-AD1D9C0A1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40FED8-1A6F-40A4-AC91-00447103B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B7F614-2CDF-452C-84AC-A9E35A988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78893E-10BD-4211-BC3E-F1D1AAEC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125750-7970-4495-A427-01D936C8E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85E36C-8222-47C0-B2DB-35B4406E8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53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9E39F-3CA3-44C9-A208-6811FEC9D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E0092B-0F12-4E48-918F-63F7CE9E9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24A182-1D01-45C9-8F7C-8B70AFEAB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402F1-FD03-4CBD-971C-642BF4D13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6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4A0788-47BC-488C-A8C3-A090B7C1C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F24B4D-F119-403B-BA8B-BAA8A52D7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82CA0-549E-4F79-BAF5-3D543274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8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5315B-6265-42D6-BBE6-AB50AE8C7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AA98F-555A-4958-A518-C5D4F003F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A71F7-B0C6-4F33-9C43-CCC7DBBEE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3B3BC-3A36-46DA-95A1-D85518441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01789-7EFE-47E9-8A5A-C82F6C901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2E1D2-B702-4B26-9B10-CB0E7F295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7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EF176-5919-48F8-A38B-80F6C44E1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633032-C4DD-42B4-8EBD-8C38DE23AA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C64AE2-9002-4321-A467-84E972236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C4305-C321-4591-968D-16A35CAE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C831F-008E-4937-A601-50737A2AD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BEA7-10EC-41CD-873B-9B05AD5EE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39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8E03E3-7EF6-46AD-9C65-377584CF0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4AAF9-5C5A-4294-B294-1BB60A354C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B2193-6185-4E0C-A437-D95ECCF722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97BA3-FE19-4C73-B17E-62D0CCF41258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57FA6-7562-470D-A040-F49C83FDCD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23468-E486-484A-A506-4F0AF2E13B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52CB9-A180-4AF8-BC8D-EC8532D972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99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7" Type="http://schemas.openxmlformats.org/officeDocument/2006/relationships/image" Target="../media/image5.gif"/><Relationship Id="rId12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g"/><Relationship Id="rId7" Type="http://schemas.openxmlformats.org/officeDocument/2006/relationships/image" Target="../media/image1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4F48035B-1640-4097-B1AC-5DA1EB5A7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93224" y="2981439"/>
            <a:ext cx="5898775" cy="3860193"/>
          </a:xfrm>
          <a:prstGeom prst="rect">
            <a:avLst/>
          </a:prstGeom>
          <a:solidFill>
            <a:srgbClr val="FFE1D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4C3F90-70AF-4534-8108-E1AC6F17407F}"/>
              </a:ext>
            </a:extLst>
          </p:cNvPr>
          <p:cNvSpPr/>
          <p:nvPr/>
        </p:nvSpPr>
        <p:spPr>
          <a:xfrm>
            <a:off x="16417" y="3746027"/>
            <a:ext cx="8472484" cy="3095606"/>
          </a:xfrm>
          <a:prstGeom prst="rect">
            <a:avLst/>
          </a:prstGeom>
          <a:solidFill>
            <a:srgbClr val="DCFED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E3CE331-2580-4B91-AD36-AC88BE2C0801}"/>
              </a:ext>
            </a:extLst>
          </p:cNvPr>
          <p:cNvSpPr/>
          <p:nvPr/>
        </p:nvSpPr>
        <p:spPr>
          <a:xfrm>
            <a:off x="21517" y="685522"/>
            <a:ext cx="6271708" cy="3045635"/>
          </a:xfrm>
          <a:prstGeom prst="rect">
            <a:avLst/>
          </a:prstGeom>
          <a:solidFill>
            <a:srgbClr val="FCFE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12A67-9C97-4BBB-8971-E453494153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6250" r="47104" b="28608"/>
          <a:stretch/>
        </p:blipFill>
        <p:spPr>
          <a:xfrm>
            <a:off x="132236" y="717060"/>
            <a:ext cx="2157578" cy="236152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E605F-C4FA-4B8C-BEB0-FE410F0B3039}"/>
              </a:ext>
            </a:extLst>
          </p:cNvPr>
          <p:cNvSpPr txBox="1"/>
          <p:nvPr/>
        </p:nvSpPr>
        <p:spPr>
          <a:xfrm>
            <a:off x="21519" y="6077548"/>
            <a:ext cx="8573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Nov 9, 2022 CME. MLSO K-Cor (left); </a:t>
            </a:r>
            <a:r>
              <a:rPr lang="en-US" sz="1600" dirty="0" err="1">
                <a:latin typeface="Montserrat" panose="00000500000000000000" pitchFamily="2" charset="0"/>
              </a:rPr>
              <a:t>UCoMP</a:t>
            </a:r>
            <a:r>
              <a:rPr lang="en-US" sz="1600" dirty="0">
                <a:latin typeface="Montserrat" panose="00000500000000000000" pitchFamily="2" charset="0"/>
              </a:rPr>
              <a:t> (ctr &amp; right). CME lateral expansion visible in all data; Doppler shows structured motion within CME; increase in line width within CME may be due to enhanced flow turbulence (see Tian et al.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53FA6E-3B0B-40A6-8E3C-8E21C7F8E7B6}"/>
              </a:ext>
            </a:extLst>
          </p:cNvPr>
          <p:cNvSpPr txBox="1"/>
          <p:nvPr/>
        </p:nvSpPr>
        <p:spPr>
          <a:xfrm>
            <a:off x="8499659" y="3026001"/>
            <a:ext cx="36086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Montserrat" panose="00000500000000000000" pitchFamily="2" charset="0"/>
              </a:rPr>
              <a:t>Pre-CME flux rope magnetic structure from hi-res at BBSO, GREGOR, and NVST at </a:t>
            </a:r>
            <a:r>
              <a:rPr lang="en-US" sz="1400" dirty="0" err="1">
                <a:latin typeface="Montserrat" panose="00000500000000000000" pitchFamily="2" charset="0"/>
              </a:rPr>
              <a:t>Fuxian</a:t>
            </a:r>
            <a:r>
              <a:rPr lang="en-US" sz="1400" dirty="0">
                <a:latin typeface="Montserrat" panose="00000500000000000000" pitchFamily="2" charset="0"/>
              </a:rPr>
              <a:t> Obs. (Wang et al. 2015)</a:t>
            </a:r>
          </a:p>
        </p:txBody>
      </p:sp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B2C7353F-27E7-436F-81FE-E23FA9DB6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41" y="733797"/>
            <a:ext cx="1922153" cy="2164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3099BE-F40B-4749-8EC4-73D8694716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" y="3847722"/>
            <a:ext cx="2788467" cy="2237872"/>
          </a:xfrm>
          <a:prstGeom prst="rect">
            <a:avLst/>
          </a:prstGeom>
        </p:spPr>
      </p:pic>
      <p:pic>
        <p:nvPicPr>
          <p:cNvPr id="27" name="Picture 26" descr="Circle&#10;&#10;Description automatically generated with medium confidence">
            <a:extLst>
              <a:ext uri="{FF2B5EF4-FFF2-40B4-BE49-F238E27FC236}">
                <a16:creationId xmlns:a16="http://schemas.microsoft.com/office/drawing/2014/main" id="{31C6435B-03F6-41AE-A119-00DF23A3FE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327" y="3847722"/>
            <a:ext cx="2788468" cy="2230774"/>
          </a:xfrm>
          <a:prstGeom prst="rect">
            <a:avLst/>
          </a:prstGeom>
        </p:spPr>
      </p:pic>
      <p:pic>
        <p:nvPicPr>
          <p:cNvPr id="9" name="Picture 8" descr="A close-up of a planet&#10;&#10;Description automatically generated with low confidence">
            <a:extLst>
              <a:ext uri="{FF2B5EF4-FFF2-40B4-BE49-F238E27FC236}">
                <a16:creationId xmlns:a16="http://schemas.microsoft.com/office/drawing/2014/main" id="{60D02055-2171-42F8-88E1-51C1B1554D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099" r="47385" b="27847"/>
          <a:stretch/>
        </p:blipFill>
        <p:spPr>
          <a:xfrm>
            <a:off x="1869721" y="725956"/>
            <a:ext cx="2249723" cy="235393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E82647D-7BF8-4047-B8D0-BE4B558D7B56}"/>
              </a:ext>
            </a:extLst>
          </p:cNvPr>
          <p:cNvCxnSpPr>
            <a:cxnSpLocks/>
          </p:cNvCxnSpPr>
          <p:nvPr/>
        </p:nvCxnSpPr>
        <p:spPr>
          <a:xfrm>
            <a:off x="2252808" y="1149438"/>
            <a:ext cx="217280" cy="4516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AD5180CC-D3AB-4FBC-B052-BD1C98210B58}"/>
              </a:ext>
            </a:extLst>
          </p:cNvPr>
          <p:cNvSpPr/>
          <p:nvPr/>
        </p:nvSpPr>
        <p:spPr>
          <a:xfrm>
            <a:off x="0" y="-8527"/>
            <a:ext cx="12192000" cy="6770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DE9E48-8333-4F77-878A-0A4A432BD191}"/>
              </a:ext>
            </a:extLst>
          </p:cNvPr>
          <p:cNvSpPr txBox="1"/>
          <p:nvPr/>
        </p:nvSpPr>
        <p:spPr>
          <a:xfrm>
            <a:off x="1805172" y="108254"/>
            <a:ext cx="958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0" dirty="0">
                <a:solidFill>
                  <a:srgbClr val="F37C01"/>
                </a:solidFill>
                <a:effectLst/>
                <a:latin typeface="Montserrat" panose="00000500000000000000" pitchFamily="2" charset="0"/>
              </a:rPr>
              <a:t>PUNCH Objective 2A: CME 3D Trajectory, Structure, and Evolution</a:t>
            </a:r>
          </a:p>
        </p:txBody>
      </p:sp>
      <p:pic>
        <p:nvPicPr>
          <p:cNvPr id="32" name="Picture 31" descr="A screenshot of a video game&#10;&#10;Description automatically generated">
            <a:extLst>
              <a:ext uri="{FF2B5EF4-FFF2-40B4-BE49-F238E27FC236}">
                <a16:creationId xmlns:a16="http://schemas.microsoft.com/office/drawing/2014/main" id="{2D25EAC5-69D9-469B-B6F5-4EC08B437AD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3817" r="85969" b="11634"/>
          <a:stretch/>
        </p:blipFill>
        <p:spPr>
          <a:xfrm>
            <a:off x="133830" y="48642"/>
            <a:ext cx="460029" cy="61536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E91BE12-EA36-489A-AD65-988072A888CF}"/>
              </a:ext>
            </a:extLst>
          </p:cNvPr>
          <p:cNvSpPr txBox="1"/>
          <p:nvPr/>
        </p:nvSpPr>
        <p:spPr>
          <a:xfrm>
            <a:off x="53495" y="3093816"/>
            <a:ext cx="6409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Fast CME May 7, 2021: changing morphology of CME front in low corona: indicative of possible shock formation</a:t>
            </a:r>
            <a:endParaRPr lang="en-US" sz="1600" i="0" dirty="0">
              <a:effectLst/>
              <a:latin typeface="Montserrat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3EF3C4-C8DC-4C3D-AF47-FA356E54C284}"/>
              </a:ext>
            </a:extLst>
          </p:cNvPr>
          <p:cNvSpPr txBox="1"/>
          <p:nvPr/>
        </p:nvSpPr>
        <p:spPr>
          <a:xfrm>
            <a:off x="8406178" y="1990250"/>
            <a:ext cx="3702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ontserrat" panose="00000500000000000000" pitchFamily="2" charset="0"/>
              </a:rPr>
              <a:t>CME Acceleration profiles and 3D Volume from K-Cor and STEREO  (Majumdar, Patel, Pant 2022)</a:t>
            </a:r>
          </a:p>
        </p:txBody>
      </p:sp>
      <p:pic>
        <p:nvPicPr>
          <p:cNvPr id="38" name="Picture 37" descr="A picture containing text, wheel, loudspeaker, different&#10;&#10;Description automatically generated">
            <a:extLst>
              <a:ext uri="{FF2B5EF4-FFF2-40B4-BE49-F238E27FC236}">
                <a16:creationId xmlns:a16="http://schemas.microsoft.com/office/drawing/2014/main" id="{E32DD56C-991B-4BD1-93E0-EB761DC06E7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499" y="740290"/>
            <a:ext cx="3531162" cy="118304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AC4706-6C38-421C-BB1F-932CF14B39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500" y="724096"/>
            <a:ext cx="2348167" cy="2348167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E7411088-47A8-4364-A369-70157087A18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9" t="8849" r="6278" b="12183"/>
          <a:stretch/>
        </p:blipFill>
        <p:spPr>
          <a:xfrm>
            <a:off x="8724729" y="3767148"/>
            <a:ext cx="3337318" cy="30533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B11AE9-02AA-4432-A947-18649BAAB3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437" y="3847722"/>
            <a:ext cx="2788468" cy="2230774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922561F-B758-49E6-AF6B-BF8F10109682}"/>
              </a:ext>
            </a:extLst>
          </p:cNvPr>
          <p:cNvSpPr txBox="1"/>
          <p:nvPr/>
        </p:nvSpPr>
        <p:spPr>
          <a:xfrm>
            <a:off x="92633" y="2749265"/>
            <a:ext cx="166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MLSO  KCOR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970D1F6-E098-458A-BA64-B369BB9FBF4E}"/>
              </a:ext>
            </a:extLst>
          </p:cNvPr>
          <p:cNvSpPr txBox="1"/>
          <p:nvPr/>
        </p:nvSpPr>
        <p:spPr>
          <a:xfrm>
            <a:off x="1953796" y="2764259"/>
            <a:ext cx="1581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MLSO  KCOR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E3D1408-AD28-4C19-AECC-2A7786AD6EC9}"/>
              </a:ext>
            </a:extLst>
          </p:cNvPr>
          <p:cNvSpPr txBox="1"/>
          <p:nvPr/>
        </p:nvSpPr>
        <p:spPr>
          <a:xfrm>
            <a:off x="4976677" y="2649497"/>
            <a:ext cx="1185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LASCO C2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EBEA99-3BC2-4C32-B11C-56F808A8EB21}"/>
              </a:ext>
            </a:extLst>
          </p:cNvPr>
          <p:cNvSpPr txBox="1"/>
          <p:nvPr/>
        </p:nvSpPr>
        <p:spPr>
          <a:xfrm>
            <a:off x="419738" y="716277"/>
            <a:ext cx="6409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solidFill>
                  <a:schemeClr val="bg1"/>
                </a:solidFill>
                <a:effectLst/>
                <a:latin typeface="Montserrat" panose="00000500000000000000" pitchFamily="2" charset="0"/>
              </a:rPr>
              <a:t>Objective 2C: Shock 3D Dynamics &amp; Morphology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A59B2D2-EFB6-4FB6-8EDF-1F99A5A40846}"/>
              </a:ext>
            </a:extLst>
          </p:cNvPr>
          <p:cNvCxnSpPr>
            <a:cxnSpLocks/>
          </p:cNvCxnSpPr>
          <p:nvPr/>
        </p:nvCxnSpPr>
        <p:spPr>
          <a:xfrm>
            <a:off x="3862079" y="1069700"/>
            <a:ext cx="214641" cy="2978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DF30208D-024E-4E31-8217-D86D109B43AB}"/>
              </a:ext>
            </a:extLst>
          </p:cNvPr>
          <p:cNvSpPr txBox="1"/>
          <p:nvPr/>
        </p:nvSpPr>
        <p:spPr>
          <a:xfrm>
            <a:off x="4270493" y="5779344"/>
            <a:ext cx="1412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LOS Doppler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956BA52-ABEC-4D00-AC6B-721FC795EF76}"/>
              </a:ext>
            </a:extLst>
          </p:cNvPr>
          <p:cNvSpPr txBox="1"/>
          <p:nvPr/>
        </p:nvSpPr>
        <p:spPr>
          <a:xfrm>
            <a:off x="7156096" y="5760510"/>
            <a:ext cx="1348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Line Width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7FFC24-2C3B-48B0-BD7B-09EB4C365093}"/>
              </a:ext>
            </a:extLst>
          </p:cNvPr>
          <p:cNvSpPr txBox="1"/>
          <p:nvPr/>
        </p:nvSpPr>
        <p:spPr>
          <a:xfrm>
            <a:off x="2631788" y="5793490"/>
            <a:ext cx="1412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UCoMP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493D0CB-B87D-4157-90B8-17EFC9B0B1A5}"/>
              </a:ext>
            </a:extLst>
          </p:cNvPr>
          <p:cNvSpPr txBox="1"/>
          <p:nvPr/>
        </p:nvSpPr>
        <p:spPr>
          <a:xfrm>
            <a:off x="5531812" y="5769927"/>
            <a:ext cx="9275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</a:rPr>
              <a:t>UCoMP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78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42850433-5A17-4567-A6A4-01DC9E2823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35728"/>
            <a:ext cx="12192000" cy="2608309"/>
          </a:xfrm>
          <a:prstGeom prst="rect">
            <a:avLst/>
          </a:prstGeom>
          <a:solidFill>
            <a:srgbClr val="E0D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877DD2-C3AB-4552-B4C2-AD8C0F68E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676" y="729328"/>
            <a:ext cx="1535962" cy="14256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73B003-11AB-4F81-8D2D-69428A441008}"/>
              </a:ext>
            </a:extLst>
          </p:cNvPr>
          <p:cNvSpPr txBox="1"/>
          <p:nvPr/>
        </p:nvSpPr>
        <p:spPr>
          <a:xfrm>
            <a:off x="33590" y="2137145"/>
            <a:ext cx="1802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Montserrat" panose="00000500000000000000" pitchFamily="2" charset="0"/>
              </a:rPr>
              <a:t>Connect low/middle corona to PUNCH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4DB245-1100-43B0-8919-FF3B3E07AE73}"/>
              </a:ext>
            </a:extLst>
          </p:cNvPr>
          <p:cNvSpPr/>
          <p:nvPr/>
        </p:nvSpPr>
        <p:spPr>
          <a:xfrm>
            <a:off x="0" y="-8527"/>
            <a:ext cx="12192000" cy="6770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screenshot of a video game&#10;&#10;Description automatically generated">
            <a:extLst>
              <a:ext uri="{FF2B5EF4-FFF2-40B4-BE49-F238E27FC236}">
                <a16:creationId xmlns:a16="http://schemas.microsoft.com/office/drawing/2014/main" id="{E441EEC9-E4F9-4AAE-8B17-1C4FED9492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3817" r="85969" b="11634"/>
          <a:stretch/>
        </p:blipFill>
        <p:spPr>
          <a:xfrm>
            <a:off x="133830" y="48642"/>
            <a:ext cx="460029" cy="6153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09A6C9-45DF-4A13-A96E-3F3FC1393120}"/>
              </a:ext>
            </a:extLst>
          </p:cNvPr>
          <p:cNvSpPr txBox="1"/>
          <p:nvPr/>
        </p:nvSpPr>
        <p:spPr>
          <a:xfrm>
            <a:off x="1211907" y="9030"/>
            <a:ext cx="1078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rgbClr val="F37C01"/>
                </a:solidFill>
                <a:effectLst/>
                <a:latin typeface="Montserrat" panose="00000500000000000000" pitchFamily="2" charset="0"/>
              </a:rPr>
              <a:t>Objective 1A: Global solar wind flow</a:t>
            </a:r>
          </a:p>
          <a:p>
            <a:r>
              <a:rPr lang="en-US" b="1" i="0" dirty="0">
                <a:solidFill>
                  <a:srgbClr val="F37C01"/>
                </a:solidFill>
                <a:effectLst/>
                <a:latin typeface="Montserrat" panose="00000500000000000000" pitchFamily="2" charset="0"/>
              </a:rPr>
              <a:t> </a:t>
            </a:r>
            <a:r>
              <a:rPr lang="en-US" sz="1600" b="1" i="0" dirty="0">
                <a:effectLst/>
                <a:latin typeface="Montserrat" panose="00000500000000000000" pitchFamily="2" charset="0"/>
              </a:rPr>
              <a:t>Structures and boundaries in the corona must ultimately give rise to features in the solar wind.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8B37CF-7B3A-4623-976F-79BC2880B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1192" y="3310623"/>
            <a:ext cx="11789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7030A0"/>
                </a:solidFill>
                <a:latin typeface="Montserrat" panose="00000500000000000000" pitchFamily="2" charset="0"/>
              </a:rPr>
              <a:t>Helmet streamer (current sheet; slow solar wind)         </a:t>
            </a:r>
            <a:r>
              <a:rPr lang="en-US" sz="1600" b="1" dirty="0">
                <a:solidFill>
                  <a:srgbClr val="0070C0"/>
                </a:solidFill>
                <a:latin typeface="Montserrat" panose="00000500000000000000" pitchFamily="2" charset="0"/>
              </a:rPr>
              <a:t>Pseudo-streamer</a:t>
            </a:r>
            <a:r>
              <a:rPr lang="en-US" sz="1600" b="1" dirty="0">
                <a:latin typeface="Montserrat" panose="00000500000000000000" pitchFamily="2" charset="0"/>
              </a:rPr>
              <a:t> </a:t>
            </a:r>
            <a:r>
              <a:rPr lang="en-US" sz="1600" b="1" dirty="0">
                <a:solidFill>
                  <a:srgbClr val="0070C0"/>
                </a:solidFill>
                <a:latin typeface="Montserrat" panose="00000500000000000000" pitchFamily="2" charset="0"/>
              </a:rPr>
              <a:t>(no current sheet / hybrid solar wind </a:t>
            </a:r>
            <a:endParaRPr lang="en-US" sz="1600" b="1" dirty="0">
              <a:solidFill>
                <a:srgbClr val="7030A0"/>
              </a:solidFill>
              <a:latin typeface="Montserrat" panose="00000500000000000000" pitchFamily="2" charset="0"/>
            </a:endParaRPr>
          </a:p>
        </p:txBody>
      </p:sp>
      <p:pic>
        <p:nvPicPr>
          <p:cNvPr id="19" name="Picture 18" descr="A close-up of the moon&#10;&#10;Description automatically generated with medium confidence">
            <a:extLst>
              <a:ext uri="{FF2B5EF4-FFF2-40B4-BE49-F238E27FC236}">
                <a16:creationId xmlns:a16="http://schemas.microsoft.com/office/drawing/2014/main" id="{A22F580C-0B2D-4467-88A9-F7DCDC3870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589" y="1141374"/>
            <a:ext cx="1939845" cy="1939845"/>
          </a:xfrm>
          <a:prstGeom prst="rect">
            <a:avLst/>
          </a:prstGeom>
        </p:spPr>
      </p:pic>
      <p:pic>
        <p:nvPicPr>
          <p:cNvPr id="23" name="Picture 22" descr="Chart&#10;&#10;Description automatically generated">
            <a:extLst>
              <a:ext uri="{FF2B5EF4-FFF2-40B4-BE49-F238E27FC236}">
                <a16:creationId xmlns:a16="http://schemas.microsoft.com/office/drawing/2014/main" id="{C920C4F8-E727-440F-B37F-5D0E0444ED2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70"/>
          <a:stretch/>
        </p:blipFill>
        <p:spPr>
          <a:xfrm>
            <a:off x="8404788" y="1175365"/>
            <a:ext cx="3684598" cy="1896994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EDFFA5CF-FED3-4199-9166-C18B855FC1E1}"/>
              </a:ext>
            </a:extLst>
          </p:cNvPr>
          <p:cNvGrpSpPr/>
          <p:nvPr/>
        </p:nvGrpSpPr>
        <p:grpSpPr>
          <a:xfrm>
            <a:off x="97544" y="3658989"/>
            <a:ext cx="3222910" cy="3133616"/>
            <a:chOff x="97544" y="3658989"/>
            <a:chExt cx="3222910" cy="31336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D0EAB93-4946-48BE-AD2E-16697F189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3830" y="3658989"/>
              <a:ext cx="3133616" cy="3133616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BBEA3A89-535E-455D-A02B-32E20C44C2C8}"/>
                </a:ext>
              </a:extLst>
            </p:cNvPr>
            <p:cNvCxnSpPr/>
            <p:nvPr/>
          </p:nvCxnSpPr>
          <p:spPr>
            <a:xfrm flipH="1">
              <a:off x="2245046" y="4731026"/>
              <a:ext cx="46382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51DFF14-D85B-4C37-A43F-B8BFFC39CDF8}"/>
                </a:ext>
              </a:extLst>
            </p:cNvPr>
            <p:cNvCxnSpPr>
              <a:cxnSpLocks/>
            </p:cNvCxnSpPr>
            <p:nvPr/>
          </p:nvCxnSpPr>
          <p:spPr>
            <a:xfrm>
              <a:off x="708411" y="4837043"/>
              <a:ext cx="386802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6F07EB7-A8C2-44DE-903C-2AF900061F72}"/>
                </a:ext>
              </a:extLst>
            </p:cNvPr>
            <p:cNvSpPr txBox="1"/>
            <p:nvPr/>
          </p:nvSpPr>
          <p:spPr>
            <a:xfrm>
              <a:off x="97544" y="4471188"/>
              <a:ext cx="1078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Helmet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C0F8BF4-79DB-4942-A8C9-8AD924EE2255}"/>
                </a:ext>
              </a:extLst>
            </p:cNvPr>
            <p:cNvSpPr txBox="1"/>
            <p:nvPr/>
          </p:nvSpPr>
          <p:spPr>
            <a:xfrm>
              <a:off x="2242377" y="4774073"/>
              <a:ext cx="10780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Pseudo-streamer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‘PS’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BF4F06F-C827-4236-A671-9D9EC4692CBC}"/>
              </a:ext>
            </a:extLst>
          </p:cNvPr>
          <p:cNvGrpSpPr/>
          <p:nvPr/>
        </p:nvGrpSpPr>
        <p:grpSpPr>
          <a:xfrm>
            <a:off x="3328645" y="3672241"/>
            <a:ext cx="3496227" cy="3095909"/>
            <a:chOff x="3514173" y="3672241"/>
            <a:chExt cx="3496227" cy="309590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418AEC-A8D7-47C0-ADA9-9D50FC1B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4" r="2781"/>
            <a:stretch/>
          </p:blipFill>
          <p:spPr>
            <a:xfrm>
              <a:off x="3514173" y="3672241"/>
              <a:ext cx="3496227" cy="309590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2B4C05F-8FB1-4D3D-B04F-76E09557AF5C}"/>
                </a:ext>
              </a:extLst>
            </p:cNvPr>
            <p:cNvSpPr txBox="1"/>
            <p:nvPr/>
          </p:nvSpPr>
          <p:spPr>
            <a:xfrm>
              <a:off x="4382493" y="4404741"/>
              <a:ext cx="1078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Helmet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FD9F8C-08B9-4842-AD85-46ECFA10762E}"/>
                </a:ext>
              </a:extLst>
            </p:cNvPr>
            <p:cNvSpPr txBox="1"/>
            <p:nvPr/>
          </p:nvSpPr>
          <p:spPr>
            <a:xfrm>
              <a:off x="5654289" y="4477597"/>
              <a:ext cx="441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PS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9301321-A76C-44AC-8C7F-9AC537639134}"/>
              </a:ext>
            </a:extLst>
          </p:cNvPr>
          <p:cNvGrpSpPr/>
          <p:nvPr/>
        </p:nvGrpSpPr>
        <p:grpSpPr>
          <a:xfrm>
            <a:off x="6872357" y="3689900"/>
            <a:ext cx="3371577" cy="3065445"/>
            <a:chOff x="7362684" y="3689900"/>
            <a:chExt cx="3371577" cy="306544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05D3B66-66AD-428A-B75D-5834118ECF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1" r="4771"/>
            <a:stretch/>
          </p:blipFill>
          <p:spPr>
            <a:xfrm>
              <a:off x="7362684" y="3689900"/>
              <a:ext cx="3371577" cy="306544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13B5E3A-E873-4938-8DAB-8308418D18E8}"/>
                </a:ext>
              </a:extLst>
            </p:cNvPr>
            <p:cNvSpPr txBox="1"/>
            <p:nvPr/>
          </p:nvSpPr>
          <p:spPr>
            <a:xfrm>
              <a:off x="8177996" y="4404741"/>
              <a:ext cx="10780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Helmet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DD7FCF0-3B10-42BE-BB68-142D0E7EC959}"/>
                </a:ext>
              </a:extLst>
            </p:cNvPr>
            <p:cNvSpPr txBox="1"/>
            <p:nvPr/>
          </p:nvSpPr>
          <p:spPr>
            <a:xfrm>
              <a:off x="9449792" y="4471188"/>
              <a:ext cx="4417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PS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A07457F-95D4-4674-8AD4-9A94312FB8D0}"/>
              </a:ext>
            </a:extLst>
          </p:cNvPr>
          <p:cNvSpPr txBox="1"/>
          <p:nvPr/>
        </p:nvSpPr>
        <p:spPr>
          <a:xfrm>
            <a:off x="10275150" y="3656558"/>
            <a:ext cx="18142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Montserrat" panose="00000500000000000000" pitchFamily="2" charset="0"/>
              </a:rPr>
              <a:t>MLSO provides diagnostics for identifying coronal magnetic topologies and plasma conditions for understanding conditions observed in the solar wind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9B8890F-66AF-4A64-8048-F16EC558DD27}"/>
              </a:ext>
            </a:extLst>
          </p:cNvPr>
          <p:cNvSpPr txBox="1"/>
          <p:nvPr/>
        </p:nvSpPr>
        <p:spPr>
          <a:xfrm>
            <a:off x="7008793" y="6308035"/>
            <a:ext cx="107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UCoMP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A74220A-0637-4C76-A3FC-D3CA57A11CC6}"/>
              </a:ext>
            </a:extLst>
          </p:cNvPr>
          <p:cNvSpPr txBox="1"/>
          <p:nvPr/>
        </p:nvSpPr>
        <p:spPr>
          <a:xfrm>
            <a:off x="133830" y="6399233"/>
            <a:ext cx="107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K-Cor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3505C47-8175-4ED1-B4A9-33CC03A23B2A}"/>
              </a:ext>
            </a:extLst>
          </p:cNvPr>
          <p:cNvSpPr txBox="1"/>
          <p:nvPr/>
        </p:nvSpPr>
        <p:spPr>
          <a:xfrm>
            <a:off x="3359861" y="6399233"/>
            <a:ext cx="1078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UCoMP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953123D-7632-4EC8-829F-C47F63F08F0A}"/>
              </a:ext>
            </a:extLst>
          </p:cNvPr>
          <p:cNvSpPr txBox="1"/>
          <p:nvPr/>
        </p:nvSpPr>
        <p:spPr>
          <a:xfrm>
            <a:off x="1922893" y="729328"/>
            <a:ext cx="107871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0" dirty="0">
                <a:effectLst/>
                <a:latin typeface="Montserrat" panose="00000500000000000000" pitchFamily="2" charset="0"/>
              </a:rPr>
              <a:t>Better magnetic boundary conditions for coronal models to connect to PUNCH / solar wind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E5FB449-ECF7-436F-B033-6E3D14FEA819}"/>
              </a:ext>
            </a:extLst>
          </p:cNvPr>
          <p:cNvSpPr txBox="1"/>
          <p:nvPr/>
        </p:nvSpPr>
        <p:spPr>
          <a:xfrm>
            <a:off x="6779849" y="1287195"/>
            <a:ext cx="15359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Montserrat" panose="00000500000000000000" pitchFamily="2" charset="0"/>
              </a:rPr>
              <a:t>POS coronal magnetic field maps from </a:t>
            </a:r>
            <a:r>
              <a:rPr lang="en-US" sz="1600" b="1" dirty="0" err="1">
                <a:latin typeface="Montserrat" panose="00000500000000000000" pitchFamily="2" charset="0"/>
              </a:rPr>
              <a:t>UCoMP</a:t>
            </a:r>
            <a:r>
              <a:rPr lang="en-US" sz="1600" b="1" dirty="0">
                <a:latin typeface="Montserrat" panose="00000500000000000000" pitchFamily="2" charset="0"/>
              </a:rPr>
              <a:t> (Yang et al. 2020)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5413537-6E07-474E-A1A2-D4CD41F26DED}"/>
              </a:ext>
            </a:extLst>
          </p:cNvPr>
          <p:cNvSpPr txBox="1"/>
          <p:nvPr/>
        </p:nvSpPr>
        <p:spPr>
          <a:xfrm>
            <a:off x="1865314" y="1312811"/>
            <a:ext cx="2153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Montserrat" panose="00000500000000000000" pitchFamily="2" charset="0"/>
              </a:rPr>
              <a:t>Chromosphere magnetic field maps from SOLIS (shown at right), </a:t>
            </a:r>
            <a:r>
              <a:rPr lang="en-US" sz="1600" b="1" dirty="0" err="1">
                <a:latin typeface="Montserrat" panose="00000500000000000000" pitchFamily="2" charset="0"/>
              </a:rPr>
              <a:t>ChroMag</a:t>
            </a:r>
            <a:r>
              <a:rPr lang="en-US" sz="1600" b="1" dirty="0">
                <a:latin typeface="Montserrat" panose="00000500000000000000" pitchFamily="2" charset="0"/>
              </a:rPr>
              <a:t> (</a:t>
            </a:r>
            <a:r>
              <a:rPr lang="en-US" sz="1600" b="1" i="1" dirty="0">
                <a:latin typeface="Montserrat" panose="00000500000000000000" pitchFamily="2" charset="0"/>
              </a:rPr>
              <a:t>full disk</a:t>
            </a:r>
            <a:r>
              <a:rPr lang="en-US" sz="1600" b="1" dirty="0">
                <a:latin typeface="Montserrat" panose="00000500000000000000" pitchFamily="2" charset="0"/>
              </a:rPr>
              <a:t>), CRISP, MAST </a:t>
            </a:r>
          </a:p>
        </p:txBody>
      </p:sp>
    </p:spTree>
    <p:extLst>
      <p:ext uri="{BB962C8B-B14F-4D97-AF65-F5344CB8AC3E}">
        <p14:creationId xmlns:p14="http://schemas.microsoft.com/office/powerpoint/2010/main" val="1250668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</TotalTime>
  <Words>279</Words>
  <Application>Microsoft Office PowerPoint</Application>
  <PresentationFormat>Widescreen</PresentationFormat>
  <Paragraphs>33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Montserrat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 Burkepile</dc:creator>
  <cp:lastModifiedBy>Joan Burkepile</cp:lastModifiedBy>
  <cp:revision>8</cp:revision>
  <dcterms:created xsi:type="dcterms:W3CDTF">2023-01-09T14:29:37Z</dcterms:created>
  <dcterms:modified xsi:type="dcterms:W3CDTF">2023-01-20T21:26:56Z</dcterms:modified>
</cp:coreProperties>
</file>