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304" r:id="rId2"/>
    <p:sldId id="314" r:id="rId3"/>
    <p:sldId id="315" r:id="rId4"/>
    <p:sldId id="316" r:id="rId5"/>
    <p:sldId id="320" r:id="rId6"/>
    <p:sldId id="317" r:id="rId7"/>
    <p:sldId id="318" r:id="rId8"/>
    <p:sldId id="319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FF24"/>
    <a:srgbClr val="48804F"/>
    <a:srgbClr val="CBFFAA"/>
    <a:srgbClr val="C7FFFF"/>
    <a:srgbClr val="9E80B0"/>
    <a:srgbClr val="FF41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60" y="13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49" d="100"/>
          <a:sy n="49" d="100"/>
        </p:scale>
        <p:origin x="-3608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39DD3E-9464-E946-9659-6630DB1B73B0}" type="datetimeFigureOut">
              <a:rPr lang="en-US" smtClean="0"/>
              <a:t>3/18/14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25ED68-6BD7-0541-91D5-EA6444D87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29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aseline="30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 baseline="30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800" baseline="30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800" baseline="30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800" baseline="30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F2B195BF-20FA-7E48-B182-9ABCC8ADE0C0}" type="slidenum">
              <a:rPr lang="en-US" sz="1200" baseline="0">
                <a:latin typeface="Arial" charset="0"/>
              </a:rPr>
              <a:pPr eaLnBrk="1" hangingPunct="1"/>
              <a:t>1</a:t>
            </a:fld>
            <a:endParaRPr lang="en-US" sz="1200" baseline="0">
              <a:latin typeface="Arial" charset="0"/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5ED68-6BD7-0541-91D5-EA6444D87D2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670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5ED68-6BD7-0541-91D5-EA6444D87D2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670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3/18/14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3/18/14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3/18/14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B002BB-1967-B64A-93C9-5DB4ED1EF8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2384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FD693C-2DED-0A4B-A1A1-D529130EBE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498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3/18/14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3/18/14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3/18/14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endParaRPr kumimoji="0"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3/18/14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3/18/14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3/18/14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3/18/14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3/18/14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3/18/14</a:t>
            </a:fld>
            <a:endParaRPr lang="en-US" sz="100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algn="ctr" eaLnBrk="1" latinLnBrk="0" hangingPunct="1"/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5" r:id="rId13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g"/><Relationship Id="rId5" Type="http://schemas.openxmlformats.org/officeDocument/2006/relationships/image" Target="../media/image3.jpg"/><Relationship Id="rId6" Type="http://schemas.openxmlformats.org/officeDocument/2006/relationships/image" Target="../media/image4.jpg"/><Relationship Id="rId7" Type="http://schemas.openxmlformats.org/officeDocument/2006/relationships/image" Target="../media/image5.jp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jpg"/><Relationship Id="rId3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0.jpg"/><Relationship Id="rId5" Type="http://schemas.openxmlformats.org/officeDocument/2006/relationships/image" Target="../media/image11.jp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2.jpg"/><Relationship Id="rId3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4" Type="http://schemas.openxmlformats.org/officeDocument/2006/relationships/image" Target="../media/image16.jp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4" Type="http://schemas.openxmlformats.org/officeDocument/2006/relationships/image" Target="../media/image19.jpg"/><Relationship Id="rId5" Type="http://schemas.openxmlformats.org/officeDocument/2006/relationships/image" Target="../media/image20.jp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4" Type="http://schemas.openxmlformats.org/officeDocument/2006/relationships/image" Target="../media/image22.jpg"/><Relationship Id="rId5" Type="http://schemas.openxmlformats.org/officeDocument/2006/relationships/image" Target="../media/image23.jp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4" Type="http://schemas.openxmlformats.org/officeDocument/2006/relationships/image" Target="../media/image25.jpg"/><Relationship Id="rId5" Type="http://schemas.openxmlformats.org/officeDocument/2006/relationships/image" Target="../media/image26.jpg"/><Relationship Id="rId6" Type="http://schemas.openxmlformats.org/officeDocument/2006/relationships/image" Target="../media/image27.jp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123931" y="173195"/>
            <a:ext cx="6446203" cy="2848694"/>
          </a:xfrm>
          <a:solidFill>
            <a:schemeClr val="bg1">
              <a:alpha val="50195"/>
            </a:schemeClr>
          </a:solidFill>
          <a:ln w="76200" cmpd="sng">
            <a:solidFill>
              <a:srgbClr val="FFFF00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eaLnBrk="1" hangingPunct="1"/>
            <a:r>
              <a:rPr lang="en-US" sz="3600" b="1" i="1" dirty="0" smtClean="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Curious Case of the Solar Temperature Minimum:</a:t>
            </a:r>
            <a:br>
              <a:rPr lang="en-US" sz="3600" b="1" i="1" dirty="0" smtClean="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</a:br>
            <a:r>
              <a:rPr lang="en-US" sz="4000" b="1" i="1" dirty="0" err="1" smtClean="0">
                <a:solidFill>
                  <a:srgbClr val="38FF24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Dimitri</a:t>
            </a:r>
            <a:r>
              <a:rPr lang="en-US" sz="4000" b="1" i="1" dirty="0" smtClean="0">
                <a:solidFill>
                  <a:srgbClr val="38FF24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Tribute</a:t>
            </a:r>
            <a:r>
              <a:rPr lang="en-US" sz="3600" b="1" i="1" dirty="0" smtClean="0">
                <a:solidFill>
                  <a:srgbClr val="38FF24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/>
            </a:r>
            <a:br>
              <a:rPr lang="en-US" sz="3600" b="1" i="1" dirty="0" smtClean="0">
                <a:solidFill>
                  <a:srgbClr val="38FF24"/>
                </a:solidFill>
                <a:latin typeface="Comic Sans MS" charset="0"/>
                <a:ea typeface="ＭＳ Ｐゴシック" charset="0"/>
                <a:cs typeface="ＭＳ Ｐゴシック" charset="0"/>
              </a:rPr>
            </a:br>
            <a:r>
              <a:rPr lang="en-US" sz="3200" b="1" dirty="0" smtClean="0">
                <a:latin typeface="Comic Sans MS" charset="0"/>
                <a:ea typeface="ＭＳ Ｐゴシック" charset="0"/>
                <a:cs typeface="ＭＳ Ｐゴシック" charset="0"/>
              </a:rPr>
              <a:t>Tom Ayres (CASA)</a:t>
            </a:r>
            <a:endParaRPr lang="en-US" sz="4000" b="1" dirty="0"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1506" name="Picture 8" descr="fullsize-color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23" r="-915"/>
          <a:stretch/>
        </p:blipFill>
        <p:spPr>
          <a:xfrm>
            <a:off x="6769100" y="1547046"/>
            <a:ext cx="2034470" cy="1437079"/>
          </a:xfrm>
          <a:ln w="76200" cmpd="sng">
            <a:solidFill>
              <a:srgbClr val="0000FF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6811432" y="216659"/>
            <a:ext cx="1941338" cy="1015663"/>
          </a:xfrm>
          <a:prstGeom prst="rect">
            <a:avLst/>
          </a:prstGeom>
          <a:solidFill>
            <a:srgbClr val="3366FF"/>
          </a:solidFill>
          <a:ln w="762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omic Sans MS Bold"/>
                <a:cs typeface="Comic Sans MS Bold"/>
              </a:rPr>
              <a:t>   </a:t>
            </a:r>
            <a:r>
              <a:rPr lang="en-US" sz="2800" dirty="0" smtClean="0">
                <a:latin typeface="Comic Sans MS Bold"/>
                <a:cs typeface="Comic Sans MS Bold"/>
              </a:rPr>
              <a:t>BSD</a:t>
            </a:r>
          </a:p>
          <a:p>
            <a:r>
              <a:rPr lang="en-US" sz="2800" dirty="0" smtClean="0">
                <a:latin typeface="Comic Sans MS Bold"/>
                <a:cs typeface="Comic Sans MS Bold"/>
              </a:rPr>
              <a:t> Mar 2014</a:t>
            </a:r>
            <a:endParaRPr lang="en-US" sz="2800" dirty="0">
              <a:latin typeface="Comic Sans MS Bold"/>
              <a:cs typeface="Comic Sans MS Bold"/>
            </a:endParaRPr>
          </a:p>
        </p:txBody>
      </p:sp>
      <p:pic>
        <p:nvPicPr>
          <p:cNvPr id="14" name="Content Placeholder 13" descr="eq2.jpg"/>
          <p:cNvPicPr>
            <a:picLocks noGrp="1" noChangeAspect="1"/>
          </p:cNvPicPr>
          <p:nvPr>
            <p:ph sz="quarter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1" r="-241"/>
          <a:stretch/>
        </p:blipFill>
        <p:spPr>
          <a:xfrm>
            <a:off x="1050931" y="6084075"/>
            <a:ext cx="7315200" cy="486033"/>
          </a:xfrm>
        </p:spPr>
      </p:pic>
      <p:pic>
        <p:nvPicPr>
          <p:cNvPr id="13" name="Content Placeholder 12" descr="eq1.jpg"/>
          <p:cNvPicPr>
            <a:picLocks noGrp="1" noChangeAspect="1"/>
          </p:cNvPicPr>
          <p:nvPr>
            <p:ph sz="quarter" idx="3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4"/>
          <a:stretch/>
        </p:blipFill>
        <p:spPr>
          <a:xfrm rot="884458">
            <a:off x="323660" y="3593412"/>
            <a:ext cx="4775200" cy="2187575"/>
          </a:xfrm>
        </p:spPr>
      </p:pic>
      <p:pic>
        <p:nvPicPr>
          <p:cNvPr id="15" name="Picture 14" descr="eq3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91268">
            <a:off x="4094560" y="3549560"/>
            <a:ext cx="4572000" cy="2243328"/>
          </a:xfrm>
          <a:prstGeom prst="rect">
            <a:avLst/>
          </a:prstGeom>
        </p:spPr>
      </p:pic>
      <p:pic>
        <p:nvPicPr>
          <p:cNvPr id="16" name="Picture 15" descr="fig4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900" y="3220808"/>
            <a:ext cx="4139184" cy="6766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>
          <a:xfrm>
            <a:off x="2247900" y="169334"/>
            <a:ext cx="4368800" cy="905934"/>
          </a:xfrm>
          <a:solidFill>
            <a:srgbClr val="FFFF00"/>
          </a:solidFill>
          <a:ln w="76200" cmpd="sng">
            <a:solidFill>
              <a:srgbClr val="FF0000"/>
            </a:solidFill>
          </a:ln>
        </p:spPr>
        <p:txBody>
          <a:bodyPr/>
          <a:lstStyle/>
          <a:p>
            <a:r>
              <a:rPr lang="en-US" sz="4800" b="1" dirty="0" smtClean="0">
                <a:solidFill>
                  <a:srgbClr val="FF0000"/>
                </a:solidFill>
                <a:latin typeface="Comic Sans MS Bold" charset="0"/>
                <a:ea typeface="ＭＳ Ｐゴシック" charset="0"/>
                <a:cs typeface="Comic Sans MS Bold" charset="0"/>
              </a:rPr>
              <a:t> The Problem</a:t>
            </a:r>
            <a:endParaRPr lang="en-US" sz="4800" b="1" dirty="0">
              <a:solidFill>
                <a:srgbClr val="FF0000"/>
              </a:solidFill>
              <a:latin typeface="Comic Sans MS Bold" charset="0"/>
              <a:ea typeface="ＭＳ Ｐゴシック" charset="0"/>
              <a:cs typeface="Comic Sans MS Bold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3"/>
          </p:nvPr>
        </p:nvSpPr>
        <p:spPr>
          <a:xfrm>
            <a:off x="5448301" y="1244600"/>
            <a:ext cx="3582816" cy="5511800"/>
          </a:xfrm>
        </p:spPr>
        <p:txBody>
          <a:bodyPr>
            <a:noAutofit/>
          </a:bodyPr>
          <a:lstStyle/>
          <a:p>
            <a:pPr marL="36576" indent="0" algn="ctr">
              <a:buNone/>
            </a:pPr>
            <a:r>
              <a:rPr lang="en-US" sz="2000" b="1" dirty="0">
                <a:latin typeface="Comic Sans MS Bold"/>
                <a:cs typeface="Comic Sans MS Bold"/>
              </a:rPr>
              <a:t>S</a:t>
            </a:r>
            <a:r>
              <a:rPr lang="en-US" sz="2000" b="1" dirty="0" smtClean="0">
                <a:latin typeface="Comic Sans MS Bold"/>
                <a:cs typeface="Comic Sans MS Bold"/>
              </a:rPr>
              <a:t>olar chromosphere exhibits </a:t>
            </a:r>
            <a:r>
              <a:rPr lang="en-US" sz="2000" b="1" dirty="0" err="1" smtClean="0">
                <a:latin typeface="Comic Sans MS Bold"/>
                <a:cs typeface="Comic Sans MS Bold"/>
              </a:rPr>
              <a:t>nonclassical</a:t>
            </a:r>
            <a:r>
              <a:rPr lang="en-US" sz="2000" b="1" dirty="0" smtClean="0">
                <a:latin typeface="Comic Sans MS Bold"/>
                <a:cs typeface="Comic Sans MS Bold"/>
              </a:rPr>
              <a:t> temperature inversion; excess radiated luminosity </a:t>
            </a:r>
          </a:p>
          <a:p>
            <a:pPr marL="36576" indent="0" algn="ctr">
              <a:buNone/>
            </a:pPr>
            <a:r>
              <a:rPr lang="en-US" sz="2000" b="1" dirty="0" smtClean="0">
                <a:latin typeface="Comic Sans MS Bold"/>
                <a:cs typeface="Comic Sans MS Bold"/>
              </a:rPr>
              <a:t> </a:t>
            </a:r>
            <a:r>
              <a:rPr lang="en-US" sz="3200" b="1" dirty="0" smtClean="0">
                <a:solidFill>
                  <a:srgbClr val="FF6600"/>
                </a:solidFill>
                <a:latin typeface="Comic Sans MS Bold"/>
                <a:cs typeface="Comic Sans MS Bold"/>
              </a:rPr>
              <a:t>~ L </a:t>
            </a:r>
            <a:r>
              <a:rPr lang="en-US" sz="3200" b="1" dirty="0" smtClean="0">
                <a:solidFill>
                  <a:srgbClr val="FF6600"/>
                </a:solidFill>
                <a:latin typeface="Comic Sans MS Bold"/>
                <a:cs typeface="Comic Sans MS Bold"/>
              </a:rPr>
              <a:t>{</a:t>
            </a:r>
            <a:r>
              <a:rPr lang="en-US" sz="3200" b="1" dirty="0" smtClean="0">
                <a:solidFill>
                  <a:srgbClr val="FF6600"/>
                </a:solidFill>
                <a:latin typeface="Symbol" charset="2"/>
                <a:cs typeface="Symbol" charset="2"/>
              </a:rPr>
              <a:t>DT/T} t </a:t>
            </a:r>
            <a:endParaRPr lang="en-US" sz="3200" dirty="0" smtClean="0">
              <a:latin typeface="Symbol" charset="2"/>
              <a:cs typeface="Symbol" charset="2"/>
            </a:endParaRPr>
          </a:p>
          <a:p>
            <a:pPr marL="36576" indent="0" algn="ctr">
              <a:buNone/>
            </a:pPr>
            <a:r>
              <a:rPr lang="en-US" sz="2000" b="1" dirty="0" smtClean="0">
                <a:latin typeface="Symbol" charset="2"/>
                <a:cs typeface="Symbol" charset="2"/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  <a:latin typeface="Symbol" charset="2"/>
                <a:cs typeface="Symbol" charset="2"/>
              </a:rPr>
              <a:t>t</a:t>
            </a:r>
            <a:r>
              <a:rPr lang="en-US" sz="2000" b="1" dirty="0" smtClean="0">
                <a:latin typeface="Symbol" charset="2"/>
                <a:cs typeface="Symbol" charset="2"/>
              </a:rPr>
              <a:t> </a:t>
            </a:r>
            <a:r>
              <a:rPr lang="en-US" sz="2000" b="1" dirty="0" smtClean="0">
                <a:latin typeface="Comic Sans MS"/>
                <a:cs typeface="Comic Sans MS"/>
              </a:rPr>
              <a:t>is very small in chromosphere, where </a:t>
            </a:r>
            <a:r>
              <a:rPr lang="en-US" sz="2000" b="1" dirty="0" smtClean="0">
                <a:solidFill>
                  <a:srgbClr val="FF6600"/>
                </a:solidFill>
                <a:latin typeface="Symbol" charset="2"/>
                <a:cs typeface="Symbol" charset="2"/>
              </a:rPr>
              <a:t>DT</a:t>
            </a:r>
            <a:r>
              <a:rPr lang="en-US" sz="2000" b="1" dirty="0" smtClean="0">
                <a:latin typeface="Symbol" charset="2"/>
                <a:cs typeface="Symbol" charset="2"/>
              </a:rPr>
              <a:t> </a:t>
            </a:r>
            <a:r>
              <a:rPr lang="en-US" sz="2000" b="1" dirty="0" smtClean="0">
                <a:latin typeface="Comic Sans MS"/>
                <a:cs typeface="Comic Sans MS"/>
              </a:rPr>
              <a:t>is big; </a:t>
            </a:r>
            <a:r>
              <a:rPr lang="en-US" sz="2800" b="1" dirty="0" smtClean="0">
                <a:solidFill>
                  <a:srgbClr val="FFFF00"/>
                </a:solidFill>
                <a:latin typeface="Symbol" charset="2"/>
                <a:cs typeface="Symbol" charset="2"/>
              </a:rPr>
              <a:t>t</a:t>
            </a:r>
            <a:r>
              <a:rPr lang="en-US" sz="2000" b="1" dirty="0" smtClean="0">
                <a:latin typeface="Symbol" charset="2"/>
                <a:cs typeface="Symbol" charset="2"/>
              </a:rPr>
              <a:t> </a:t>
            </a:r>
            <a:r>
              <a:rPr lang="en-US" sz="2000" b="1" dirty="0" smtClean="0">
                <a:latin typeface="Comic Sans MS"/>
                <a:cs typeface="Comic Sans MS"/>
              </a:rPr>
              <a:t>is much larger at </a:t>
            </a:r>
            <a:r>
              <a:rPr lang="en-US" sz="2000" b="1" dirty="0" err="1" smtClean="0">
                <a:latin typeface="Comic Sans MS"/>
                <a:cs typeface="Comic Sans MS"/>
              </a:rPr>
              <a:t>T</a:t>
            </a:r>
            <a:r>
              <a:rPr lang="en-US" sz="3200" b="1" baseline="-25000" dirty="0" err="1" smtClean="0">
                <a:latin typeface="Comic Sans MS"/>
                <a:cs typeface="Comic Sans MS"/>
              </a:rPr>
              <a:t>min</a:t>
            </a:r>
            <a:r>
              <a:rPr lang="en-US" sz="2000" b="1" dirty="0" smtClean="0">
                <a:latin typeface="Comic Sans MS"/>
                <a:cs typeface="Comic Sans MS"/>
              </a:rPr>
              <a:t>; although </a:t>
            </a:r>
            <a:r>
              <a:rPr lang="en-US" sz="2000" b="1" dirty="0" smtClean="0">
                <a:solidFill>
                  <a:srgbClr val="FF6600"/>
                </a:solidFill>
                <a:latin typeface="Symbol" charset="2"/>
                <a:cs typeface="Symbol" charset="2"/>
              </a:rPr>
              <a:t>DT</a:t>
            </a:r>
            <a:r>
              <a:rPr lang="en-US" sz="2000" b="1" dirty="0" smtClean="0">
                <a:latin typeface="Comic Sans MS"/>
                <a:cs typeface="Comic Sans MS"/>
              </a:rPr>
              <a:t> is smaller; still huge amount of energy radiated from </a:t>
            </a:r>
            <a:r>
              <a:rPr lang="en-US" sz="2000" b="1" dirty="0" err="1" smtClean="0">
                <a:latin typeface="Comic Sans MS"/>
                <a:cs typeface="Comic Sans MS"/>
              </a:rPr>
              <a:t>T</a:t>
            </a:r>
            <a:r>
              <a:rPr lang="en-US" sz="2800" b="1" baseline="-25000" dirty="0" err="1" smtClean="0">
                <a:latin typeface="Comic Sans MS"/>
                <a:cs typeface="Comic Sans MS"/>
              </a:rPr>
              <a:t>min</a:t>
            </a:r>
            <a:r>
              <a:rPr lang="en-US" sz="2800" b="1" baseline="-25000" dirty="0" smtClean="0">
                <a:latin typeface="Comic Sans MS"/>
                <a:cs typeface="Comic Sans MS"/>
              </a:rPr>
              <a:t> </a:t>
            </a:r>
            <a:r>
              <a:rPr lang="en-US" sz="2000" b="1" dirty="0" smtClean="0">
                <a:latin typeface="Comic Sans MS"/>
                <a:cs typeface="Comic Sans MS"/>
              </a:rPr>
              <a:t>(</a:t>
            </a:r>
            <a:r>
              <a:rPr lang="en-US" sz="2000" b="1" dirty="0" smtClean="0">
                <a:solidFill>
                  <a:srgbClr val="FFFF00"/>
                </a:solidFill>
                <a:latin typeface="Comic Sans MS"/>
                <a:cs typeface="Comic Sans MS"/>
              </a:rPr>
              <a:t>“follow the cooling”</a:t>
            </a:r>
            <a:r>
              <a:rPr lang="en-US" sz="2000" b="1" dirty="0" smtClean="0">
                <a:latin typeface="Comic Sans MS"/>
                <a:cs typeface="Comic Sans MS"/>
              </a:rPr>
              <a:t>); </a:t>
            </a:r>
            <a:r>
              <a:rPr lang="en-US" sz="2000" b="1" dirty="0" smtClean="0">
                <a:latin typeface="Comic Sans MS"/>
                <a:cs typeface="Comic Sans MS"/>
              </a:rPr>
              <a:t>possibly even more from photosphere:</a:t>
            </a:r>
            <a:r>
              <a:rPr lang="en-US" sz="2000" b="1" dirty="0" smtClean="0">
                <a:solidFill>
                  <a:srgbClr val="FF6600"/>
                </a:solidFill>
                <a:latin typeface="Comic Sans MS"/>
                <a:cs typeface="Comic Sans MS"/>
              </a:rPr>
              <a:t> </a:t>
            </a:r>
          </a:p>
          <a:p>
            <a:pPr marL="36576" indent="0" algn="ctr">
              <a:buNone/>
            </a:pPr>
            <a:r>
              <a:rPr lang="en-US" sz="2400" dirty="0" smtClean="0">
                <a:solidFill>
                  <a:srgbClr val="FF4185"/>
                </a:solidFill>
                <a:latin typeface="Comic Sans MS"/>
                <a:cs typeface="Comic Sans MS"/>
              </a:rPr>
              <a:t>wh</a:t>
            </a:r>
            <a:r>
              <a:rPr lang="en-US" sz="2400" b="1" dirty="0" smtClean="0">
                <a:solidFill>
                  <a:srgbClr val="FF4185"/>
                </a:solidFill>
                <a:latin typeface="Comic Sans MS"/>
                <a:cs typeface="Comic Sans MS"/>
              </a:rPr>
              <a:t>at is </a:t>
            </a:r>
            <a:r>
              <a:rPr lang="en-US" sz="2400" b="1" dirty="0" smtClean="0">
                <a:solidFill>
                  <a:srgbClr val="FF4185"/>
                </a:solidFill>
                <a:latin typeface="Symbol" charset="2"/>
                <a:cs typeface="Symbol" charset="2"/>
              </a:rPr>
              <a:t>DT</a:t>
            </a:r>
            <a:r>
              <a:rPr lang="en-US" sz="2400" b="1" dirty="0" smtClean="0">
                <a:solidFill>
                  <a:srgbClr val="FF4185"/>
                </a:solidFill>
                <a:latin typeface="Comic Sans MS"/>
                <a:cs typeface="Comic Sans MS"/>
              </a:rPr>
              <a:t> at </a:t>
            </a:r>
            <a:r>
              <a:rPr lang="en-US" sz="2400" b="1" dirty="0" err="1" smtClean="0">
                <a:solidFill>
                  <a:srgbClr val="FF4185"/>
                </a:solidFill>
                <a:latin typeface="Comic Sans MS"/>
                <a:cs typeface="Comic Sans MS"/>
              </a:rPr>
              <a:t>T</a:t>
            </a:r>
            <a:r>
              <a:rPr lang="en-US" sz="3200" b="1" baseline="-25000" dirty="0" err="1" smtClean="0">
                <a:solidFill>
                  <a:srgbClr val="FF4185"/>
                </a:solidFill>
                <a:latin typeface="Comic Sans MS"/>
                <a:cs typeface="Comic Sans MS"/>
              </a:rPr>
              <a:t>min</a:t>
            </a:r>
            <a:r>
              <a:rPr lang="en-US" sz="2400" b="1" dirty="0" smtClean="0">
                <a:solidFill>
                  <a:srgbClr val="FF4185"/>
                </a:solidFill>
                <a:latin typeface="Comic Sans MS"/>
                <a:cs typeface="Comic Sans MS"/>
              </a:rPr>
              <a:t>?</a:t>
            </a:r>
            <a:endParaRPr lang="en-US" sz="2400" b="1" baseline="-25000" dirty="0">
              <a:solidFill>
                <a:srgbClr val="FF4185"/>
              </a:solidFill>
              <a:latin typeface="Comic Sans MS Bold"/>
              <a:cs typeface="Comic Sans MS Bold"/>
            </a:endParaRPr>
          </a:p>
        </p:txBody>
      </p:sp>
      <p:pic>
        <p:nvPicPr>
          <p:cNvPr id="8" name="Content Placeholder 7" descr="VAL-T.jpg"/>
          <p:cNvPicPr>
            <a:picLocks noGrp="1" noChangeAspect="1"/>
          </p:cNvPicPr>
          <p:nvPr>
            <p:ph sz="quarter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08" r="-417"/>
          <a:stretch/>
        </p:blipFill>
        <p:spPr>
          <a:xfrm>
            <a:off x="423289" y="1435384"/>
            <a:ext cx="4733138" cy="5049767"/>
          </a:xfrm>
          <a:ln w="76200" cmpd="sng">
            <a:solidFill>
              <a:srgbClr val="0000FF"/>
            </a:solidFill>
          </a:ln>
        </p:spPr>
      </p:pic>
      <p:pic>
        <p:nvPicPr>
          <p:cNvPr id="9" name="Picture 8" descr="V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685" y="1320308"/>
            <a:ext cx="3272216" cy="1130792"/>
          </a:xfrm>
          <a:prstGeom prst="rect">
            <a:avLst/>
          </a:prstGeom>
          <a:ln w="76200" cmpd="sng">
            <a:solidFill>
              <a:srgbClr val="FF4185"/>
            </a:solidFill>
          </a:ln>
        </p:spPr>
      </p:pic>
      <p:sp>
        <p:nvSpPr>
          <p:cNvPr id="10" name="Oval 9"/>
          <p:cNvSpPr/>
          <p:nvPr/>
        </p:nvSpPr>
        <p:spPr>
          <a:xfrm>
            <a:off x="4419600" y="54229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267200" y="55753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114800" y="57277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860800" y="58039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619500" y="58166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416300" y="58166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162300" y="58293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2921000" y="58166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641600" y="58166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379284" y="58039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087184" y="58166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731584" y="58039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464884" y="58039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066091" y="4965700"/>
            <a:ext cx="65915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3366FF"/>
                </a:solidFill>
                <a:latin typeface="Symbol" charset="2"/>
                <a:cs typeface="Symbol" charset="2"/>
              </a:rPr>
              <a:t>D</a:t>
            </a:r>
            <a:r>
              <a:rPr lang="en-US" sz="3200" dirty="0" smtClean="0">
                <a:solidFill>
                  <a:srgbClr val="3366FF"/>
                </a:solidFill>
                <a:cs typeface="Symbol" charset="2"/>
              </a:rPr>
              <a:t>T</a:t>
            </a:r>
            <a:endParaRPr lang="en-US" sz="3200" dirty="0">
              <a:solidFill>
                <a:srgbClr val="3366FF"/>
              </a:solidFill>
              <a:latin typeface="Symbol" charset="2"/>
              <a:cs typeface="Symbol" charset="2"/>
            </a:endParaRPr>
          </a:p>
        </p:txBody>
      </p:sp>
      <p:sp>
        <p:nvSpPr>
          <p:cNvPr id="12" name="Up Arrow 11"/>
          <p:cNvSpPr/>
          <p:nvPr/>
        </p:nvSpPr>
        <p:spPr>
          <a:xfrm>
            <a:off x="2286000" y="4838700"/>
            <a:ext cx="194884" cy="241300"/>
          </a:xfrm>
          <a:prstGeom prst="upArrow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Up Arrow 28"/>
          <p:cNvSpPr/>
          <p:nvPr/>
        </p:nvSpPr>
        <p:spPr>
          <a:xfrm flipV="1">
            <a:off x="2286000" y="5486400"/>
            <a:ext cx="194884" cy="241300"/>
          </a:xfrm>
          <a:prstGeom prst="upArrow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Up Arrow 29"/>
          <p:cNvSpPr/>
          <p:nvPr/>
        </p:nvSpPr>
        <p:spPr>
          <a:xfrm>
            <a:off x="4030284" y="5969000"/>
            <a:ext cx="194884" cy="241300"/>
          </a:xfrm>
          <a:prstGeom prst="upArrow">
            <a:avLst/>
          </a:prstGeom>
          <a:solidFill>
            <a:srgbClr val="38FF24"/>
          </a:solidFill>
          <a:ln w="381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Up Arrow 30"/>
          <p:cNvSpPr/>
          <p:nvPr/>
        </p:nvSpPr>
        <p:spPr>
          <a:xfrm flipV="1">
            <a:off x="4030284" y="5334000"/>
            <a:ext cx="194884" cy="241300"/>
          </a:xfrm>
          <a:prstGeom prst="upArrow">
            <a:avLst/>
          </a:prstGeom>
          <a:solidFill>
            <a:srgbClr val="38FF24"/>
          </a:solidFill>
          <a:ln w="28575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628900" y="5537200"/>
            <a:ext cx="12832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Radiative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Equilibrium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572176">
            <a:off x="1617284" y="4368800"/>
            <a:ext cx="1633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Chromosphere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8768" y="4686300"/>
            <a:ext cx="7229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FF6600"/>
                </a:solidFill>
              </a:rPr>
              <a:t>T</a:t>
            </a:r>
            <a:r>
              <a:rPr lang="en-US" b="1" dirty="0" err="1" smtClean="0">
                <a:solidFill>
                  <a:srgbClr val="FF6600"/>
                </a:solidFill>
              </a:rPr>
              <a:t>min</a:t>
            </a:r>
            <a:endParaRPr lang="en-US" b="1" dirty="0">
              <a:solidFill>
                <a:srgbClr val="FF66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6753616">
            <a:off x="4038600" y="4064000"/>
            <a:ext cx="1446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Photosphere</a:t>
            </a:r>
            <a:endParaRPr lang="en-US" dirty="0">
              <a:solidFill>
                <a:srgbClr val="3366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>
          <a:xfrm>
            <a:off x="2247900" y="169334"/>
            <a:ext cx="4368800" cy="905934"/>
          </a:xfrm>
          <a:solidFill>
            <a:srgbClr val="FFFF00"/>
          </a:solidFill>
          <a:ln w="76200" cmpd="sng">
            <a:solidFill>
              <a:srgbClr val="FF0000"/>
            </a:solidFill>
          </a:ln>
        </p:spPr>
        <p:txBody>
          <a:bodyPr/>
          <a:lstStyle/>
          <a:p>
            <a:r>
              <a:rPr lang="en-US" sz="4800" b="1" dirty="0" smtClean="0">
                <a:solidFill>
                  <a:srgbClr val="FF0000"/>
                </a:solidFill>
                <a:latin typeface="Comic Sans MS Bold" charset="0"/>
                <a:ea typeface="ＭＳ Ｐゴシック" charset="0"/>
                <a:cs typeface="Comic Sans MS Bold" charset="0"/>
              </a:rPr>
              <a:t> The Players</a:t>
            </a:r>
            <a:r>
              <a:rPr lang="en-US" sz="4800" b="1" baseline="30000" dirty="0" smtClean="0">
                <a:solidFill>
                  <a:srgbClr val="FF0000"/>
                </a:solidFill>
                <a:latin typeface="Comic Sans MS Bold" charset="0"/>
                <a:ea typeface="ＭＳ Ｐゴシック" charset="0"/>
                <a:cs typeface="Comic Sans MS Bold" charset="0"/>
              </a:rPr>
              <a:t>*</a:t>
            </a:r>
            <a:endParaRPr lang="en-US" sz="4800" b="1" dirty="0">
              <a:solidFill>
                <a:srgbClr val="FF0000"/>
              </a:solidFill>
              <a:latin typeface="Comic Sans MS Bold" charset="0"/>
              <a:ea typeface="ＭＳ Ｐゴシック" charset="0"/>
              <a:cs typeface="Comic Sans MS Bold" charset="0"/>
            </a:endParaRPr>
          </a:p>
        </p:txBody>
      </p:sp>
      <p:pic>
        <p:nvPicPr>
          <p:cNvPr id="5" name="Content Placeholder 4" descr="Dimitri.jpg"/>
          <p:cNvPicPr>
            <a:picLocks noGrp="1" noChangeAspect="1"/>
          </p:cNvPicPr>
          <p:nvPr>
            <p:ph sz="quarter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00" b="7900"/>
          <a:stretch/>
        </p:blipFill>
        <p:spPr>
          <a:xfrm>
            <a:off x="1587500" y="1295401"/>
            <a:ext cx="2336800" cy="2410284"/>
          </a:xfrm>
          <a:ln w="76200" cmpd="sng">
            <a:solidFill>
              <a:schemeClr val="bg1"/>
            </a:solidFill>
          </a:ln>
        </p:spPr>
      </p:pic>
      <p:pic>
        <p:nvPicPr>
          <p:cNvPr id="6" name="Picture 5" descr="G-AVRETT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457"/>
          <a:stretch/>
        </p:blipFill>
        <p:spPr>
          <a:xfrm>
            <a:off x="4666280" y="1267364"/>
            <a:ext cx="2928319" cy="2438321"/>
          </a:xfrm>
          <a:prstGeom prst="rect">
            <a:avLst/>
          </a:prstGeom>
          <a:ln w="76200" cmpd="sng">
            <a:solidFill>
              <a:srgbClr val="000000"/>
            </a:solidFill>
          </a:ln>
        </p:spPr>
      </p:pic>
      <p:pic>
        <p:nvPicPr>
          <p:cNvPr id="7" name="Picture 6" descr="J-LINSKY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50" y="3833355"/>
            <a:ext cx="1866900" cy="2669980"/>
          </a:xfrm>
          <a:prstGeom prst="rect">
            <a:avLst/>
          </a:prstGeom>
          <a:ln w="76200" cmpd="sng">
            <a:solidFill>
              <a:srgbClr val="000000"/>
            </a:solidFill>
          </a:ln>
        </p:spPr>
      </p:pic>
      <p:pic>
        <p:nvPicPr>
          <p:cNvPr id="13" name="Picture 12" descr="AYRES-Jamaca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301" y="3861772"/>
            <a:ext cx="4241800" cy="2292187"/>
          </a:xfrm>
          <a:prstGeom prst="rect">
            <a:avLst/>
          </a:prstGeom>
          <a:ln w="76200" cmpd="sng">
            <a:solidFill>
              <a:srgbClr val="000000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546100" y="1244599"/>
            <a:ext cx="36246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DI</a:t>
            </a:r>
          </a:p>
          <a:p>
            <a:pPr algn="ctr"/>
            <a:r>
              <a:rPr lang="en-US" sz="2400" dirty="0"/>
              <a:t>M</a:t>
            </a:r>
            <a:r>
              <a:rPr lang="en-US" sz="2400" dirty="0" smtClean="0"/>
              <a:t>I</a:t>
            </a:r>
          </a:p>
          <a:p>
            <a:pPr algn="ctr"/>
            <a:r>
              <a:rPr lang="en-US" sz="2400" dirty="0" smtClean="0"/>
              <a:t>T</a:t>
            </a:r>
          </a:p>
          <a:p>
            <a:pPr algn="ctr"/>
            <a:r>
              <a:rPr lang="en-US" sz="2400" dirty="0" smtClean="0"/>
              <a:t>R</a:t>
            </a:r>
          </a:p>
          <a:p>
            <a:pPr algn="ctr"/>
            <a:r>
              <a:rPr lang="en-US" sz="2400" dirty="0"/>
              <a:t>I</a:t>
            </a:r>
            <a:endParaRPr lang="en-US" sz="2400" dirty="0" smtClean="0"/>
          </a:p>
        </p:txBody>
      </p:sp>
      <p:sp>
        <p:nvSpPr>
          <p:cNvPr id="27" name="TextBox 26"/>
          <p:cNvSpPr txBox="1"/>
          <p:nvPr/>
        </p:nvSpPr>
        <p:spPr>
          <a:xfrm>
            <a:off x="8166100" y="937164"/>
            <a:ext cx="322925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G</a:t>
            </a:r>
          </a:p>
          <a:p>
            <a:r>
              <a:rPr lang="en-US" sz="1600" dirty="0" smtClean="0"/>
              <a:t>E</a:t>
            </a:r>
          </a:p>
          <a:p>
            <a:r>
              <a:rPr lang="en-US" sz="1600" dirty="0" smtClean="0"/>
              <a:t>N</a:t>
            </a:r>
          </a:p>
          <a:p>
            <a:r>
              <a:rPr lang="en-US" sz="1600" dirty="0" smtClean="0"/>
              <a:t>E </a:t>
            </a:r>
          </a:p>
          <a:p>
            <a:endParaRPr lang="en-US" sz="1600" dirty="0"/>
          </a:p>
          <a:p>
            <a:r>
              <a:rPr lang="en-US" sz="1600" dirty="0" smtClean="0"/>
              <a:t>A</a:t>
            </a:r>
          </a:p>
          <a:p>
            <a:r>
              <a:rPr lang="en-US" sz="1600" dirty="0" smtClean="0"/>
              <a:t>V</a:t>
            </a:r>
          </a:p>
          <a:p>
            <a:r>
              <a:rPr lang="en-US" sz="1600" dirty="0" smtClean="0"/>
              <a:t>R</a:t>
            </a:r>
          </a:p>
          <a:p>
            <a:r>
              <a:rPr lang="en-US" sz="1600" dirty="0" smtClean="0"/>
              <a:t>E</a:t>
            </a:r>
          </a:p>
          <a:p>
            <a:r>
              <a:rPr lang="en-US" sz="1600" dirty="0" smtClean="0"/>
              <a:t>T</a:t>
            </a:r>
          </a:p>
          <a:p>
            <a:r>
              <a:rPr lang="en-US" sz="1600" dirty="0" smtClean="0"/>
              <a:t>T</a:t>
            </a:r>
          </a:p>
          <a:p>
            <a:r>
              <a:rPr lang="en-US" sz="1600" dirty="0"/>
              <a:t>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47321" y="3810000"/>
            <a:ext cx="322925" cy="2800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J</a:t>
            </a:r>
          </a:p>
          <a:p>
            <a:pPr algn="ctr"/>
            <a:r>
              <a:rPr lang="en-US" sz="1600" dirty="0" smtClean="0"/>
              <a:t>E</a:t>
            </a:r>
          </a:p>
          <a:p>
            <a:pPr algn="ctr"/>
            <a:r>
              <a:rPr lang="en-US" sz="1600" dirty="0" smtClean="0"/>
              <a:t>F</a:t>
            </a:r>
          </a:p>
          <a:p>
            <a:pPr algn="ctr"/>
            <a:r>
              <a:rPr lang="en-US" sz="1600" dirty="0" smtClean="0"/>
              <a:t>F</a:t>
            </a:r>
          </a:p>
          <a:p>
            <a:pPr algn="ctr"/>
            <a:endParaRPr lang="en-US" sz="1600" dirty="0"/>
          </a:p>
          <a:p>
            <a:pPr algn="ctr"/>
            <a:r>
              <a:rPr lang="en-US" sz="1600" dirty="0" smtClean="0"/>
              <a:t>L</a:t>
            </a:r>
          </a:p>
          <a:p>
            <a:pPr algn="ctr"/>
            <a:r>
              <a:rPr lang="en-US" sz="1600" dirty="0" smtClean="0"/>
              <a:t>I</a:t>
            </a:r>
          </a:p>
          <a:p>
            <a:pPr algn="ctr"/>
            <a:r>
              <a:rPr lang="en-US" sz="1600" dirty="0" smtClean="0"/>
              <a:t>N</a:t>
            </a:r>
          </a:p>
          <a:p>
            <a:pPr algn="ctr"/>
            <a:r>
              <a:rPr lang="en-US" sz="1600" dirty="0" smtClean="0"/>
              <a:t>S</a:t>
            </a:r>
          </a:p>
          <a:p>
            <a:pPr algn="ctr"/>
            <a:r>
              <a:rPr lang="en-US" sz="1600" dirty="0" smtClean="0"/>
              <a:t>K</a:t>
            </a:r>
          </a:p>
          <a:p>
            <a:pPr algn="ctr"/>
            <a:r>
              <a:rPr lang="en-US" sz="1600" dirty="0"/>
              <a:t>Y</a:t>
            </a:r>
          </a:p>
        </p:txBody>
      </p:sp>
      <p:sp>
        <p:nvSpPr>
          <p:cNvPr id="53248" name="TextBox 53247"/>
          <p:cNvSpPr txBox="1"/>
          <p:nvPr/>
        </p:nvSpPr>
        <p:spPr>
          <a:xfrm flipH="1">
            <a:off x="8432799" y="3886200"/>
            <a:ext cx="44992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T</a:t>
            </a:r>
          </a:p>
          <a:p>
            <a:pPr algn="ctr"/>
            <a:r>
              <a:rPr lang="en-US" sz="1600" dirty="0" smtClean="0"/>
              <a:t>O</a:t>
            </a:r>
            <a:endParaRPr lang="en-US" sz="1600" dirty="0"/>
          </a:p>
          <a:p>
            <a:pPr algn="ctr"/>
            <a:r>
              <a:rPr lang="en-US" sz="1600" dirty="0" smtClean="0"/>
              <a:t>M</a:t>
            </a:r>
          </a:p>
          <a:p>
            <a:pPr algn="ctr"/>
            <a:endParaRPr lang="en-US" sz="1600" dirty="0"/>
          </a:p>
          <a:p>
            <a:pPr algn="ctr"/>
            <a:r>
              <a:rPr lang="en-US" sz="1600" dirty="0" smtClean="0"/>
              <a:t>A</a:t>
            </a:r>
          </a:p>
          <a:p>
            <a:pPr algn="ctr"/>
            <a:r>
              <a:rPr lang="en-US" sz="1600" dirty="0" smtClean="0"/>
              <a:t>Y</a:t>
            </a:r>
          </a:p>
          <a:p>
            <a:pPr algn="ctr"/>
            <a:r>
              <a:rPr lang="en-US" sz="1600" dirty="0" smtClean="0"/>
              <a:t>R</a:t>
            </a:r>
          </a:p>
          <a:p>
            <a:pPr algn="ctr"/>
            <a:r>
              <a:rPr lang="en-US" sz="1600" dirty="0" smtClean="0"/>
              <a:t>E</a:t>
            </a:r>
          </a:p>
          <a:p>
            <a:pPr algn="ctr"/>
            <a:r>
              <a:rPr lang="en-US" sz="1600" dirty="0"/>
              <a:t>S</a:t>
            </a:r>
            <a:endParaRPr lang="en-US" sz="1600" dirty="0" smtClean="0"/>
          </a:p>
          <a:p>
            <a:endParaRPr lang="en-US" sz="1600" dirty="0" smtClean="0"/>
          </a:p>
        </p:txBody>
      </p:sp>
      <p:sp>
        <p:nvSpPr>
          <p:cNvPr id="53250" name="TextBox 53249"/>
          <p:cNvSpPr txBox="1"/>
          <p:nvPr/>
        </p:nvSpPr>
        <p:spPr>
          <a:xfrm>
            <a:off x="3505201" y="6326445"/>
            <a:ext cx="5219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baseline="30000" dirty="0" smtClean="0">
                <a:solidFill>
                  <a:srgbClr val="FF4185"/>
                </a:solidFill>
              </a:rPr>
              <a:t>*</a:t>
            </a:r>
            <a:r>
              <a:rPr lang="en-US" b="1" dirty="0" smtClean="0">
                <a:solidFill>
                  <a:srgbClr val="FF4185"/>
                </a:solidFill>
              </a:rPr>
              <a:t>Not shown : L. Auer, J. </a:t>
            </a:r>
            <a:r>
              <a:rPr lang="en-US" b="1" dirty="0" err="1" smtClean="0">
                <a:solidFill>
                  <a:srgbClr val="FF4185"/>
                </a:solidFill>
              </a:rPr>
              <a:t>Heasley</a:t>
            </a:r>
            <a:r>
              <a:rPr lang="en-US" b="1" dirty="0" smtClean="0">
                <a:solidFill>
                  <a:srgbClr val="FF4185"/>
                </a:solidFill>
              </a:rPr>
              <a:t>, R. Shine , R. </a:t>
            </a:r>
            <a:r>
              <a:rPr lang="en-US" b="1" dirty="0" err="1" smtClean="0">
                <a:solidFill>
                  <a:srgbClr val="FF4185"/>
                </a:solidFill>
              </a:rPr>
              <a:t>Milkey</a:t>
            </a:r>
            <a:endParaRPr lang="en-US" b="1" dirty="0">
              <a:solidFill>
                <a:srgbClr val="FF418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776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>
          <a:xfrm>
            <a:off x="2247900" y="169334"/>
            <a:ext cx="4368800" cy="905934"/>
          </a:xfrm>
          <a:solidFill>
            <a:srgbClr val="FFFF00"/>
          </a:solidFill>
          <a:ln w="76200" cmpd="sng">
            <a:solidFill>
              <a:srgbClr val="FF0000"/>
            </a:solidFill>
          </a:ln>
        </p:spPr>
        <p:txBody>
          <a:bodyPr/>
          <a:lstStyle/>
          <a:p>
            <a:r>
              <a:rPr lang="en-US" sz="4800" b="1" dirty="0" smtClean="0">
                <a:solidFill>
                  <a:srgbClr val="FF0000"/>
                </a:solidFill>
                <a:latin typeface="Comic Sans MS Bold" charset="0"/>
                <a:ea typeface="ＭＳ Ｐゴシック" charset="0"/>
                <a:cs typeface="Comic Sans MS Bold" charset="0"/>
              </a:rPr>
              <a:t> The Dilemma</a:t>
            </a:r>
            <a:endParaRPr lang="en-US" sz="4800" b="1" dirty="0">
              <a:solidFill>
                <a:srgbClr val="FF0000"/>
              </a:solidFill>
              <a:latin typeface="Comic Sans MS Bold" charset="0"/>
              <a:ea typeface="ＭＳ Ｐゴシック" charset="0"/>
              <a:cs typeface="Comic Sans MS Bold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22800" y="1206500"/>
            <a:ext cx="4279900" cy="5355313"/>
          </a:xfrm>
          <a:prstGeom prst="rect">
            <a:avLst/>
          </a:prstGeom>
          <a:noFill/>
          <a:ln w="76200" cmpd="sng">
            <a:solidFill>
              <a:srgbClr val="FF418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omic Sans MS"/>
                <a:cs typeface="Comic Sans MS"/>
              </a:rPr>
              <a:t>The classical UV/OIR/FIR continuum diagnostics of SAO team suggested a </a:t>
            </a:r>
            <a:r>
              <a:rPr lang="en-US" b="1" dirty="0" err="1" smtClean="0">
                <a:latin typeface="Comic Sans MS"/>
                <a:cs typeface="Comic Sans MS"/>
              </a:rPr>
              <a:t>T</a:t>
            </a:r>
            <a:r>
              <a:rPr lang="en-US" b="1" baseline="-25000" dirty="0" err="1" smtClean="0">
                <a:latin typeface="Comic Sans MS"/>
                <a:cs typeface="Comic Sans MS"/>
              </a:rPr>
              <a:t>min</a:t>
            </a:r>
            <a:r>
              <a:rPr lang="en-US" b="1" dirty="0" smtClean="0">
                <a:latin typeface="Comic Sans MS"/>
                <a:cs typeface="Comic Sans MS"/>
              </a:rPr>
              <a:t> of about </a:t>
            </a:r>
            <a:r>
              <a:rPr lang="en-US" b="1" dirty="0" smtClean="0">
                <a:latin typeface="Comic Sans MS"/>
                <a:cs typeface="Comic Sans MS"/>
              </a:rPr>
              <a:t>4100 </a:t>
            </a:r>
            <a:r>
              <a:rPr lang="en-US" b="1" dirty="0" smtClean="0">
                <a:latin typeface="Comic Sans MS"/>
                <a:cs typeface="Comic Sans MS"/>
              </a:rPr>
              <a:t>K, but with large uncertainties because of difficulty of cross-calibrating the widely separated spectral </a:t>
            </a:r>
            <a:r>
              <a:rPr lang="en-US" b="1" dirty="0" smtClean="0">
                <a:latin typeface="Comic Sans MS"/>
                <a:cs typeface="Comic Sans MS"/>
              </a:rPr>
              <a:t>regions. </a:t>
            </a:r>
            <a:r>
              <a:rPr lang="en-US" b="1" dirty="0">
                <a:latin typeface="Comic Sans MS"/>
                <a:cs typeface="Comic Sans MS"/>
              </a:rPr>
              <a:t>F</a:t>
            </a:r>
            <a:r>
              <a:rPr lang="en-US" b="1" dirty="0" smtClean="0">
                <a:latin typeface="Comic Sans MS"/>
                <a:cs typeface="Comic Sans MS"/>
              </a:rPr>
              <a:t>ocus </a:t>
            </a:r>
            <a:r>
              <a:rPr lang="en-US" b="1" dirty="0" smtClean="0">
                <a:latin typeface="Comic Sans MS"/>
                <a:cs typeface="Comic Sans MS"/>
              </a:rPr>
              <a:t>shifted at JILA to </a:t>
            </a:r>
            <a:r>
              <a:rPr lang="en-US" b="1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Ca</a:t>
            </a:r>
            <a:r>
              <a:rPr lang="en-US" b="1" dirty="0" smtClean="0">
                <a:solidFill>
                  <a:srgbClr val="FFFF00"/>
                </a:solidFill>
                <a:latin typeface="Comic Sans MS"/>
                <a:cs typeface="Comic Sans MS"/>
              </a:rPr>
              <a:t> II </a:t>
            </a:r>
            <a:r>
              <a:rPr lang="en-US" b="1" dirty="0" smtClean="0">
                <a:latin typeface="Comic Sans MS"/>
                <a:cs typeface="Comic Sans MS"/>
              </a:rPr>
              <a:t>and </a:t>
            </a:r>
            <a:r>
              <a:rPr lang="en-US" b="1" dirty="0" smtClean="0">
                <a:solidFill>
                  <a:srgbClr val="FFFF00"/>
                </a:solidFill>
                <a:latin typeface="Comic Sans MS"/>
                <a:cs typeface="Comic Sans MS"/>
              </a:rPr>
              <a:t>Mg II </a:t>
            </a:r>
            <a:r>
              <a:rPr lang="en-US" b="1" dirty="0" smtClean="0">
                <a:latin typeface="Comic Sans MS"/>
                <a:cs typeface="Comic Sans MS"/>
              </a:rPr>
              <a:t>resonance lines (395 nm and 280 nm) because of narrow spectral region </a:t>
            </a:r>
            <a:r>
              <a:rPr lang="en-US" b="1" dirty="0" smtClean="0">
                <a:latin typeface="Comic Sans MS"/>
                <a:cs typeface="Comic Sans MS"/>
              </a:rPr>
              <a:t>spann</a:t>
            </a:r>
            <a:r>
              <a:rPr lang="en-US" b="1" dirty="0" smtClean="0">
                <a:latin typeface="Comic Sans MS"/>
                <a:cs typeface="Comic Sans MS"/>
              </a:rPr>
              <a:t>ed </a:t>
            </a:r>
            <a:r>
              <a:rPr lang="en-US" b="1" dirty="0" smtClean="0">
                <a:latin typeface="Comic Sans MS"/>
                <a:cs typeface="Comic Sans MS"/>
              </a:rPr>
              <a:t>by each doublet, easing calibration </a:t>
            </a:r>
            <a:r>
              <a:rPr lang="en-US" b="1" dirty="0" smtClean="0">
                <a:latin typeface="Comic Sans MS"/>
                <a:cs typeface="Comic Sans MS"/>
              </a:rPr>
              <a:t>uncertainties; </a:t>
            </a:r>
            <a:r>
              <a:rPr lang="en-US" b="1" dirty="0" smtClean="0">
                <a:latin typeface="Comic Sans MS"/>
                <a:cs typeface="Comic Sans MS"/>
              </a:rPr>
              <a:t>and </a:t>
            </a:r>
            <a:r>
              <a:rPr lang="en-US" b="1" dirty="0" smtClean="0">
                <a:latin typeface="Comic Sans MS"/>
                <a:cs typeface="Comic Sans MS"/>
              </a:rPr>
              <a:t>taking </a:t>
            </a:r>
            <a:r>
              <a:rPr lang="en-US" b="1" dirty="0" smtClean="0">
                <a:latin typeface="Comic Sans MS"/>
                <a:cs typeface="Comic Sans MS"/>
              </a:rPr>
              <a:t>advantage of exponential </a:t>
            </a:r>
            <a:r>
              <a:rPr lang="en-US" b="1" i="1" dirty="0" smtClean="0">
                <a:latin typeface="Comic Sans MS"/>
                <a:cs typeface="Comic Sans MS"/>
              </a:rPr>
              <a:t>T</a:t>
            </a:r>
            <a:r>
              <a:rPr lang="en-US" b="1" dirty="0" smtClean="0">
                <a:latin typeface="Comic Sans MS"/>
                <a:cs typeface="Comic Sans MS"/>
              </a:rPr>
              <a:t> sensitivity </a:t>
            </a:r>
            <a:r>
              <a:rPr lang="en-US" b="1" dirty="0" smtClean="0">
                <a:latin typeface="Comic Sans MS"/>
                <a:cs typeface="Comic Sans MS"/>
              </a:rPr>
              <a:t>of UV </a:t>
            </a:r>
            <a:r>
              <a:rPr lang="en-US" b="1" dirty="0" smtClean="0">
                <a:latin typeface="Comic Sans MS"/>
                <a:cs typeface="Comic Sans MS"/>
              </a:rPr>
              <a:t>thermal emission</a:t>
            </a:r>
            <a:r>
              <a:rPr lang="en-US" b="1" dirty="0" smtClean="0">
                <a:latin typeface="Comic Sans MS"/>
                <a:cs typeface="Comic Sans MS"/>
              </a:rPr>
              <a:t>.  (also: </a:t>
            </a:r>
            <a:r>
              <a:rPr lang="en-US" b="1" dirty="0" smtClean="0">
                <a:solidFill>
                  <a:srgbClr val="FFFF00"/>
                </a:solidFill>
                <a:latin typeface="Comic Sans MS"/>
                <a:cs typeface="Comic Sans MS"/>
              </a:rPr>
              <a:t>stars</a:t>
            </a:r>
            <a:r>
              <a:rPr lang="en-US" b="1" dirty="0" smtClean="0">
                <a:latin typeface="Comic Sans MS"/>
                <a:cs typeface="Comic Sans MS"/>
              </a:rPr>
              <a:t>) However</a:t>
            </a:r>
            <a:r>
              <a:rPr lang="en-US" b="1" dirty="0" smtClean="0">
                <a:latin typeface="Comic Sans MS"/>
                <a:cs typeface="Comic Sans MS"/>
              </a:rPr>
              <a:t>, new issue arose because of </a:t>
            </a:r>
            <a:r>
              <a:rPr lang="en-US" b="1" dirty="0" err="1" smtClean="0">
                <a:latin typeface="Comic Sans MS"/>
                <a:cs typeface="Comic Sans MS"/>
              </a:rPr>
              <a:t>subtilty</a:t>
            </a:r>
            <a:r>
              <a:rPr lang="en-US" b="1" dirty="0" smtClean="0">
                <a:latin typeface="Comic Sans MS"/>
                <a:cs typeface="Comic Sans MS"/>
              </a:rPr>
              <a:t> of radiation transport in these resonance lines: </a:t>
            </a:r>
            <a:r>
              <a:rPr lang="en-US" b="1" dirty="0" smtClean="0">
                <a:solidFill>
                  <a:srgbClr val="FF6600"/>
                </a:solidFill>
                <a:latin typeface="Comic Sans MS"/>
                <a:cs typeface="Comic Sans MS"/>
              </a:rPr>
              <a:t>“Partial Redistribution.”  </a:t>
            </a:r>
            <a:r>
              <a:rPr lang="en-US" b="1" dirty="0" smtClean="0">
                <a:latin typeface="Comic Sans MS"/>
                <a:cs typeface="Comic Sans MS"/>
              </a:rPr>
              <a:t>Here’s where </a:t>
            </a:r>
            <a:r>
              <a:rPr lang="en-US" b="1" dirty="0" err="1" smtClean="0">
                <a:latin typeface="Comic Sans MS"/>
                <a:cs typeface="Comic Sans MS"/>
              </a:rPr>
              <a:t>Dimitri</a:t>
            </a:r>
            <a:r>
              <a:rPr lang="en-US" b="1" dirty="0" smtClean="0">
                <a:latin typeface="Comic Sans MS"/>
                <a:cs typeface="Comic Sans MS"/>
              </a:rPr>
              <a:t> came into the picture.</a:t>
            </a:r>
            <a:endParaRPr lang="en-US" b="1" baseline="-25000" dirty="0">
              <a:latin typeface="Comic Sans MS"/>
              <a:cs typeface="Comic Sans MS"/>
            </a:endParaRPr>
          </a:p>
        </p:txBody>
      </p:sp>
      <p:pic>
        <p:nvPicPr>
          <p:cNvPr id="6" name="Picture 5" descr="TminFI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20" y="2273301"/>
            <a:ext cx="3789680" cy="4348450"/>
          </a:xfrm>
          <a:prstGeom prst="rect">
            <a:avLst/>
          </a:prstGeom>
          <a:ln w="76200" cmpd="sng">
            <a:solidFill>
              <a:srgbClr val="3366FF"/>
            </a:solidFill>
          </a:ln>
        </p:spPr>
      </p:pic>
      <p:pic>
        <p:nvPicPr>
          <p:cNvPr id="7" name="Picture 6" descr="Tminpap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" y="1244600"/>
            <a:ext cx="4305300" cy="840300"/>
          </a:xfrm>
          <a:prstGeom prst="rect">
            <a:avLst/>
          </a:prstGeom>
          <a:ln w="57150" cmpd="sng">
            <a:solidFill>
              <a:srgbClr val="38FF24"/>
            </a:solidFill>
          </a:ln>
        </p:spPr>
      </p:pic>
    </p:spTree>
    <p:extLst>
      <p:ext uri="{BB962C8B-B14F-4D97-AF65-F5344CB8AC3E}">
        <p14:creationId xmlns:p14="http://schemas.microsoft.com/office/powerpoint/2010/main" val="729523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SA1.jpg"/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8" b="200"/>
          <a:stretch/>
        </p:blipFill>
        <p:spPr>
          <a:xfrm>
            <a:off x="1244600" y="444500"/>
            <a:ext cx="2692400" cy="3725333"/>
          </a:xfrm>
        </p:spPr>
      </p:pic>
      <p:pic>
        <p:nvPicPr>
          <p:cNvPr id="7" name="Content Placeholder 6" descr="SA2.jpg"/>
          <p:cNvPicPr>
            <a:picLocks noGrp="1" noChangeAspect="1"/>
          </p:cNvPicPr>
          <p:nvPr>
            <p:ph sz="quarter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925" t="-12568" r="-32076" b="-40752"/>
          <a:stretch/>
        </p:blipFill>
        <p:spPr>
          <a:xfrm>
            <a:off x="4737100" y="-25400"/>
            <a:ext cx="3949700" cy="5700982"/>
          </a:xfrm>
        </p:spPr>
      </p:pic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 descr="Lin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688" y="2717800"/>
            <a:ext cx="3044411" cy="393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075529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399" y="274638"/>
            <a:ext cx="8441945" cy="969962"/>
          </a:xfrm>
          <a:ln w="76200" cmpd="sng">
            <a:solidFill>
              <a:srgbClr val="38FF24"/>
            </a:solidFill>
          </a:ln>
        </p:spPr>
        <p:txBody>
          <a:bodyPr>
            <a:normAutofit fontScale="90000"/>
          </a:bodyPr>
          <a:lstStyle/>
          <a:p>
            <a:r>
              <a:rPr lang="en-US" sz="2800" b="1" dirty="0" smtClean="0">
                <a:latin typeface="Comic Sans MS Bold"/>
                <a:cs typeface="Comic Sans MS Bold"/>
              </a:rPr>
              <a:t>   </a:t>
            </a:r>
            <a:r>
              <a:rPr lang="en-US" sz="2800" b="1" dirty="0" err="1" smtClean="0">
                <a:latin typeface="Comic Sans MS Bold"/>
                <a:cs typeface="Comic Sans MS Bold"/>
              </a:rPr>
              <a:t>Ca</a:t>
            </a:r>
            <a:r>
              <a:rPr lang="en-US" sz="2800" b="1" dirty="0" smtClean="0">
                <a:latin typeface="Comic Sans MS Bold"/>
                <a:cs typeface="Comic Sans MS Bold"/>
              </a:rPr>
              <a:t> II lines in conventional models indicated </a:t>
            </a:r>
            <a:r>
              <a:rPr lang="en-US" sz="2800" b="1" dirty="0" err="1" smtClean="0">
                <a:latin typeface="Comic Sans MS Bold"/>
                <a:cs typeface="Comic Sans MS Bold"/>
              </a:rPr>
              <a:t>T</a:t>
            </a:r>
            <a:r>
              <a:rPr lang="en-US" sz="3600" b="1" baseline="-25000" dirty="0" err="1" smtClean="0">
                <a:latin typeface="Comic Sans MS Bold"/>
                <a:cs typeface="Comic Sans MS Bold"/>
              </a:rPr>
              <a:t>min</a:t>
            </a:r>
            <a:r>
              <a:rPr lang="en-US" sz="3600" b="1" baseline="-25000" smtClean="0">
                <a:latin typeface="Comic Sans MS Bold"/>
                <a:cs typeface="Comic Sans MS Bold"/>
              </a:rPr>
              <a:t>           </a:t>
            </a:r>
            <a:r>
              <a:rPr lang="en-US" sz="2800" b="1" smtClean="0">
                <a:latin typeface="Comic Sans MS Bold"/>
                <a:cs typeface="Comic Sans MS Bold"/>
              </a:rPr>
              <a:t>                   	consistent </a:t>
            </a:r>
            <a:r>
              <a:rPr lang="en-US" sz="2800" b="1" dirty="0" smtClean="0">
                <a:latin typeface="Comic Sans MS Bold"/>
                <a:cs typeface="Comic Sans MS Bold"/>
              </a:rPr>
              <a:t>with continuum diagnostics, but…</a:t>
            </a:r>
            <a:endParaRPr lang="en-US" sz="3600" b="1" baseline="-25000" dirty="0">
              <a:latin typeface="Comic Sans MS Bold"/>
              <a:cs typeface="Comic Sans MS Bold"/>
            </a:endParaRPr>
          </a:p>
        </p:txBody>
      </p:sp>
      <p:pic>
        <p:nvPicPr>
          <p:cNvPr id="3" name="Picture 2" descr="milkmihala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99" y="1559946"/>
            <a:ext cx="3735175" cy="1268303"/>
          </a:xfrm>
          <a:prstGeom prst="rect">
            <a:avLst/>
          </a:prstGeom>
          <a:ln w="76200" cmpd="sng">
            <a:solidFill>
              <a:srgbClr val="FF4185"/>
            </a:solidFill>
          </a:ln>
        </p:spPr>
      </p:pic>
      <p:pic>
        <p:nvPicPr>
          <p:cNvPr id="4" name="Picture 3" descr="MandM-II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300" y="1557206"/>
            <a:ext cx="4289044" cy="1271043"/>
          </a:xfrm>
          <a:prstGeom prst="rect">
            <a:avLst/>
          </a:prstGeom>
          <a:ln w="76200" cmpd="sng">
            <a:solidFill>
              <a:srgbClr val="FF4185"/>
            </a:solidFill>
          </a:ln>
        </p:spPr>
      </p:pic>
      <p:pic>
        <p:nvPicPr>
          <p:cNvPr id="8" name="Picture 7" descr="MilkShinAy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800" y="3009900"/>
            <a:ext cx="4064000" cy="1104870"/>
          </a:xfrm>
          <a:prstGeom prst="rect">
            <a:avLst/>
          </a:prstGeom>
          <a:ln w="76200" cmpd="sng">
            <a:solidFill>
              <a:srgbClr val="3366FF"/>
            </a:solidFill>
          </a:ln>
        </p:spPr>
      </p:pic>
      <p:pic>
        <p:nvPicPr>
          <p:cNvPr id="9" name="Picture 8" descr="MSA-fig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402" y="4281798"/>
            <a:ext cx="5581396" cy="2461901"/>
          </a:xfrm>
          <a:prstGeom prst="rect">
            <a:avLst/>
          </a:prstGeom>
          <a:ln w="76200" cmpd="sng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515006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ayresandlinsky7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900" y="368299"/>
            <a:ext cx="5321300" cy="1440287"/>
          </a:xfrm>
          <a:prstGeom prst="rect">
            <a:avLst/>
          </a:prstGeom>
          <a:ln w="76200" cmpd="sng">
            <a:solidFill>
              <a:srgbClr val="FF0000"/>
            </a:solidFill>
          </a:ln>
        </p:spPr>
      </p:pic>
      <p:pic>
        <p:nvPicPr>
          <p:cNvPr id="7" name="Picture 6" descr="ayreslinsky1976-fig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50525" y="1575912"/>
            <a:ext cx="3549586" cy="4842764"/>
          </a:xfrm>
          <a:prstGeom prst="rect">
            <a:avLst/>
          </a:prstGeom>
          <a:ln w="76200" cmpd="sng">
            <a:solidFill>
              <a:srgbClr val="3366FF"/>
            </a:solidFill>
          </a:ln>
        </p:spPr>
      </p:pic>
      <p:pic>
        <p:nvPicPr>
          <p:cNvPr id="10" name="Picture 9" descr="ayreslinsky1976mgii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451" y="2247899"/>
            <a:ext cx="2689498" cy="3549587"/>
          </a:xfrm>
          <a:prstGeom prst="rect">
            <a:avLst/>
          </a:prstGeom>
          <a:ln w="76200" cmpd="sng">
            <a:solidFill>
              <a:srgbClr val="38FF24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330200" y="5854700"/>
            <a:ext cx="86726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mic Sans MS Bold"/>
                <a:cs typeface="Comic Sans MS Bold"/>
              </a:rPr>
              <a:t>The </a:t>
            </a:r>
            <a:r>
              <a:rPr lang="en-US" sz="2400" b="1" dirty="0" smtClean="0">
                <a:latin typeface="Comic Sans MS Bold"/>
                <a:cs typeface="Comic Sans MS Bold"/>
              </a:rPr>
              <a:t>solar </a:t>
            </a:r>
            <a:r>
              <a:rPr lang="en-US" sz="2400" b="1" dirty="0" err="1" smtClean="0">
                <a:latin typeface="Comic Sans MS Bold"/>
                <a:cs typeface="Comic Sans MS Bold"/>
              </a:rPr>
              <a:t>Ca</a:t>
            </a:r>
            <a:r>
              <a:rPr lang="en-US" sz="2400" b="1" dirty="0" smtClean="0">
                <a:latin typeface="Comic Sans MS Bold"/>
                <a:cs typeface="Comic Sans MS Bold"/>
              </a:rPr>
              <a:t> </a:t>
            </a:r>
            <a:r>
              <a:rPr lang="en-US" sz="2400" b="1" dirty="0" smtClean="0">
                <a:latin typeface="Comic Sans MS Bold"/>
                <a:cs typeface="Comic Sans MS Bold"/>
              </a:rPr>
              <a:t>II and Mg II lines indicated a much </a:t>
            </a:r>
            <a:r>
              <a:rPr lang="en-US" sz="2400" b="1" dirty="0" smtClean="0">
                <a:solidFill>
                  <a:srgbClr val="FF6600"/>
                </a:solidFill>
                <a:latin typeface="Comic Sans MS Bold"/>
                <a:cs typeface="Comic Sans MS Bold"/>
              </a:rPr>
              <a:t>(!) </a:t>
            </a:r>
            <a:r>
              <a:rPr lang="en-US" sz="2400" b="1" dirty="0" smtClean="0">
                <a:latin typeface="Comic Sans MS Bold"/>
                <a:cs typeface="Comic Sans MS Bold"/>
              </a:rPr>
              <a:t>higher </a:t>
            </a:r>
            <a:r>
              <a:rPr lang="en-US" sz="2400" b="1" dirty="0" err="1" smtClean="0">
                <a:latin typeface="Comic Sans MS Bold"/>
                <a:cs typeface="Comic Sans MS Bold"/>
              </a:rPr>
              <a:t>T</a:t>
            </a:r>
            <a:r>
              <a:rPr lang="en-US" sz="3600" b="1" baseline="-25000" dirty="0" err="1" smtClean="0">
                <a:latin typeface="Comic Sans MS Bold"/>
                <a:cs typeface="Comic Sans MS Bold"/>
              </a:rPr>
              <a:t>min</a:t>
            </a:r>
            <a:r>
              <a:rPr lang="en-US" sz="2400" b="1" dirty="0" smtClean="0">
                <a:latin typeface="Comic Sans MS Bold"/>
                <a:cs typeface="Comic Sans MS Bold"/>
              </a:rPr>
              <a:t> </a:t>
            </a:r>
            <a:r>
              <a:rPr lang="en-US" sz="2400" b="1" dirty="0" smtClean="0">
                <a:latin typeface="Comic Sans MS Bold"/>
                <a:cs typeface="Comic Sans MS Bold"/>
              </a:rPr>
              <a:t>…</a:t>
            </a:r>
            <a:r>
              <a:rPr lang="en-US" sz="2400" b="1" dirty="0" smtClean="0">
                <a:latin typeface="Comic Sans MS Bold"/>
                <a:cs typeface="Comic Sans MS Bold"/>
              </a:rPr>
              <a:t>more rad </a:t>
            </a:r>
            <a:r>
              <a:rPr lang="en-US" sz="2400" b="1" dirty="0" smtClean="0">
                <a:latin typeface="Comic Sans MS Bold"/>
                <a:cs typeface="Comic Sans MS Bold"/>
              </a:rPr>
              <a:t>cooling/heating…</a:t>
            </a:r>
            <a:r>
              <a:rPr lang="en-US" sz="2400" b="1" dirty="0" smtClean="0">
                <a:solidFill>
                  <a:srgbClr val="FFFF00"/>
                </a:solidFill>
                <a:latin typeface="Comic Sans MS Bold"/>
                <a:cs typeface="Comic Sans MS Bold"/>
              </a:rPr>
              <a:t>thanks </a:t>
            </a:r>
            <a:r>
              <a:rPr lang="en-US" sz="2400" b="1" dirty="0" err="1" smtClean="0">
                <a:solidFill>
                  <a:srgbClr val="FFFF00"/>
                </a:solidFill>
                <a:latin typeface="Comic Sans MS Bold"/>
                <a:cs typeface="Comic Sans MS Bold"/>
              </a:rPr>
              <a:t>Dimitri</a:t>
            </a:r>
            <a:r>
              <a:rPr lang="en-US" sz="2400" b="1" dirty="0">
                <a:solidFill>
                  <a:srgbClr val="FFFF00"/>
                </a:solidFill>
                <a:latin typeface="Comic Sans MS Bold"/>
                <a:cs typeface="Comic Sans MS Bold"/>
              </a:rPr>
              <a:t> </a:t>
            </a:r>
            <a:r>
              <a:rPr lang="en-US" sz="2400" b="1" dirty="0" smtClean="0">
                <a:solidFill>
                  <a:srgbClr val="FFFF00"/>
                </a:solidFill>
                <a:latin typeface="Comic Sans MS Bold"/>
                <a:cs typeface="Comic Sans MS Bold"/>
              </a:rPr>
              <a:t>!!</a:t>
            </a:r>
            <a:endParaRPr lang="en-US" sz="2400" b="1" dirty="0">
              <a:solidFill>
                <a:srgbClr val="FFFF00"/>
              </a:solidFill>
              <a:latin typeface="Comic Sans MS Bold"/>
              <a:cs typeface="Comic Sans MS Bold"/>
            </a:endParaRPr>
          </a:p>
        </p:txBody>
      </p:sp>
    </p:spTree>
    <p:extLst>
      <p:ext uri="{BB962C8B-B14F-4D97-AF65-F5344CB8AC3E}">
        <p14:creationId xmlns:p14="http://schemas.microsoft.com/office/powerpoint/2010/main" val="1374447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397000" y="173038"/>
            <a:ext cx="6553200" cy="995362"/>
          </a:xfrm>
          <a:solidFill>
            <a:srgbClr val="FFFF00"/>
          </a:solidFill>
          <a:ln w="76200" cmpd="sng"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Comic Sans MS Bold"/>
                <a:cs typeface="Comic Sans MS Bold"/>
              </a:rPr>
              <a:t>Contemporary View</a:t>
            </a:r>
            <a:endParaRPr lang="en-US" b="1" dirty="0">
              <a:solidFill>
                <a:srgbClr val="FF0000"/>
              </a:solidFill>
              <a:latin typeface="Comic Sans MS Bold"/>
              <a:cs typeface="Comic Sans MS Bold"/>
            </a:endParaRPr>
          </a:p>
        </p:txBody>
      </p:sp>
      <p:pic>
        <p:nvPicPr>
          <p:cNvPr id="2" name="Picture 1" descr="fulltimeCOmo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00" y="1422400"/>
            <a:ext cx="4648200" cy="585257"/>
          </a:xfrm>
          <a:prstGeom prst="rect">
            <a:avLst/>
          </a:prstGeom>
          <a:ln w="76200" cmpd="sng">
            <a:solidFill>
              <a:srgbClr val="3366FF"/>
            </a:solidFill>
          </a:ln>
        </p:spPr>
      </p:pic>
      <p:pic>
        <p:nvPicPr>
          <p:cNvPr id="3" name="Picture 2" descr="Swe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300" y="1419394"/>
            <a:ext cx="3035300" cy="883438"/>
          </a:xfrm>
          <a:prstGeom prst="rect">
            <a:avLst/>
          </a:prstGeom>
          <a:ln w="76200" cmpd="sng">
            <a:solidFill>
              <a:srgbClr val="FF4185"/>
            </a:solidFill>
          </a:ln>
        </p:spPr>
      </p:pic>
      <p:pic>
        <p:nvPicPr>
          <p:cNvPr id="4" name="Picture 3" descr="Sven-fig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300" y="2565400"/>
            <a:ext cx="4815332" cy="2365106"/>
          </a:xfrm>
          <a:prstGeom prst="rect">
            <a:avLst/>
          </a:prstGeom>
          <a:ln w="76200" cmpd="sng">
            <a:solidFill>
              <a:srgbClr val="FF4185"/>
            </a:solidFill>
          </a:ln>
        </p:spPr>
      </p:pic>
      <p:pic>
        <p:nvPicPr>
          <p:cNvPr id="8" name="Picture 7" descr="fulltime-fig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1" y="2247900"/>
            <a:ext cx="2590799" cy="2720108"/>
          </a:xfrm>
          <a:prstGeom prst="rect">
            <a:avLst/>
          </a:prstGeom>
          <a:ln w="76200" cmpd="sng">
            <a:solidFill>
              <a:srgbClr val="3366FF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749300" y="5156200"/>
            <a:ext cx="8039100" cy="1631216"/>
          </a:xfrm>
          <a:prstGeom prst="rect">
            <a:avLst/>
          </a:prstGeom>
          <a:noFill/>
          <a:ln w="76200" cmpd="sng">
            <a:solidFill>
              <a:srgbClr val="38FF24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mic Sans MS Bold"/>
                <a:cs typeface="Comic Sans MS Bold"/>
              </a:rPr>
              <a:t>Th</a:t>
            </a:r>
            <a:r>
              <a:rPr lang="en-US" sz="2000" b="1" dirty="0" smtClean="0">
                <a:latin typeface="Comic Sans MS Bold"/>
                <a:cs typeface="Comic Sans MS Bold"/>
              </a:rPr>
              <a:t>e solar chromosphere is amazingly more complex than we tried to simulate in the 1970’s; cold &amp; hot gas intermixed due to </a:t>
            </a:r>
            <a:r>
              <a:rPr lang="en-US" sz="2000" b="1" dirty="0" smtClean="0">
                <a:solidFill>
                  <a:srgbClr val="FF6600"/>
                </a:solidFill>
                <a:latin typeface="Comic Sans MS Bold"/>
                <a:cs typeface="Comic Sans MS Bold"/>
              </a:rPr>
              <a:t>molecular cooling and penetrative convection</a:t>
            </a:r>
            <a:r>
              <a:rPr lang="en-US" sz="2000" b="1" dirty="0" smtClean="0">
                <a:latin typeface="Comic Sans MS Bold"/>
                <a:cs typeface="Comic Sans MS Bold"/>
              </a:rPr>
              <a:t>: yet, the early attempts to understand to the radiation transport and energy balance still inform our efforts today…</a:t>
            </a:r>
            <a:r>
              <a:rPr lang="en-US" sz="2000" b="1" dirty="0" smtClean="0">
                <a:solidFill>
                  <a:srgbClr val="FFFF00"/>
                </a:solidFill>
                <a:latin typeface="Comic Sans MS Bold"/>
                <a:cs typeface="Comic Sans MS Bold"/>
              </a:rPr>
              <a:t>thanks again </a:t>
            </a:r>
            <a:r>
              <a:rPr lang="en-US" sz="2000" b="1" dirty="0" err="1" smtClean="0">
                <a:solidFill>
                  <a:srgbClr val="FFFF00"/>
                </a:solidFill>
                <a:latin typeface="Comic Sans MS Bold"/>
                <a:cs typeface="Comic Sans MS Bold"/>
              </a:rPr>
              <a:t>Dimitri</a:t>
            </a:r>
            <a:r>
              <a:rPr lang="en-US" sz="2000" b="1" dirty="0" smtClean="0">
                <a:solidFill>
                  <a:srgbClr val="FFFF00"/>
                </a:solidFill>
                <a:latin typeface="Comic Sans MS Bold"/>
                <a:cs typeface="Comic Sans MS Bold"/>
              </a:rPr>
              <a:t> !!</a:t>
            </a:r>
            <a:endParaRPr lang="en-US" sz="2000" b="1" dirty="0">
              <a:solidFill>
                <a:srgbClr val="FFFF00"/>
              </a:solidFill>
              <a:latin typeface="Comic Sans MS Bold"/>
              <a:cs typeface="Comic Sans MS Bold"/>
            </a:endParaRPr>
          </a:p>
        </p:txBody>
      </p:sp>
    </p:spTree>
    <p:extLst>
      <p:ext uri="{BB962C8B-B14F-4D97-AF65-F5344CB8AC3E}">
        <p14:creationId xmlns:p14="http://schemas.microsoft.com/office/powerpoint/2010/main" val="3993760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Infusion">
      <a:majorFont>
        <a:latin typeface="Mistral"/>
        <a:ea typeface=""/>
        <a:cs typeface=""/>
        <a:font script="Jpan" typeface="ＤＦＰ行書体"/>
        <a:font script="Hans" typeface="宋体"/>
        <a:font script="Hant" typeface="新細明體"/>
      </a:majorFont>
      <a:minorFont>
        <a:latin typeface="Candara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3503</TotalTime>
  <Words>367</Words>
  <Application>Microsoft Macintosh PowerPoint</Application>
  <PresentationFormat>On-screen Show (4:3)</PresentationFormat>
  <Paragraphs>62</Paragraphs>
  <Slides>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Technic</vt:lpstr>
      <vt:lpstr>Curious Case of the Solar Temperature Minimum: Dimitri Tribute Tom Ayres (CASA)</vt:lpstr>
      <vt:lpstr> The Problem</vt:lpstr>
      <vt:lpstr> The Players*</vt:lpstr>
      <vt:lpstr> The Dilemma</vt:lpstr>
      <vt:lpstr>PowerPoint Presentation</vt:lpstr>
      <vt:lpstr>   Ca II lines in conventional models indicated Tmin                               consistent with continuum diagnostics, but…</vt:lpstr>
      <vt:lpstr>PowerPoint Presentation</vt:lpstr>
      <vt:lpstr>Contemporary View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Ayres</dc:creator>
  <cp:lastModifiedBy>Thomas Ayres</cp:lastModifiedBy>
  <cp:revision>415</cp:revision>
  <dcterms:created xsi:type="dcterms:W3CDTF">2011-07-22T20:40:53Z</dcterms:created>
  <dcterms:modified xsi:type="dcterms:W3CDTF">2014-03-18T19:24:55Z</dcterms:modified>
</cp:coreProperties>
</file>