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7" r:id="rId2"/>
    <p:sldId id="272" r:id="rId3"/>
    <p:sldId id="278" r:id="rId4"/>
    <p:sldId id="271" r:id="rId5"/>
    <p:sldId id="280" r:id="rId6"/>
    <p:sldId id="279" r:id="rId7"/>
    <p:sldId id="273" r:id="rId8"/>
    <p:sldId id="275" r:id="rId9"/>
    <p:sldId id="276" r:id="rId10"/>
    <p:sldId id="269" r:id="rId11"/>
    <p:sldId id="270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0306" autoAdjust="0"/>
  </p:normalViewPr>
  <p:slideViewPr>
    <p:cSldViewPr snapToGrid="0" snapToObjects="1"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BF137-43C2-ED48-A19B-ED07CFD3B906}" type="datetimeFigureOut">
              <a:rPr lang="en-US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8516D2-42DD-0741-9430-B0375D19C04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C168-D2D6-4445-9350-9622DCD5057B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0752-8779-FE4B-9D76-5537CABF4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en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169"/>
            <a:ext cx="1710267" cy="6484145"/>
          </a:xfrm>
          <a:prstGeom prst="rect">
            <a:avLst/>
          </a:prstGeom>
        </p:spPr>
      </p:pic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2488" y="136720"/>
            <a:ext cx="683764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Cantata for Six Lives and Continuo: Remembering Dimitri </a:t>
            </a:r>
            <a:r>
              <a:rPr lang="en-US" sz="4000" b="1" dirty="0" err="1" smtClean="0">
                <a:latin typeface="+mj-lt"/>
              </a:rPr>
              <a:t>Mihalas</a:t>
            </a:r>
            <a:endParaRPr lang="en-US" sz="4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92" y="2133578"/>
            <a:ext cx="2243328" cy="2804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3155" y="5332578"/>
            <a:ext cx="2657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J Bogdan</a:t>
            </a:r>
          </a:p>
          <a:p>
            <a:r>
              <a:rPr lang="en-US" dirty="0" smtClean="0"/>
              <a:t>UCAR/March 18,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70" y="-135570"/>
            <a:ext cx="8229600" cy="1143000"/>
          </a:xfrm>
        </p:spPr>
        <p:txBody>
          <a:bodyPr/>
          <a:lstStyle/>
          <a:p>
            <a:r>
              <a:rPr lang="en-US" dirty="0" smtClean="0"/>
              <a:t>Master’s Hand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7597" y="828925"/>
            <a:ext cx="2358655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Middle of August</a:t>
            </a:r>
          </a:p>
          <a:p>
            <a:r>
              <a:rPr lang="en-US" sz="1200" dirty="0" smtClean="0"/>
              <a:t>late at night.</a:t>
            </a:r>
          </a:p>
          <a:p>
            <a:r>
              <a:rPr lang="en-US" sz="1200" dirty="0" smtClean="0"/>
              <a:t>I am in my study</a:t>
            </a:r>
          </a:p>
          <a:p>
            <a:r>
              <a:rPr lang="en-US" sz="1200" dirty="0" smtClean="0"/>
              <a:t>high in the hills over Boulder.</a:t>
            </a:r>
          </a:p>
          <a:p>
            <a:r>
              <a:rPr lang="en-US" sz="1200" dirty="0" smtClean="0"/>
              <a:t>My favorite place</a:t>
            </a:r>
          </a:p>
          <a:p>
            <a:r>
              <a:rPr lang="en-US" sz="1200" dirty="0" smtClean="0"/>
              <a:t>at a favorite time.</a:t>
            </a:r>
          </a:p>
          <a:p>
            <a:r>
              <a:rPr lang="en-US" sz="1200" dirty="0" smtClean="0"/>
              <a:t>I have been working for hours</a:t>
            </a:r>
          </a:p>
          <a:p>
            <a:r>
              <a:rPr lang="en-US" sz="1200" dirty="0" smtClean="0"/>
              <a:t>on the last part</a:t>
            </a:r>
          </a:p>
          <a:p>
            <a:r>
              <a:rPr lang="en-US" sz="1200" dirty="0" smtClean="0"/>
              <a:t>of a mathematical analysis</a:t>
            </a:r>
          </a:p>
          <a:p>
            <a:r>
              <a:rPr lang="en-US" sz="1200" dirty="0" smtClean="0"/>
              <a:t>needed for a research project</a:t>
            </a:r>
          </a:p>
          <a:p>
            <a:r>
              <a:rPr lang="en-US" sz="1200" dirty="0" smtClean="0"/>
              <a:t>in astrophysics.</a:t>
            </a:r>
          </a:p>
          <a:p>
            <a:endParaRPr lang="en-US" sz="1200" dirty="0"/>
          </a:p>
          <a:p>
            <a:r>
              <a:rPr lang="en-US" sz="1200" dirty="0" smtClean="0"/>
              <a:t>It has been a typical summer day:</a:t>
            </a:r>
          </a:p>
          <a:p>
            <a:r>
              <a:rPr lang="en-US" sz="1200" dirty="0" smtClean="0"/>
              <a:t>blinding sun</a:t>
            </a:r>
          </a:p>
          <a:p>
            <a:r>
              <a:rPr lang="en-US" sz="1200" dirty="0" smtClean="0"/>
              <a:t>blazing hot by noon</a:t>
            </a:r>
          </a:p>
          <a:p>
            <a:r>
              <a:rPr lang="en-US" sz="1200" dirty="0" smtClean="0"/>
              <a:t>cumulus building high overhead.</a:t>
            </a:r>
          </a:p>
          <a:p>
            <a:r>
              <a:rPr lang="en-US" sz="1200" dirty="0" smtClean="0"/>
              <a:t>Long buffalo grass</a:t>
            </a:r>
          </a:p>
          <a:p>
            <a:r>
              <a:rPr lang="en-US" sz="1200" dirty="0" smtClean="0"/>
              <a:t>so recently verdant</a:t>
            </a:r>
          </a:p>
          <a:p>
            <a:r>
              <a:rPr lang="en-US" sz="1200" dirty="0" smtClean="0"/>
              <a:t>sun-bleached to honey blonde.</a:t>
            </a:r>
          </a:p>
          <a:p>
            <a:r>
              <a:rPr lang="en-US" sz="1200" dirty="0" smtClean="0"/>
              <a:t>It rained hard from three to seven</a:t>
            </a:r>
          </a:p>
          <a:p>
            <a:r>
              <a:rPr lang="en-US" sz="1200" dirty="0" smtClean="0"/>
              <a:t>quenching the day’s heat.</a:t>
            </a:r>
          </a:p>
          <a:p>
            <a:r>
              <a:rPr lang="en-US" sz="1200" dirty="0" smtClean="0"/>
              <a:t>Now cool air</a:t>
            </a:r>
          </a:p>
          <a:p>
            <a:r>
              <a:rPr lang="en-US" sz="1200" dirty="0" smtClean="0"/>
              <a:t>scented with pine</a:t>
            </a:r>
          </a:p>
          <a:p>
            <a:r>
              <a:rPr lang="en-US" sz="1200" dirty="0" smtClean="0"/>
              <a:t>and the odor of wet grass</a:t>
            </a:r>
          </a:p>
          <a:p>
            <a:r>
              <a:rPr lang="en-US" sz="1200" dirty="0" smtClean="0"/>
              <a:t>pours in the window</a:t>
            </a:r>
          </a:p>
          <a:p>
            <a:r>
              <a:rPr lang="en-US" sz="1200" dirty="0" smtClean="0"/>
              <a:t>from blackness outside.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608" y="708802"/>
            <a:ext cx="272887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Apart from the music on the stereo,</a:t>
            </a:r>
          </a:p>
          <a:p>
            <a:r>
              <a:rPr lang="en-US" sz="1200" dirty="0" smtClean="0"/>
              <a:t>it is almost silent;</a:t>
            </a:r>
          </a:p>
          <a:p>
            <a:r>
              <a:rPr lang="en-US" sz="1200" dirty="0" smtClean="0"/>
              <a:t>just a few crickets chirping outside.</a:t>
            </a:r>
          </a:p>
          <a:p>
            <a:r>
              <a:rPr lang="en-US" sz="1200" dirty="0" smtClean="0"/>
              <a:t>Baroque harpsichord concertos</a:t>
            </a:r>
          </a:p>
          <a:p>
            <a:r>
              <a:rPr lang="en-US" sz="1200" dirty="0" smtClean="0"/>
              <a:t>on the radio </a:t>
            </a:r>
          </a:p>
          <a:p>
            <a:r>
              <a:rPr lang="en-US" sz="1200" dirty="0" smtClean="0"/>
              <a:t>create the right mood.</a:t>
            </a:r>
          </a:p>
          <a:p>
            <a:r>
              <a:rPr lang="en-US" sz="1200" dirty="0" smtClean="0"/>
              <a:t>for precise work</a:t>
            </a:r>
          </a:p>
          <a:p>
            <a:r>
              <a:rPr lang="en-US" sz="1200" dirty="0" smtClean="0"/>
              <a:t>for cutting deep.</a:t>
            </a:r>
          </a:p>
          <a:p>
            <a:r>
              <a:rPr lang="en-US" sz="1200" dirty="0" smtClean="0"/>
              <a:t>I have been working on this problem</a:t>
            </a:r>
          </a:p>
          <a:p>
            <a:r>
              <a:rPr lang="en-US" sz="1200" dirty="0" smtClean="0"/>
              <a:t>for weeks, attacking it in pieces</a:t>
            </a:r>
          </a:p>
          <a:p>
            <a:r>
              <a:rPr lang="en-US" sz="1200" dirty="0" smtClean="0"/>
              <a:t>It is beginning to look</a:t>
            </a:r>
          </a:p>
          <a:p>
            <a:r>
              <a:rPr lang="en-US" sz="1200" dirty="0" smtClean="0"/>
              <a:t>as if my persistence </a:t>
            </a:r>
          </a:p>
          <a:p>
            <a:r>
              <a:rPr lang="en-US" sz="1200" dirty="0" smtClean="0"/>
              <a:t>may pay off.</a:t>
            </a:r>
          </a:p>
          <a:p>
            <a:endParaRPr lang="en-US" sz="1200" dirty="0"/>
          </a:p>
          <a:p>
            <a:r>
              <a:rPr lang="en-US" sz="1200" dirty="0" smtClean="0"/>
              <a:t>Yesterday I failed to get</a:t>
            </a:r>
          </a:p>
          <a:p>
            <a:r>
              <a:rPr lang="en-US" sz="1200" dirty="0" smtClean="0"/>
              <a:t>the result I need.</a:t>
            </a:r>
          </a:p>
          <a:p>
            <a:r>
              <a:rPr lang="en-US" sz="1200" dirty="0" smtClean="0"/>
              <a:t>But I got far enough to see</a:t>
            </a:r>
          </a:p>
          <a:p>
            <a:r>
              <a:rPr lang="en-US" sz="1200" dirty="0" smtClean="0"/>
              <a:t>I will get it, if at all,</a:t>
            </a:r>
          </a:p>
          <a:p>
            <a:r>
              <a:rPr lang="en-US" sz="1200" dirty="0" smtClean="0"/>
              <a:t>only by a fresh approach</a:t>
            </a:r>
          </a:p>
          <a:p>
            <a:r>
              <a:rPr lang="en-US" sz="1200" dirty="0" smtClean="0"/>
              <a:t>or a mathematical trick.</a:t>
            </a:r>
          </a:p>
          <a:p>
            <a:r>
              <a:rPr lang="en-US" sz="1200" dirty="0" smtClean="0"/>
              <a:t>Physics problems </a:t>
            </a:r>
          </a:p>
          <a:p>
            <a:r>
              <a:rPr lang="en-US" sz="1200" dirty="0" smtClean="0"/>
              <a:t>are like uncut diamonds;</a:t>
            </a:r>
          </a:p>
          <a:p>
            <a:r>
              <a:rPr lang="en-US" sz="1200" dirty="0" smtClean="0"/>
              <a:t>tap them ever so lightly</a:t>
            </a:r>
          </a:p>
          <a:p>
            <a:r>
              <a:rPr lang="en-US" sz="1200" dirty="0" smtClean="0"/>
              <a:t>at the right place</a:t>
            </a:r>
          </a:p>
          <a:p>
            <a:r>
              <a:rPr lang="en-US" sz="1200" dirty="0" smtClean="0"/>
              <a:t>and they cleave flawlessly</a:t>
            </a:r>
          </a:p>
          <a:p>
            <a:r>
              <a:rPr lang="en-US" sz="1200" dirty="0" smtClean="0"/>
              <a:t>to reveal a magnificent jewel.</a:t>
            </a:r>
          </a:p>
          <a:p>
            <a:r>
              <a:rPr lang="en-US" sz="1200" dirty="0" smtClean="0"/>
              <a:t>But hit them in the wrong place</a:t>
            </a:r>
          </a:p>
          <a:p>
            <a:r>
              <a:rPr lang="en-US" sz="1200" dirty="0" smtClean="0"/>
              <a:t>and you get nothing but useless shards.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8369" y="690761"/>
            <a:ext cx="2488153" cy="52629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try a fresh start</a:t>
            </a:r>
          </a:p>
          <a:p>
            <a:r>
              <a:rPr lang="en-US" sz="1200" dirty="0" smtClean="0"/>
              <a:t>recasting the equations into a form</a:t>
            </a:r>
          </a:p>
          <a:p>
            <a:r>
              <a:rPr lang="en-US" sz="1200" dirty="0" smtClean="0"/>
              <a:t>I have used before.</a:t>
            </a:r>
          </a:p>
          <a:p>
            <a:r>
              <a:rPr lang="en-US" sz="1200" dirty="0" smtClean="0"/>
              <a:t>For three more hours</a:t>
            </a:r>
          </a:p>
          <a:p>
            <a:r>
              <a:rPr lang="en-US" sz="1200" dirty="0" smtClean="0"/>
              <a:t>I wade through hard algebra.</a:t>
            </a:r>
          </a:p>
          <a:p>
            <a:r>
              <a:rPr lang="en-US" sz="1200" dirty="0" smtClean="0"/>
              <a:t>Finally I get a glimpse</a:t>
            </a:r>
          </a:p>
          <a:p>
            <a:r>
              <a:rPr lang="en-US" sz="1200" dirty="0" smtClean="0"/>
              <a:t>of what lies ahead:</a:t>
            </a:r>
          </a:p>
          <a:p>
            <a:r>
              <a:rPr lang="en-US" sz="1200" dirty="0" smtClean="0"/>
              <a:t>the formulae </a:t>
            </a:r>
            <a:r>
              <a:rPr lang="en-US" sz="1200" i="1" dirty="0" smtClean="0"/>
              <a:t>will</a:t>
            </a:r>
            <a:r>
              <a:rPr lang="en-US" sz="1200" dirty="0" smtClean="0"/>
              <a:t> simplify,</a:t>
            </a:r>
          </a:p>
          <a:p>
            <a:r>
              <a:rPr lang="en-US" sz="1200" dirty="0" smtClean="0"/>
              <a:t>most likely giving </a:t>
            </a:r>
          </a:p>
          <a:p>
            <a:r>
              <a:rPr lang="en-US" sz="1200" dirty="0" smtClean="0"/>
              <a:t>the result I need.</a:t>
            </a:r>
          </a:p>
          <a:p>
            <a:endParaRPr lang="en-US" sz="1200" dirty="0"/>
          </a:p>
          <a:p>
            <a:r>
              <a:rPr lang="en-US" sz="1200" dirty="0" smtClean="0"/>
              <a:t>In fifteen minutes it is done!</a:t>
            </a:r>
          </a:p>
          <a:p>
            <a:r>
              <a:rPr lang="en-US" sz="1200" dirty="0" smtClean="0"/>
              <a:t>I sit in a warm glow</a:t>
            </a:r>
          </a:p>
          <a:p>
            <a:r>
              <a:rPr lang="en-US" sz="1200" dirty="0" smtClean="0"/>
              <a:t>of deepened insight</a:t>
            </a:r>
          </a:p>
          <a:p>
            <a:r>
              <a:rPr lang="en-US" sz="1200" dirty="0" smtClean="0"/>
              <a:t>into how the world works.</a:t>
            </a:r>
          </a:p>
          <a:p>
            <a:r>
              <a:rPr lang="en-US" sz="1200" dirty="0" smtClean="0"/>
              <a:t>This is not a breakthrough.</a:t>
            </a:r>
          </a:p>
          <a:p>
            <a:r>
              <a:rPr lang="en-US" sz="1200" dirty="0" smtClean="0"/>
              <a:t>It’s more like slipping into place</a:t>
            </a:r>
          </a:p>
          <a:p>
            <a:r>
              <a:rPr lang="en-US" sz="1200" dirty="0" smtClean="0"/>
              <a:t>a piece</a:t>
            </a:r>
          </a:p>
          <a:p>
            <a:r>
              <a:rPr lang="en-US" sz="1200" dirty="0" smtClean="0"/>
              <a:t>of a perfectly articulated puzzle.</a:t>
            </a:r>
          </a:p>
          <a:p>
            <a:r>
              <a:rPr lang="en-US" sz="1200" dirty="0" smtClean="0"/>
              <a:t>Nevertheless</a:t>
            </a:r>
          </a:p>
          <a:p>
            <a:r>
              <a:rPr lang="en-US" sz="1200" dirty="0" smtClean="0"/>
              <a:t>by careful work</a:t>
            </a:r>
          </a:p>
          <a:p>
            <a:r>
              <a:rPr lang="en-US" sz="1200" dirty="0" smtClean="0"/>
              <a:t>I have been able to weed out</a:t>
            </a:r>
          </a:p>
          <a:p>
            <a:r>
              <a:rPr lang="en-US" sz="1200" dirty="0" smtClean="0"/>
              <a:t>unwanted complexity,</a:t>
            </a:r>
          </a:p>
          <a:p>
            <a:r>
              <a:rPr lang="en-US" sz="1200" dirty="0" smtClean="0"/>
              <a:t>to distinguish</a:t>
            </a:r>
          </a:p>
          <a:p>
            <a:r>
              <a:rPr lang="en-US" sz="1200" dirty="0" smtClean="0"/>
              <a:t>some richness</a:t>
            </a:r>
          </a:p>
          <a:p>
            <a:r>
              <a:rPr lang="en-US" sz="1200" dirty="0" smtClean="0"/>
              <a:t>of nature’s design.</a:t>
            </a:r>
          </a:p>
          <a:p>
            <a:r>
              <a:rPr lang="en-US" sz="1200" dirty="0" smtClean="0"/>
              <a:t>A design one instantly recognizes</a:t>
            </a:r>
          </a:p>
          <a:p>
            <a:r>
              <a:rPr lang="en-US" sz="1200" dirty="0" smtClean="0"/>
              <a:t>as coming from the hand of a master.</a:t>
            </a:r>
          </a:p>
        </p:txBody>
      </p:sp>
    </p:spTree>
    <p:extLst>
      <p:ext uri="{BB962C8B-B14F-4D97-AF65-F5344CB8AC3E}">
        <p14:creationId xmlns:p14="http://schemas.microsoft.com/office/powerpoint/2010/main" val="42845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72" y="-135570"/>
            <a:ext cx="8229600" cy="1143000"/>
          </a:xfrm>
        </p:spPr>
        <p:txBody>
          <a:bodyPr/>
          <a:lstStyle/>
          <a:p>
            <a:r>
              <a:rPr lang="en-US" dirty="0" smtClean="0"/>
              <a:t>Master’s Hand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7775" y="769103"/>
            <a:ext cx="2851618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 would take only minutes</a:t>
            </a:r>
          </a:p>
          <a:p>
            <a:r>
              <a:rPr lang="en-US" sz="1200" dirty="0" smtClean="0"/>
              <a:t>to check the result.</a:t>
            </a:r>
          </a:p>
          <a:p>
            <a:r>
              <a:rPr lang="en-US" sz="1200" dirty="0" smtClean="0"/>
              <a:t>But my discipline collapses</a:t>
            </a:r>
          </a:p>
          <a:p>
            <a:r>
              <a:rPr lang="en-US" sz="1200" dirty="0" smtClean="0"/>
              <a:t>in the face of victory,</a:t>
            </a:r>
          </a:p>
          <a:p>
            <a:r>
              <a:rPr lang="en-US" sz="1200" dirty="0" smtClean="0"/>
              <a:t>and I step outside for a break.</a:t>
            </a:r>
          </a:p>
          <a:p>
            <a:r>
              <a:rPr lang="en-US" sz="1200" dirty="0" smtClean="0"/>
              <a:t>God it is beautiful tonight!</a:t>
            </a:r>
          </a:p>
          <a:p>
            <a:r>
              <a:rPr lang="en-US" sz="1200" dirty="0" smtClean="0"/>
              <a:t>Very dark!</a:t>
            </a:r>
          </a:p>
          <a:p>
            <a:r>
              <a:rPr lang="en-US" sz="1200" dirty="0" smtClean="0"/>
              <a:t>Only feeble points of light</a:t>
            </a:r>
          </a:p>
          <a:p>
            <a:r>
              <a:rPr lang="en-US" sz="1200" dirty="0" smtClean="0"/>
              <a:t>in the valley.</a:t>
            </a:r>
          </a:p>
          <a:p>
            <a:r>
              <a:rPr lang="en-US" sz="1200" dirty="0" smtClean="0"/>
              <a:t>The summer triangle:</a:t>
            </a:r>
          </a:p>
          <a:p>
            <a:r>
              <a:rPr lang="en-US" sz="1200" dirty="0" smtClean="0"/>
              <a:t>Vega, </a:t>
            </a:r>
            <a:r>
              <a:rPr lang="en-US" sz="1200" dirty="0" err="1" smtClean="0"/>
              <a:t>Deneb</a:t>
            </a:r>
            <a:r>
              <a:rPr lang="en-US" sz="1200" dirty="0" smtClean="0"/>
              <a:t>, Altair,</a:t>
            </a:r>
          </a:p>
          <a:p>
            <a:r>
              <a:rPr lang="en-US" sz="1200" dirty="0" smtClean="0"/>
              <a:t>has already passed the meridian.</a:t>
            </a:r>
          </a:p>
          <a:p>
            <a:r>
              <a:rPr lang="en-US" sz="1200" dirty="0" smtClean="0"/>
              <a:t>Vaulting the dome of the sky</a:t>
            </a:r>
          </a:p>
          <a:p>
            <a:r>
              <a:rPr lang="en-US" sz="1200" dirty="0" smtClean="0"/>
              <a:t>is the pearly glow</a:t>
            </a:r>
          </a:p>
          <a:p>
            <a:r>
              <a:rPr lang="en-US" sz="1200" dirty="0" smtClean="0"/>
              <a:t>of summery Milky Way.</a:t>
            </a:r>
          </a:p>
          <a:p>
            <a:r>
              <a:rPr lang="en-US" sz="1200" dirty="0" smtClean="0"/>
              <a:t>Fireflies on black velvet</a:t>
            </a:r>
          </a:p>
          <a:p>
            <a:endParaRPr lang="en-US" sz="1200" dirty="0" smtClean="0"/>
          </a:p>
          <a:p>
            <a:r>
              <a:rPr lang="en-US" sz="1200" dirty="0" smtClean="0"/>
              <a:t>I see the sky</a:t>
            </a:r>
          </a:p>
          <a:p>
            <a:r>
              <a:rPr lang="en-US" sz="1200" dirty="0" smtClean="0"/>
              <a:t>with astronomer’s eyes.</a:t>
            </a:r>
          </a:p>
          <a:p>
            <a:r>
              <a:rPr lang="en-US" sz="1200" dirty="0" smtClean="0"/>
              <a:t>Just over the southern horizon:</a:t>
            </a:r>
          </a:p>
          <a:p>
            <a:r>
              <a:rPr lang="en-US" sz="1200" dirty="0" smtClean="0"/>
              <a:t>Sagittarius rich with clouds of ancient stars</a:t>
            </a:r>
          </a:p>
          <a:p>
            <a:r>
              <a:rPr lang="en-US" sz="1200" dirty="0" smtClean="0"/>
              <a:t>which compose the nucleus of the Galaxy.</a:t>
            </a:r>
          </a:p>
          <a:p>
            <a:r>
              <a:rPr lang="en-US" sz="1200" dirty="0" smtClean="0"/>
              <a:t>These stars existed billions of years</a:t>
            </a:r>
          </a:p>
          <a:p>
            <a:r>
              <a:rPr lang="en-US" sz="1200" dirty="0" smtClean="0"/>
              <a:t>before the Sun was born.</a:t>
            </a:r>
          </a:p>
          <a:p>
            <a:r>
              <a:rPr lang="en-US" sz="1200" dirty="0" smtClean="0"/>
              <a:t>Higher up, young stars are forming</a:t>
            </a:r>
          </a:p>
          <a:p>
            <a:r>
              <a:rPr lang="en-US" sz="1200" dirty="0" smtClean="0"/>
              <a:t>in loose clusters from dust and gas.</a:t>
            </a:r>
          </a:p>
          <a:p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21534" y="871176"/>
            <a:ext cx="2669039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also know about</a:t>
            </a:r>
          </a:p>
          <a:p>
            <a:r>
              <a:rPr lang="en-US" sz="1200" dirty="0" smtClean="0"/>
              <a:t>the complex orbital mechanics in play.</a:t>
            </a:r>
          </a:p>
          <a:p>
            <a:r>
              <a:rPr lang="en-US" sz="1200" dirty="0" smtClean="0"/>
              <a:t>Here I am on a dust-speck planet</a:t>
            </a:r>
          </a:p>
          <a:p>
            <a:r>
              <a:rPr lang="en-US" sz="1200" dirty="0" smtClean="0"/>
              <a:t>circling a pedestrian star –</a:t>
            </a:r>
          </a:p>
          <a:p>
            <a:r>
              <a:rPr lang="en-US" sz="1200" dirty="0" smtClean="0"/>
              <a:t>one of a hundred billion in the Galaxy –</a:t>
            </a:r>
          </a:p>
          <a:p>
            <a:r>
              <a:rPr lang="en-US" sz="1200" dirty="0" smtClean="0"/>
              <a:t>hurtling around the Galactic center</a:t>
            </a:r>
          </a:p>
          <a:p>
            <a:r>
              <a:rPr lang="en-US" sz="1200" dirty="0" smtClean="0"/>
              <a:t>at half a million miles an hour!</a:t>
            </a:r>
          </a:p>
          <a:p>
            <a:r>
              <a:rPr lang="en-US" sz="1200" dirty="0" smtClean="0"/>
              <a:t>The distances</a:t>
            </a:r>
          </a:p>
          <a:p>
            <a:r>
              <a:rPr lang="en-US" sz="1200" dirty="0" smtClean="0"/>
              <a:t>speeds</a:t>
            </a:r>
          </a:p>
          <a:p>
            <a:r>
              <a:rPr lang="en-US" sz="1200" dirty="0" smtClean="0"/>
              <a:t>time-scales</a:t>
            </a:r>
          </a:p>
          <a:p>
            <a:r>
              <a:rPr lang="en-US" sz="1200" dirty="0" smtClean="0"/>
              <a:t>are mind-boggling.</a:t>
            </a:r>
          </a:p>
          <a:p>
            <a:r>
              <a:rPr lang="en-US" sz="1200" dirty="0" smtClean="0"/>
              <a:t>It is hard to make the connection</a:t>
            </a:r>
          </a:p>
          <a:p>
            <a:r>
              <a:rPr lang="en-US" sz="1200" dirty="0" smtClean="0"/>
              <a:t>between my dry, abstract equations</a:t>
            </a:r>
          </a:p>
          <a:p>
            <a:r>
              <a:rPr lang="en-US" sz="1200" dirty="0" smtClean="0"/>
              <a:t>and vivid reality before me.</a:t>
            </a:r>
          </a:p>
          <a:p>
            <a:endParaRPr lang="en-US" sz="1200" dirty="0"/>
          </a:p>
          <a:p>
            <a:r>
              <a:rPr lang="en-US" sz="1200" dirty="0" smtClean="0"/>
              <a:t>Mozart’s </a:t>
            </a:r>
            <a:r>
              <a:rPr lang="en-US" sz="1200" i="1" dirty="0" err="1" smtClean="0"/>
              <a:t>Exultate</a:t>
            </a:r>
            <a:r>
              <a:rPr lang="en-US" sz="1200" i="1" dirty="0" smtClean="0"/>
              <a:t> Jubilate</a:t>
            </a:r>
          </a:p>
          <a:p>
            <a:r>
              <a:rPr lang="en-US" sz="1200" dirty="0" smtClean="0"/>
              <a:t>drifts out through the window.</a:t>
            </a:r>
          </a:p>
          <a:p>
            <a:r>
              <a:rPr lang="en-US" sz="1200" dirty="0" smtClean="0"/>
              <a:t>Perfect.</a:t>
            </a:r>
          </a:p>
          <a:p>
            <a:r>
              <a:rPr lang="en-US" sz="1200" dirty="0" smtClean="0"/>
              <a:t>With a shock I realize how late it is.</a:t>
            </a:r>
          </a:p>
          <a:p>
            <a:r>
              <a:rPr lang="en-US" sz="1200" dirty="0" smtClean="0"/>
              <a:t>If I stay much longer</a:t>
            </a:r>
          </a:p>
          <a:p>
            <a:r>
              <a:rPr lang="en-US" sz="1200" dirty="0" smtClean="0"/>
              <a:t>I will get to watch the dawn!</a:t>
            </a:r>
          </a:p>
          <a:p>
            <a:r>
              <a:rPr lang="en-US" sz="1200" dirty="0" smtClean="0"/>
              <a:t>I turn toward the door,</a:t>
            </a:r>
          </a:p>
          <a:p>
            <a:r>
              <a:rPr lang="en-US" sz="1200" dirty="0" smtClean="0"/>
              <a:t>a brilliant meteor</a:t>
            </a:r>
          </a:p>
          <a:p>
            <a:r>
              <a:rPr lang="en-US" sz="1200" dirty="0" smtClean="0"/>
              <a:t>streaks across the sky.</a:t>
            </a:r>
          </a:p>
          <a:p>
            <a:r>
              <a:rPr lang="en-US" sz="1200" dirty="0" smtClean="0"/>
              <a:t>Probably a </a:t>
            </a:r>
            <a:r>
              <a:rPr lang="en-US" sz="1200" dirty="0" err="1" smtClean="0"/>
              <a:t>Perseid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Perhaps a good omen as well.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4363" y="511295"/>
            <a:ext cx="2825731" cy="54476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feel privileged to labor</a:t>
            </a:r>
          </a:p>
          <a:p>
            <a:r>
              <a:rPr lang="en-US" sz="1200" dirty="0" smtClean="0"/>
              <a:t>at such satisfying work.</a:t>
            </a:r>
          </a:p>
          <a:p>
            <a:r>
              <a:rPr lang="en-US" sz="1200" dirty="0" smtClean="0"/>
              <a:t>I end my working “day”</a:t>
            </a:r>
          </a:p>
          <a:p>
            <a:r>
              <a:rPr lang="en-US" sz="1200" dirty="0" smtClean="0"/>
              <a:t>more deeply in awe</a:t>
            </a:r>
          </a:p>
          <a:p>
            <a:r>
              <a:rPr lang="en-US" sz="1200" dirty="0" smtClean="0"/>
              <a:t>of what is out there:</a:t>
            </a:r>
          </a:p>
          <a:p>
            <a:r>
              <a:rPr lang="en-US" sz="1200" dirty="0" smtClean="0"/>
              <a:t>stars strewn through the Galaxy like dust;</a:t>
            </a:r>
          </a:p>
          <a:p>
            <a:r>
              <a:rPr lang="en-US" sz="1200" dirty="0" smtClean="0"/>
              <a:t>galaxies swarming by the billions</a:t>
            </a:r>
          </a:p>
          <a:p>
            <a:r>
              <a:rPr lang="en-US" sz="1200" dirty="0" smtClean="0"/>
              <a:t>through space.</a:t>
            </a:r>
          </a:p>
          <a:p>
            <a:endParaRPr lang="en-US" sz="1200" dirty="0"/>
          </a:p>
          <a:p>
            <a:r>
              <a:rPr lang="en-US" sz="1200" dirty="0" smtClean="0"/>
              <a:t>And pervading all of it:</a:t>
            </a:r>
          </a:p>
          <a:p>
            <a:r>
              <a:rPr lang="en-US" sz="1200" dirty="0" smtClean="0"/>
              <a:t>order.</a:t>
            </a:r>
          </a:p>
          <a:p>
            <a:r>
              <a:rPr lang="en-US" sz="1200" dirty="0" smtClean="0"/>
              <a:t>Subtle</a:t>
            </a:r>
          </a:p>
          <a:p>
            <a:r>
              <a:rPr lang="en-US" sz="1200" dirty="0" smtClean="0"/>
              <a:t>graceful</a:t>
            </a:r>
          </a:p>
          <a:p>
            <a:r>
              <a:rPr lang="en-US" sz="1200" dirty="0" smtClean="0"/>
              <a:t>powerful</a:t>
            </a:r>
          </a:p>
          <a:p>
            <a:r>
              <a:rPr lang="en-US" sz="1200" dirty="0" smtClean="0"/>
              <a:t>order.</a:t>
            </a:r>
          </a:p>
          <a:p>
            <a:endParaRPr lang="en-US" sz="1200" dirty="0"/>
          </a:p>
          <a:p>
            <a:r>
              <a:rPr lang="en-US" sz="1200" dirty="0" smtClean="0"/>
              <a:t>Set the best minds we have</a:t>
            </a:r>
          </a:p>
          <a:p>
            <a:r>
              <a:rPr lang="en-US" sz="1200" dirty="0" smtClean="0"/>
              <a:t>in the next thousand years</a:t>
            </a:r>
          </a:p>
          <a:p>
            <a:r>
              <a:rPr lang="en-US" sz="1200" dirty="0" smtClean="0"/>
              <a:t>the task of fathoming</a:t>
            </a:r>
          </a:p>
          <a:p>
            <a:r>
              <a:rPr lang="en-US" sz="1200" dirty="0" smtClean="0"/>
              <a:t>the inner structure</a:t>
            </a:r>
          </a:p>
          <a:p>
            <a:r>
              <a:rPr lang="en-US" sz="1200" dirty="0" smtClean="0"/>
              <a:t>of the cosmos, </a:t>
            </a:r>
          </a:p>
          <a:p>
            <a:r>
              <a:rPr lang="en-US" sz="1200" dirty="0" smtClean="0"/>
              <a:t>and they</a:t>
            </a:r>
          </a:p>
          <a:p>
            <a:r>
              <a:rPr lang="en-US" sz="1200" dirty="0" smtClean="0"/>
              <a:t>will barely scratch it surface;</a:t>
            </a:r>
          </a:p>
          <a:p>
            <a:r>
              <a:rPr lang="en-US" sz="1200" dirty="0" smtClean="0"/>
              <a:t>Barely glimpse</a:t>
            </a:r>
          </a:p>
          <a:p>
            <a:r>
              <a:rPr lang="en-US" sz="1200" dirty="0" smtClean="0"/>
              <a:t>this beautiful world</a:t>
            </a:r>
          </a:p>
          <a:p>
            <a:r>
              <a:rPr lang="en-US" sz="1200" dirty="0" smtClean="0"/>
              <a:t>which comes to us</a:t>
            </a:r>
          </a:p>
          <a:p>
            <a:r>
              <a:rPr lang="en-US" sz="1200" dirty="0" smtClean="0"/>
              <a:t>moment by moment</a:t>
            </a:r>
          </a:p>
          <a:p>
            <a:r>
              <a:rPr lang="en-US" sz="1200" dirty="0" smtClean="0"/>
              <a:t>fresh from the hand of God.</a:t>
            </a:r>
          </a:p>
        </p:txBody>
      </p:sp>
    </p:spTree>
    <p:extLst>
      <p:ext uri="{BB962C8B-B14F-4D97-AF65-F5344CB8AC3E}">
        <p14:creationId xmlns:p14="http://schemas.microsoft.com/office/powerpoint/2010/main" val="8821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ichardb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66" y="6351"/>
            <a:ext cx="4901184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" y="17092"/>
            <a:ext cx="452628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5" y="395035"/>
            <a:ext cx="37020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429" y="5651115"/>
            <a:ext cx="14869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January 1959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5645" y="5658233"/>
            <a:ext cx="14869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August 1960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56090" y="4127619"/>
            <a:ext cx="1851025" cy="58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9825" y="900724"/>
            <a:ext cx="5438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96030" y="1288919"/>
            <a:ext cx="1851025" cy="58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5843" y="3811407"/>
            <a:ext cx="243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John Beverley </a:t>
            </a:r>
            <a:r>
              <a:rPr lang="en-US" dirty="0" err="1" smtClean="0"/>
              <a:t>Oke</a:t>
            </a:r>
            <a:endParaRPr lang="en-US" dirty="0" smtClean="0"/>
          </a:p>
          <a:p>
            <a:r>
              <a:rPr lang="en-US" dirty="0" smtClean="0"/>
              <a:t>23.III.1928-2.III.2004</a:t>
            </a:r>
          </a:p>
          <a:p>
            <a:r>
              <a:rPr lang="en-US" dirty="0" smtClean="0"/>
              <a:t>Ph.D. Princeton 1953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4191" y="2775913"/>
            <a:ext cx="243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Lyman Spitzer Jr</a:t>
            </a:r>
          </a:p>
          <a:p>
            <a:r>
              <a:rPr lang="en-US" dirty="0" smtClean="0"/>
              <a:t>26.VI.1914-31.III.1997</a:t>
            </a:r>
          </a:p>
          <a:p>
            <a:r>
              <a:rPr lang="en-US" dirty="0" smtClean="0"/>
              <a:t>Ph.D. Princeton 1938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6115" y="1733301"/>
            <a:ext cx="243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Henry Norris Russell</a:t>
            </a:r>
          </a:p>
          <a:p>
            <a:r>
              <a:rPr lang="en-US" dirty="0" smtClean="0"/>
              <a:t>25.X.1877-18.II.1957</a:t>
            </a:r>
          </a:p>
          <a:p>
            <a:r>
              <a:rPr lang="en-US" dirty="0" smtClean="0"/>
              <a:t>D.Sc. Princeton 1900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9515" y="707781"/>
            <a:ext cx="243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Charles Augustus Young</a:t>
            </a:r>
          </a:p>
          <a:p>
            <a:r>
              <a:rPr lang="en-US" dirty="0" smtClean="0"/>
              <a:t>15.XII.1834-3.I.1908</a:t>
            </a:r>
          </a:p>
          <a:p>
            <a:r>
              <a:rPr lang="en-US" dirty="0" smtClean="0"/>
              <a:t>B.A. Dartmouth 1853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2935" y="4836927"/>
            <a:ext cx="243555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Dimitri Manuel </a:t>
            </a:r>
            <a:r>
              <a:rPr lang="en-US" dirty="0" err="1" smtClean="0"/>
              <a:t>Mihalas</a:t>
            </a:r>
            <a:endParaRPr lang="en-US" dirty="0" smtClean="0"/>
          </a:p>
          <a:p>
            <a:r>
              <a:rPr lang="en-US" dirty="0" smtClean="0"/>
              <a:t>20.III.1939-21.XI.2013</a:t>
            </a:r>
          </a:p>
          <a:p>
            <a:r>
              <a:rPr lang="en-US" dirty="0" smtClean="0"/>
              <a:t>Ph.D. Cal Tech 1964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3907" r="12152" b="13287"/>
          <a:stretch/>
        </p:blipFill>
        <p:spPr bwMode="auto">
          <a:xfrm>
            <a:off x="121708" y="359288"/>
            <a:ext cx="3566160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14" y="79998"/>
            <a:ext cx="132347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t="1819" r="453"/>
          <a:stretch/>
        </p:blipFill>
        <p:spPr>
          <a:xfrm>
            <a:off x="7827796" y="1232263"/>
            <a:ext cx="125307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78" y="1961550"/>
            <a:ext cx="138367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6" b="12784"/>
          <a:stretch/>
        </p:blipFill>
        <p:spPr>
          <a:xfrm>
            <a:off x="6401393" y="3801792"/>
            <a:ext cx="195072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79" y="21406"/>
            <a:ext cx="5347838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2" y="999870"/>
            <a:ext cx="3432292" cy="44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2" y="359571"/>
            <a:ext cx="1356360" cy="215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049" y="2837206"/>
            <a:ext cx="275174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Carry out the calculations of the radiative emission, scattering and absorption in the co-moving plasma frame and then solve the conservation equations (mass, momentum, energy, radiative transfer) in the fixed laboratory frame.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19" y="80023"/>
            <a:ext cx="4376614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4" y="649290"/>
            <a:ext cx="8216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9667" y="640936"/>
            <a:ext cx="31192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co-moving plasma frame is generally </a:t>
            </a:r>
            <a:r>
              <a:rPr lang="en-US" b="1" i="1" dirty="0" smtClean="0"/>
              <a:t>not</a:t>
            </a:r>
            <a:r>
              <a:rPr lang="en-US" dirty="0" smtClean="0"/>
              <a:t> an inertial frame!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85365" y="1201807"/>
            <a:ext cx="252100" cy="720996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18" y="5423604"/>
            <a:ext cx="2743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75" y="5400771"/>
            <a:ext cx="2228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22" y="5410296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22049" y="5298393"/>
            <a:ext cx="6631536" cy="546930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" y="83959"/>
            <a:ext cx="5524500" cy="4143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" y="4358700"/>
            <a:ext cx="4772025" cy="1562100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12" y="3170490"/>
            <a:ext cx="1130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345103" y="2915973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630538" y="2159237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849881" y="645207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2307322" y="1367343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66740" y="222187"/>
            <a:ext cx="37672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6741" y="1049721"/>
            <a:ext cx="37772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Material Momentum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73859" y="1672151"/>
            <a:ext cx="377725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Material Internal 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56767" y="2492567"/>
            <a:ext cx="37772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Grey Radiative Transfer Equation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55994" y="4545035"/>
            <a:ext cx="37672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Radiation Energy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73086" y="5305629"/>
            <a:ext cx="37672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Radiation Momentum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3347092" y="4952351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72431" y="3585027"/>
            <a:ext cx="37772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Moment Closure: Matter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88750" y="5893875"/>
            <a:ext cx="37672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Moment Closure: Radiation [?] </a:t>
            </a:r>
            <a:r>
              <a:rPr lang="en-US" b="1" i="1" dirty="0" smtClean="0"/>
              <a:t>NO</a:t>
            </a:r>
            <a:endParaRPr lang="en-US" b="1" i="1" dirty="0"/>
          </a:p>
        </p:txBody>
      </p:sp>
      <p:cxnSp>
        <p:nvCxnSpPr>
          <p:cNvPr id="7" name="Straight Arrow Connector 6"/>
          <p:cNvCxnSpPr>
            <a:stCxn id="24" idx="1"/>
          </p:cNvCxnSpPr>
          <p:nvPr/>
        </p:nvCxnSpPr>
        <p:spPr>
          <a:xfrm flipH="1" flipV="1">
            <a:off x="2059536" y="5597495"/>
            <a:ext cx="2629214" cy="481046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 rot="10800000">
            <a:off x="309491" y="5768909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57" y="4277212"/>
            <a:ext cx="9149140" cy="184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911482" y="4012291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6" y="1239818"/>
            <a:ext cx="731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3" y="4611945"/>
            <a:ext cx="8502650" cy="539750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5815461" y="1055415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439673" y="4328533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841217" y="4260165"/>
            <a:ext cx="521293" cy="3931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5994" y="3656251"/>
            <a:ext cx="37672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Conservation of Wave Energy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95225" y="2895696"/>
            <a:ext cx="37672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Wave Momentum Flux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173" y="706492"/>
            <a:ext cx="37672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Wave Energy Density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40037" y="1055415"/>
            <a:ext cx="94004" cy="393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69735" y="2444098"/>
            <a:ext cx="487110" cy="451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tt-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" y="6067201"/>
            <a:ext cx="9207367" cy="8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0134" y="6356351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fld id="{544B26A4-FAD3-4232-B357-6BFA416610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7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92488" y="6164970"/>
            <a:ext cx="8618537" cy="369888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Boulder</a:t>
            </a:r>
            <a:r>
              <a:rPr lang="en-US" sz="1800" dirty="0" err="1" smtClean="0">
                <a:solidFill>
                  <a:schemeClr val="bg1"/>
                </a:solidFill>
                <a:latin typeface="Myriad Web Pro"/>
                <a:ea typeface="ＭＳ Ｐゴシック" charset="0"/>
                <a:cs typeface="Myriad Web Pro"/>
              </a:rPr>
              <a:t>Solar</a:t>
            </a:r>
            <a:r>
              <a:rPr lang="en-US" sz="1800" dirty="0" err="1" smtClean="0">
                <a:solidFill>
                  <a:srgbClr val="FF6600"/>
                </a:solidFill>
                <a:latin typeface="Myriad Web Pro"/>
                <a:ea typeface="ＭＳ Ｐゴシック" charset="0"/>
                <a:cs typeface="Myriad Web Pro"/>
              </a:rPr>
              <a:t>Day</a:t>
            </a:r>
            <a:endParaRPr lang="en-US" sz="1800" dirty="0">
              <a:solidFill>
                <a:srgbClr val="FF6600"/>
              </a:solidFill>
              <a:latin typeface="Myriad Web Pro"/>
              <a:ea typeface="ＭＳ Ｐゴシック" charset="0"/>
              <a:cs typeface="Myriad Web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755" y="589660"/>
            <a:ext cx="732374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Trilogy in a Minor Key. Poems on Depression and Manic Depression (1991)</a:t>
            </a:r>
          </a:p>
          <a:p>
            <a:r>
              <a:rPr lang="en-US" dirty="0"/>
              <a:t>	</a:t>
            </a:r>
            <a:r>
              <a:rPr lang="en-US" dirty="0" smtClean="0"/>
              <a:t>[with Alex Sawyer &amp; Lucia Wainwright]</a:t>
            </a:r>
          </a:p>
          <a:p>
            <a:r>
              <a:rPr lang="en-US" dirty="0" smtClean="0"/>
              <a:t>Cantata for Six Lives and Continuo (1992)</a:t>
            </a:r>
          </a:p>
          <a:p>
            <a:r>
              <a:rPr lang="en-US" dirty="0" smtClean="0"/>
              <a:t>If I Should Die Before I Wake (1993)</a:t>
            </a:r>
          </a:p>
          <a:p>
            <a:r>
              <a:rPr lang="en-US" dirty="0" smtClean="0"/>
              <a:t>The World is My Witness (1993)</a:t>
            </a:r>
          </a:p>
          <a:p>
            <a:r>
              <a:rPr lang="en-US" dirty="0" smtClean="0"/>
              <a:t>Dream Shadows (1994)</a:t>
            </a:r>
          </a:p>
          <a:p>
            <a:r>
              <a:rPr lang="en-US" dirty="0" smtClean="0"/>
              <a:t>Life Matters (1995)</a:t>
            </a:r>
          </a:p>
          <a:p>
            <a:r>
              <a:rPr lang="en-US" dirty="0" smtClean="0"/>
              <a:t>Coming Back From the Dead (2000)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0" y="3016594"/>
            <a:ext cx="1897380" cy="2636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28" y="3025140"/>
            <a:ext cx="1821180" cy="26365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03" y="3008974"/>
            <a:ext cx="1681203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951</Words>
  <Application>Microsoft Office PowerPoint</Application>
  <PresentationFormat>On-screen Show (4:3)</PresentationFormat>
  <Paragraphs>229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Master’s Hand</vt:lpstr>
      <vt:lpstr>Master’s Hand</vt:lpstr>
      <vt:lpstr>PowerPoint Presentation</vt:lpstr>
    </vt:vector>
  </TitlesOfParts>
  <Company>UCAR Comms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Drummond</dc:creator>
  <cp:lastModifiedBy>bogdan</cp:lastModifiedBy>
  <cp:revision>127</cp:revision>
  <cp:lastPrinted>2014-03-17T16:48:32Z</cp:lastPrinted>
  <dcterms:created xsi:type="dcterms:W3CDTF">2013-06-14T23:55:25Z</dcterms:created>
  <dcterms:modified xsi:type="dcterms:W3CDTF">2014-03-17T16:49:03Z</dcterms:modified>
</cp:coreProperties>
</file>