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mpg" ContentType="video/m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79" r:id="rId2"/>
  </p:sldMasterIdLst>
  <p:notesMasterIdLst>
    <p:notesMasterId r:id="rId19"/>
  </p:notesMasterIdLst>
  <p:sldIdLst>
    <p:sldId id="258" r:id="rId3"/>
    <p:sldId id="285" r:id="rId4"/>
    <p:sldId id="267" r:id="rId5"/>
    <p:sldId id="281" r:id="rId6"/>
    <p:sldId id="274" r:id="rId7"/>
    <p:sldId id="282" r:id="rId8"/>
    <p:sldId id="292" r:id="rId9"/>
    <p:sldId id="276" r:id="rId10"/>
    <p:sldId id="295" r:id="rId11"/>
    <p:sldId id="284" r:id="rId12"/>
    <p:sldId id="257" r:id="rId13"/>
    <p:sldId id="287" r:id="rId14"/>
    <p:sldId id="286" r:id="rId15"/>
    <p:sldId id="259" r:id="rId16"/>
    <p:sldId id="293" r:id="rId17"/>
    <p:sldId id="294" r:id="rId18"/>
  </p:sldIdLst>
  <p:sldSz cx="9144000" cy="6858000" type="screen4x3"/>
  <p:notesSz cx="7010400" cy="9296400"/>
  <p:embeddedFontLst>
    <p:embeddedFont>
      <p:font typeface="Calibri" panose="020F0502020204030204" pitchFamily="34" charset="0"/>
      <p:regular r:id="rId20"/>
      <p:bold r:id="rId21"/>
      <p:italic r:id="rId22"/>
      <p:boldItalic r:id="rId23"/>
    </p:embeddedFont>
    <p:embeddedFont>
      <p:font typeface="Elephant" panose="02020904090505020303" pitchFamily="18" charset="77"/>
      <p:regular r:id="rId24"/>
      <p:italic r:id="rId25"/>
    </p:embeddedFont>
    <p:embeddedFont>
      <p:font typeface="Helvetica Neue" panose="02000503000000020004" pitchFamily="2" charset="0"/>
      <p:regular r:id="rId26"/>
      <p:bold r:id="rId27"/>
      <p:italic r:id="rId28"/>
      <p:boldItalic r:id="rId29"/>
    </p:embeddedFont>
    <p:embeddedFont>
      <p:font typeface="Trebuchet MS" panose="020B070302020209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0" autoAdjust="0"/>
    <p:restoredTop sz="70308" autoAdjust="0"/>
  </p:normalViewPr>
  <p:slideViewPr>
    <p:cSldViewPr snapToGrid="0">
      <p:cViewPr varScale="1">
        <p:scale>
          <a:sx n="85" d="100"/>
          <a:sy n="85" d="100"/>
        </p:scale>
        <p:origin x="1960" y="176"/>
      </p:cViewPr>
      <p:guideLst>
        <p:guide orient="horz" pos="2160"/>
        <p:guide pos="288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76" d="100"/>
          <a:sy n="76" d="100"/>
        </p:scale>
        <p:origin x="343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3037840" cy="466434"/>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2"/>
            <a:ext cx="3037840" cy="466434"/>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4"/>
            <a:ext cx="5608320" cy="3660458"/>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HAO staff have a broad range of expertise from </a:t>
            </a:r>
            <a:r>
              <a:rPr lang="en-US" b="1" dirty="0"/>
              <a:t>instrumentation</a:t>
            </a:r>
            <a:r>
              <a:rPr lang="en-US" dirty="0"/>
              <a:t> (we have an engineering group), to </a:t>
            </a:r>
            <a:r>
              <a:rPr lang="en-US" b="1" dirty="0"/>
              <a:t>data experts </a:t>
            </a:r>
            <a:r>
              <a:rPr lang="en-US" dirty="0"/>
              <a:t>(serving and analyzing), to managing facilities (MLSO), to </a:t>
            </a:r>
            <a:r>
              <a:rPr lang="en-US" b="1" dirty="0"/>
              <a:t>modeling</a:t>
            </a:r>
            <a:r>
              <a:rPr lang="en-US" dirty="0"/>
              <a:t> (analytical and numerical). Our science priorities include solar variability and activity with heavy expertise in chromosphere and coronal physics. We have some of the leading experts in the world in </a:t>
            </a:r>
            <a:r>
              <a:rPr lang="en-US" dirty="0" err="1"/>
              <a:t>spectropolarimetry</a:t>
            </a:r>
            <a:r>
              <a:rPr lang="en-US" dirty="0"/>
              <a:t>. We study how the activity on the Sun impacts our upper atmosphere and also forcing of the ionosphere from below. We study coupling of the magnetosphere and ionosphere and gravity waves. Although not an exhaustive list, this hits on many important areas of research.</a:t>
            </a:r>
          </a:p>
          <a:p>
            <a:endParaRPr lang="en-US" dirty="0"/>
          </a:p>
          <a:p>
            <a:r>
              <a:rPr lang="en-US" dirty="0"/>
              <a:t>The Mauna Loa Solar Observatory is a key piece of our portfolio in service to the community.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Mauna Loa data fill observational gap between EUV and space-based coronagraphs.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We are a synoptic facility but we also provide the community with special data requests and often participate in </a:t>
            </a:r>
            <a:r>
              <a:rPr lang="en-US" sz="1200" dirty="0"/>
              <a:t>Community Observing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342900" indent="-342900">
              <a:spcAft>
                <a:spcPts val="600"/>
              </a:spcAft>
              <a:buFont typeface="Arial" panose="020B0604020202020204" pitchFamily="34" charset="0"/>
              <a:buChar char="•"/>
            </a:pPr>
            <a:r>
              <a:rPr lang="en-US" sz="1200" dirty="0"/>
              <a:t>Over 470 registered users</a:t>
            </a:r>
          </a:p>
          <a:p>
            <a:pPr marL="342900" indent="-342900">
              <a:spcAft>
                <a:spcPts val="600"/>
              </a:spcAft>
              <a:buFont typeface="Arial" panose="020B0604020202020204" pitchFamily="34" charset="0"/>
              <a:buChar char="•"/>
            </a:pPr>
            <a:r>
              <a:rPr lang="en-US" sz="1200" dirty="0"/>
              <a:t>Over 40 years of solar images, movies, and other data products </a:t>
            </a:r>
          </a:p>
          <a:p>
            <a:pPr marL="342900" indent="-342900">
              <a:spcAft>
                <a:spcPts val="600"/>
              </a:spcAft>
              <a:buFont typeface="Arial" panose="020B0604020202020204" pitchFamily="34" charset="0"/>
              <a:buChar char="•"/>
            </a:pPr>
            <a:r>
              <a:rPr lang="en-US" sz="1200" dirty="0"/>
              <a:t>Near-Real time CME alerts </a:t>
            </a:r>
          </a:p>
          <a:p>
            <a:pPr marL="342900" indent="-342900">
              <a:spcAft>
                <a:spcPts val="600"/>
              </a:spcAft>
              <a:buFont typeface="Arial" panose="020B0604020202020204" pitchFamily="34" charset="0"/>
              <a:buChar char="•"/>
            </a:pPr>
            <a:r>
              <a:rPr lang="en-US" sz="1200" dirty="0"/>
              <a:t>Solar activity logs (1973 to present)</a:t>
            </a:r>
          </a:p>
          <a:p>
            <a:pPr marL="342900" indent="-342900">
              <a:spcAft>
                <a:spcPts val="600"/>
              </a:spcAft>
              <a:buFont typeface="Arial" panose="020B0604020202020204" pitchFamily="34" charset="0"/>
              <a:buChar char="•"/>
            </a:pPr>
            <a:endParaRPr lang="en-US" sz="1200" dirty="0"/>
          </a:p>
          <a:p>
            <a:pPr marL="0" indent="0">
              <a:spcAft>
                <a:spcPts val="600"/>
              </a:spcAft>
              <a:buFont typeface="Arial" panose="020B0604020202020204" pitchFamily="34" charset="0"/>
              <a:buNone/>
            </a:pPr>
            <a:r>
              <a:rPr lang="en-US" sz="1200" b="1" dirty="0"/>
              <a:t>COSMO is the next generation observatory</a:t>
            </a:r>
            <a:r>
              <a:rPr lang="en-US" sz="1200" dirty="0"/>
              <a:t> that will have the capability to obtain line-of-sight AND plane-of-sky coronal magnetic field measurements- a current gap in our community’s capabilities!</a:t>
            </a:r>
          </a:p>
          <a:p>
            <a:pPr marL="0" indent="0">
              <a:spcAft>
                <a:spcPts val="600"/>
              </a:spcAft>
              <a:buFont typeface="Arial" panose="020B0604020202020204" pitchFamily="34" charset="0"/>
              <a:buNone/>
            </a:pPr>
            <a:endParaRPr lang="en-US" sz="1200" dirty="0"/>
          </a:p>
          <a:p>
            <a:pPr marL="0" indent="0">
              <a:spcAft>
                <a:spcPts val="600"/>
              </a:spcAft>
              <a:buFont typeface="Arial" panose="020B0604020202020204" pitchFamily="34" charset="0"/>
              <a:buNone/>
            </a:pPr>
            <a:r>
              <a:rPr lang="en-US" sz="1200" dirty="0"/>
              <a:t>We are very involved with postdocs and students and have hosted summer schools in </a:t>
            </a:r>
            <a:r>
              <a:rPr lang="en-US" sz="1200" dirty="0" err="1"/>
              <a:t>spectropolarimetry</a:t>
            </a:r>
            <a:r>
              <a:rPr lang="en-US" sz="1200" dirty="0"/>
              <a:t> and space weather</a:t>
            </a:r>
          </a:p>
          <a:p>
            <a:pPr marL="0" indent="0">
              <a:spcAft>
                <a:spcPts val="600"/>
              </a:spcAft>
              <a:buFont typeface="Arial" panose="020B0604020202020204" pitchFamily="34" charset="0"/>
              <a:buNone/>
            </a:pPr>
            <a:endParaRPr lang="en-US" sz="1200" dirty="0"/>
          </a:p>
          <a:p>
            <a:pPr marL="0" indent="0">
              <a:spcAft>
                <a:spcPts val="600"/>
              </a:spcAft>
              <a:buFont typeface="Arial" panose="020B0604020202020204" pitchFamily="34" charset="0"/>
              <a:buNone/>
            </a:pPr>
            <a:r>
              <a:rPr lang="en-US" sz="1200" dirty="0"/>
              <a:t>We support space based 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dirty="0"/>
              <a:t> </a:t>
            </a:r>
          </a:p>
        </p:txBody>
      </p:sp>
      <p:sp>
        <p:nvSpPr>
          <p:cNvPr id="4" name="Slide Number Placeholder 3"/>
          <p:cNvSpPr>
            <a:spLocks noGrp="1"/>
          </p:cNvSpPr>
          <p:nvPr>
            <p:ph type="sldNum" sz="quarter" idx="5"/>
          </p:nvPr>
        </p:nvSpPr>
        <p:spPr/>
        <p:txBody>
          <a:bodyPr/>
          <a:lstStyle/>
          <a:p>
            <a:fld id="{5117A0EC-808C-864D-BC75-534C3B08563D}" type="slidenum">
              <a:rPr lang="en-US" smtClean="0"/>
              <a:t>1</a:t>
            </a:fld>
            <a:endParaRPr lang="en-US"/>
          </a:p>
        </p:txBody>
      </p:sp>
    </p:spTree>
    <p:extLst>
      <p:ext uri="{BB962C8B-B14F-4D97-AF65-F5344CB8AC3E}">
        <p14:creationId xmlns:p14="http://schemas.microsoft.com/office/powerpoint/2010/main" val="1903143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21c587d03d_7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4" name="Google Shape;74;g221c587d03d_7_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i="0" dirty="0">
                <a:solidFill>
                  <a:srgbClr val="C00000"/>
                </a:solidFill>
                <a:effectLst/>
                <a:latin typeface="Arial" panose="020B0604020202020204" pitchFamily="34" charset="0"/>
              </a:rPr>
              <a:t>***NOTE: this slide requires to be in presentation mode due to several animation effects****</a:t>
            </a:r>
          </a:p>
          <a:p>
            <a:pPr marL="0" lvl="0" indent="0" algn="l" rtl="0">
              <a:spcBef>
                <a:spcPts val="0"/>
              </a:spcBef>
              <a:spcAft>
                <a:spcPts val="0"/>
              </a:spcAft>
              <a:buNone/>
            </a:pPr>
            <a:endParaRPr lang="en-US" sz="1200" dirty="0">
              <a:solidFill>
                <a:schemeClr val="dk1"/>
              </a:solidFill>
              <a:latin typeface="Arial"/>
              <a:ea typeface="Arial"/>
              <a:cs typeface="Arial"/>
              <a:sym typeface="Arial"/>
            </a:endParaRPr>
          </a:p>
          <a:p>
            <a:pPr marL="0" lvl="0" indent="0" algn="l" rtl="0">
              <a:spcBef>
                <a:spcPts val="0"/>
              </a:spcBef>
              <a:spcAft>
                <a:spcPts val="0"/>
              </a:spcAft>
              <a:buNone/>
            </a:pPr>
            <a:r>
              <a:rPr lang="en-US" sz="1200" dirty="0">
                <a:solidFill>
                  <a:schemeClr val="dk1"/>
                </a:solidFill>
                <a:latin typeface="Arial"/>
                <a:ea typeface="Arial"/>
                <a:cs typeface="Arial"/>
                <a:sym typeface="Arial"/>
              </a:rPr>
              <a:t>The scientific motivation for the suite of instruments at the heart of COSMO– which is the Coronal Solar Magnetism Observatory</a:t>
            </a:r>
          </a:p>
          <a:p>
            <a:pPr marL="0" lvl="0" indent="0" algn="l" rtl="0">
              <a:spcBef>
                <a:spcPts val="0"/>
              </a:spcBef>
              <a:spcAft>
                <a:spcPts val="0"/>
              </a:spcAft>
              <a:buNone/>
            </a:pPr>
            <a:r>
              <a:rPr lang="en-US" sz="1200" dirty="0">
                <a:solidFill>
                  <a:schemeClr val="dk1"/>
                </a:solidFill>
                <a:latin typeface="Arial"/>
                <a:ea typeface="Arial"/>
                <a:cs typeface="Arial"/>
                <a:sym typeface="Arial"/>
              </a:rPr>
              <a:t>COSMO science is fundamental and unprecedented, because it’s opening a new window on global magnetism from photosphere through chromosphere to the low and middle corona.</a:t>
            </a:r>
            <a:endParaRPr sz="1200" dirty="0">
              <a:solidFill>
                <a:schemeClr val="dk1"/>
              </a:solidFill>
              <a:latin typeface="Arial"/>
              <a:ea typeface="Arial"/>
              <a:cs typeface="Arial"/>
              <a:sym typeface="Arial"/>
            </a:endParaRPr>
          </a:p>
          <a:p>
            <a:pPr marL="457200" lvl="0" indent="-30480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The low and middle corona matters because it’s where the storms brew -- where we can get warnings about crucial CME precursors, it’s where CME acceleration happens – where shocks can form, leading to Solar Energetic Particles, and where the global interfaces between open and closed magnetic fields lead to corotating interaction regions between fast and slow wind.</a:t>
            </a:r>
            <a:endParaRPr sz="1200" dirty="0">
              <a:solidFill>
                <a:schemeClr val="dk1"/>
              </a:solidFill>
              <a:latin typeface="Arial"/>
              <a:ea typeface="Arial"/>
              <a:cs typeface="Arial"/>
              <a:sym typeface="Arial"/>
            </a:endParaRPr>
          </a:p>
          <a:p>
            <a:pPr marL="457200" lvl="0" indent="-30480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But as multiple white papers have indicated –the middle corona is generally under-observed! The observations that I’m showing here -- from the Mauna Loa Solar Observatory K-Coronagraph in the left-hand movie, and the Upgraded Coronal Multichannel Polarimeter, or </a:t>
            </a:r>
            <a:r>
              <a:rPr lang="en-US" sz="1200" dirty="0" err="1">
                <a:solidFill>
                  <a:schemeClr val="dk1"/>
                </a:solidFill>
                <a:latin typeface="Arial"/>
                <a:ea typeface="Arial"/>
                <a:cs typeface="Arial"/>
                <a:sym typeface="Arial"/>
              </a:rPr>
              <a:t>UCoMP</a:t>
            </a:r>
            <a:r>
              <a:rPr lang="en-US" sz="1200" dirty="0">
                <a:solidFill>
                  <a:schemeClr val="dk1"/>
                </a:solidFill>
                <a:latin typeface="Arial"/>
                <a:ea typeface="Arial"/>
                <a:cs typeface="Arial"/>
                <a:sym typeface="Arial"/>
              </a:rPr>
              <a:t>, in the blue-red Doppler movie on the right. You can see how these observations fill the gap between the EUV measurements of AIA and the white-light LASCO measurements. Thus, they represent </a:t>
            </a:r>
            <a:r>
              <a:rPr lang="en-US" sz="1200" u="sng" dirty="0">
                <a:solidFill>
                  <a:schemeClr val="dk1"/>
                </a:solidFill>
                <a:latin typeface="Arial"/>
                <a:ea typeface="Arial"/>
                <a:cs typeface="Arial"/>
                <a:sym typeface="Arial"/>
              </a:rPr>
              <a:t>rare </a:t>
            </a:r>
            <a:r>
              <a:rPr lang="en-US" sz="1200" dirty="0">
                <a:solidFill>
                  <a:schemeClr val="dk1"/>
                </a:solidFill>
                <a:latin typeface="Arial"/>
                <a:ea typeface="Arial"/>
                <a:cs typeface="Arial"/>
                <a:sym typeface="Arial"/>
              </a:rPr>
              <a:t>examples of synoptic daily global observations of this middle coronal region. </a:t>
            </a:r>
            <a:endParaRPr sz="1200" dirty="0">
              <a:solidFill>
                <a:schemeClr val="dk1"/>
              </a:solidFill>
              <a:latin typeface="Arial"/>
              <a:ea typeface="Arial"/>
              <a:cs typeface="Arial"/>
              <a:sym typeface="Arial"/>
            </a:endParaRPr>
          </a:p>
          <a:p>
            <a:pPr marL="457200" lvl="0" indent="-30480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And what we do see in these observations just makes us hungry for more, in particular, hungry for measurements of the </a:t>
            </a:r>
            <a:r>
              <a:rPr lang="en-US" sz="1200" dirty="0" err="1">
                <a:solidFill>
                  <a:schemeClr val="dk1"/>
                </a:solidFill>
                <a:latin typeface="Arial"/>
                <a:ea typeface="Arial"/>
                <a:cs typeface="Arial"/>
                <a:sym typeface="Arial"/>
              </a:rPr>
              <a:t>chromospheric</a:t>
            </a:r>
            <a:r>
              <a:rPr lang="en-US" sz="1200" dirty="0">
                <a:solidFill>
                  <a:schemeClr val="dk1"/>
                </a:solidFill>
                <a:latin typeface="Arial"/>
                <a:ea typeface="Arial"/>
                <a:cs typeface="Arial"/>
                <a:sym typeface="Arial"/>
              </a:rPr>
              <a:t> and coronal magnetic field. Our current understanding of this utterly crucial driver of solar activity is based on models extrapolating from only partially-observed </a:t>
            </a:r>
            <a:r>
              <a:rPr lang="en-US" sz="1200" dirty="0" err="1">
                <a:solidFill>
                  <a:schemeClr val="dk1"/>
                </a:solidFill>
                <a:latin typeface="Arial"/>
                <a:ea typeface="Arial"/>
                <a:cs typeface="Arial"/>
                <a:sym typeface="Arial"/>
              </a:rPr>
              <a:t>photospheric</a:t>
            </a:r>
            <a:r>
              <a:rPr lang="en-US" sz="1200" dirty="0">
                <a:solidFill>
                  <a:schemeClr val="dk1"/>
                </a:solidFill>
                <a:latin typeface="Arial"/>
                <a:ea typeface="Arial"/>
                <a:cs typeface="Arial"/>
                <a:sym typeface="Arial"/>
              </a:rPr>
              <a:t> magnetic fields. </a:t>
            </a:r>
            <a:endParaRPr sz="1200" dirty="0">
              <a:solidFill>
                <a:schemeClr val="dk1"/>
              </a:solidFill>
              <a:latin typeface="Arial"/>
              <a:ea typeface="Arial"/>
              <a:cs typeface="Arial"/>
              <a:sym typeface="Arial"/>
            </a:endParaRPr>
          </a:p>
          <a:p>
            <a:pPr marL="457200" lvl="0" indent="-30480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[CLICK] so we are left wondering, How is coronal magnetic energy stored and released in CMEs, and what drives CME acceleration, expansion, and shock formation? To answer that question, we need [CLICK] a bigger-aperture telescope than </a:t>
            </a:r>
            <a:r>
              <a:rPr lang="en-US" sz="1200" dirty="0" err="1">
                <a:solidFill>
                  <a:schemeClr val="dk1"/>
                </a:solidFill>
                <a:latin typeface="Arial"/>
                <a:ea typeface="Arial"/>
                <a:cs typeface="Arial"/>
                <a:sym typeface="Arial"/>
              </a:rPr>
              <a:t>UCoMP</a:t>
            </a:r>
            <a:r>
              <a:rPr lang="en-US" sz="1200" dirty="0">
                <a:solidFill>
                  <a:schemeClr val="dk1"/>
                </a:solidFill>
                <a:latin typeface="Arial"/>
                <a:ea typeface="Arial"/>
                <a:cs typeface="Arial"/>
                <a:sym typeface="Arial"/>
              </a:rPr>
              <a:t> in order to obtain the Zeeman Stokes V (or circular polarization) that enables true quantification of the global 3D coronal field obtained in a dedicated synoptic fashion. We also need a better boundary condition on models that includes </a:t>
            </a:r>
            <a:r>
              <a:rPr lang="en-US" sz="1200" dirty="0" err="1">
                <a:solidFill>
                  <a:schemeClr val="dk1"/>
                </a:solidFill>
                <a:latin typeface="Arial"/>
                <a:ea typeface="Arial"/>
                <a:cs typeface="Arial"/>
                <a:sym typeface="Arial"/>
              </a:rPr>
              <a:t>chromospheric</a:t>
            </a:r>
            <a:r>
              <a:rPr lang="en-US" sz="1200" dirty="0">
                <a:solidFill>
                  <a:schemeClr val="dk1"/>
                </a:solidFill>
                <a:latin typeface="Arial"/>
                <a:ea typeface="Arial"/>
                <a:cs typeface="Arial"/>
                <a:sym typeface="Arial"/>
              </a:rPr>
              <a:t> magnetic fields.</a:t>
            </a:r>
            <a:endParaRPr sz="1200" dirty="0">
              <a:solidFill>
                <a:schemeClr val="dk1"/>
              </a:solidFill>
              <a:latin typeface="Arial"/>
              <a:ea typeface="Arial"/>
              <a:cs typeface="Arial"/>
              <a:sym typeface="Arial"/>
            </a:endParaRPr>
          </a:p>
          <a:p>
            <a:pPr marL="457200" lvl="0" indent="-30480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[CLICK] Another key question– What is the role of waves in transferring magnetic energy to heat the solar corona and accelerate the solar wind? With current capabilities, as in the case of the </a:t>
            </a:r>
            <a:r>
              <a:rPr lang="en-US" sz="1200" dirty="0" err="1">
                <a:solidFill>
                  <a:schemeClr val="dk1"/>
                </a:solidFill>
                <a:latin typeface="Arial"/>
                <a:ea typeface="Arial"/>
                <a:cs typeface="Arial"/>
                <a:sym typeface="Arial"/>
              </a:rPr>
              <a:t>CoMP</a:t>
            </a:r>
            <a:r>
              <a:rPr lang="en-US" sz="1200" dirty="0">
                <a:solidFill>
                  <a:schemeClr val="dk1"/>
                </a:solidFill>
                <a:latin typeface="Arial"/>
                <a:ea typeface="Arial"/>
                <a:cs typeface="Arial"/>
                <a:sym typeface="Arial"/>
              </a:rPr>
              <a:t> waves shown in this image, we don’t have the resolution to put limits on the contributions of waves to coronal heating – because we don’t know how much of the wave power is spatially-unresolved. We also can’t analyze the contribution of waves to solar wind acceleration in the faint open-field coronal hole regions. [CLICK] Again we need a larger aperture telescope to increase our sensitivity to these measurements, as well as observations of wave connectivity from chromosphere to corona.</a:t>
            </a:r>
            <a:endParaRPr sz="1200" dirty="0">
              <a:solidFill>
                <a:schemeClr val="dk1"/>
              </a:solidFill>
              <a:latin typeface="Arial"/>
              <a:ea typeface="Arial"/>
              <a:cs typeface="Arial"/>
              <a:sym typeface="Arial"/>
            </a:endParaRPr>
          </a:p>
          <a:p>
            <a:pPr marL="457200" lvl="0" indent="-30480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[CLICK] Finally, the coronal magnetic field represents both the the lower boundary on the evolving heliosphere AND the upper boundary on the solar dynamo. Historically, Mauna Loa Solar Observatory white-light coronal data has spanned more than six decades and has been able to show the variation of open and closed field structures in the corona as well as CME activity. If we can globally observe Stokes V in the corona we will have an utterly unique measurement of the Sun’s large-scale toroidal magnetic field (because, at the solar limb, the toroidal field is line-of-sight magnetic field, which Stokes V measures), and so we will be able to observe the evolution of the global coronal magnetic field on solar cycle time scales! </a:t>
            </a:r>
          </a:p>
          <a:p>
            <a:pPr marL="457200" lvl="0" indent="-304800" algn="l" rtl="0">
              <a:spcBef>
                <a:spcPts val="0"/>
              </a:spcBef>
              <a:spcAft>
                <a:spcPts val="0"/>
              </a:spcAft>
              <a:buClr>
                <a:schemeClr val="dk1"/>
              </a:buClr>
              <a:buSzPts val="1200"/>
              <a:buFont typeface="Arial"/>
              <a:buChar char="●"/>
            </a:pPr>
            <a:r>
              <a:rPr lang="en-US" sz="1200" dirty="0">
                <a:solidFill>
                  <a:schemeClr val="dk1"/>
                </a:solidFill>
                <a:latin typeface="Arial"/>
                <a:ea typeface="Arial"/>
                <a:cs typeface="Arial"/>
                <a:sym typeface="Arial"/>
              </a:rPr>
              <a:t>[CLICK]But again, this requires a larger aperture version of the </a:t>
            </a:r>
            <a:r>
              <a:rPr lang="en-US" sz="1200" dirty="0" err="1">
                <a:solidFill>
                  <a:schemeClr val="dk1"/>
                </a:solidFill>
                <a:latin typeface="Arial"/>
                <a:ea typeface="Arial"/>
                <a:cs typeface="Arial"/>
                <a:sym typeface="Arial"/>
              </a:rPr>
              <a:t>UCoMP</a:t>
            </a:r>
            <a:r>
              <a:rPr lang="en-US" sz="1200" dirty="0">
                <a:solidFill>
                  <a:schemeClr val="dk1"/>
                </a:solidFill>
                <a:latin typeface="Arial"/>
                <a:ea typeface="Arial"/>
                <a:cs typeface="Arial"/>
                <a:sym typeface="Arial"/>
              </a:rPr>
              <a:t>.</a:t>
            </a:r>
            <a:endParaRPr sz="1200"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21c587d03d_7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6" name="Google Shape;96;g221c587d03d_7_3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200" dirty="0">
                <a:solidFill>
                  <a:schemeClr val="dk1"/>
                </a:solidFill>
                <a:latin typeface="Arial"/>
                <a:ea typeface="Arial"/>
                <a:cs typeface="Arial"/>
                <a:sym typeface="Arial"/>
              </a:rPr>
              <a:t>Which brings us to COSMO, and its suite of three instruments, which have been designed to address these science` questions.</a:t>
            </a:r>
          </a:p>
          <a:p>
            <a:pPr marL="0" lvl="0" indent="0" algn="l" rtl="0">
              <a:lnSpc>
                <a:spcPct val="115000"/>
              </a:lnSpc>
              <a:spcBef>
                <a:spcPts val="0"/>
              </a:spcBef>
              <a:spcAft>
                <a:spcPts val="0"/>
              </a:spcAft>
              <a:buNone/>
            </a:pPr>
            <a:endParaRPr lang="en-US" sz="120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sz="1200" dirty="0">
                <a:solidFill>
                  <a:schemeClr val="dk1"/>
                </a:solidFill>
                <a:latin typeface="Arial"/>
                <a:ea typeface="Arial"/>
                <a:cs typeface="Arial"/>
                <a:sym typeface="Arial"/>
              </a:rPr>
              <a:t>The primary instrument – the bigger aperture version of the </a:t>
            </a:r>
            <a:r>
              <a:rPr lang="en-US" sz="1200" dirty="0" err="1">
                <a:solidFill>
                  <a:schemeClr val="dk1"/>
                </a:solidFill>
                <a:latin typeface="Arial"/>
                <a:ea typeface="Arial"/>
                <a:cs typeface="Arial"/>
                <a:sym typeface="Arial"/>
              </a:rPr>
              <a:t>UCoMP</a:t>
            </a:r>
            <a:r>
              <a:rPr lang="en-US" sz="1200" dirty="0">
                <a:solidFill>
                  <a:schemeClr val="dk1"/>
                </a:solidFill>
                <a:latin typeface="Arial"/>
                <a:ea typeface="Arial"/>
                <a:cs typeface="Arial"/>
                <a:sym typeface="Arial"/>
              </a:rPr>
              <a:t> that I’ve been talking about, is the Large Coronagraph, or the COSMO-LC. It will be one and a half meters, and like </a:t>
            </a:r>
            <a:r>
              <a:rPr lang="en-US" sz="1200" dirty="0" err="1">
                <a:solidFill>
                  <a:schemeClr val="dk1"/>
                </a:solidFill>
                <a:latin typeface="Arial"/>
                <a:ea typeface="Arial"/>
                <a:cs typeface="Arial"/>
                <a:sym typeface="Arial"/>
              </a:rPr>
              <a:t>UCoMP</a:t>
            </a:r>
            <a:r>
              <a:rPr lang="en-US" sz="1200" dirty="0">
                <a:solidFill>
                  <a:schemeClr val="dk1"/>
                </a:solidFill>
                <a:latin typeface="Arial"/>
                <a:ea typeface="Arial"/>
                <a:cs typeface="Arial"/>
                <a:sym typeface="Arial"/>
              </a:rPr>
              <a:t>, an imaging </a:t>
            </a:r>
            <a:r>
              <a:rPr lang="en-US" sz="1200" dirty="0" err="1">
                <a:solidFill>
                  <a:schemeClr val="dk1"/>
                </a:solidFill>
                <a:latin typeface="Arial"/>
                <a:ea typeface="Arial"/>
                <a:cs typeface="Arial"/>
                <a:sym typeface="Arial"/>
              </a:rPr>
              <a:t>spectropolarimetric</a:t>
            </a:r>
            <a:r>
              <a:rPr lang="en-US" sz="1200" dirty="0">
                <a:solidFill>
                  <a:schemeClr val="dk1"/>
                </a:solidFill>
                <a:latin typeface="Arial"/>
                <a:ea typeface="Arial"/>
                <a:cs typeface="Arial"/>
                <a:sym typeface="Arial"/>
              </a:rPr>
              <a:t> coronagraph. </a:t>
            </a:r>
          </a:p>
          <a:p>
            <a:pPr marL="171450" lvl="0" indent="-171450" algn="l" rtl="0">
              <a:lnSpc>
                <a:spcPct val="115000"/>
              </a:lnSpc>
              <a:spcBef>
                <a:spcPts val="0"/>
              </a:spcBef>
              <a:spcAft>
                <a:spcPts val="0"/>
              </a:spcAft>
              <a:buFont typeface="Arial" panose="020B0604020202020204" pitchFamily="34" charset="0"/>
              <a:buChar char="•"/>
            </a:pPr>
            <a:r>
              <a:rPr lang="en-US" sz="1200" dirty="0">
                <a:solidFill>
                  <a:schemeClr val="dk1"/>
                </a:solidFill>
                <a:latin typeface="Arial"/>
                <a:ea typeface="Arial"/>
                <a:cs typeface="Arial"/>
                <a:sym typeface="Arial"/>
              </a:rPr>
              <a:t>It will obtain coronal magnetic field measurements with 2” resolution, one minute cadence for field-topology/plane-of-sky magnetic direction measurements – which come from linear polarization which is easier to measure, and 12-minute cadence for line-of-sight magnetic field measurements with 1 Gauss precision – that comes from the Stokes V, circular polarization measurements. As we will discuss in more detail in response to your questions, the COSMO Large Coronagraph is currently undergoing its final design.</a:t>
            </a:r>
          </a:p>
          <a:p>
            <a:pPr marL="171450" lvl="0" indent="-171450" algn="l" rtl="0">
              <a:lnSpc>
                <a:spcPct val="115000"/>
              </a:lnSpc>
              <a:spcBef>
                <a:spcPts val="0"/>
              </a:spcBef>
              <a:spcAft>
                <a:spcPts val="0"/>
              </a:spcAft>
              <a:buFont typeface="Arial" panose="020B0604020202020204" pitchFamily="34" charset="0"/>
              <a:buChar char="•"/>
            </a:pPr>
            <a:endParaRPr lang="en-US" sz="1200" dirty="0">
              <a:solidFill>
                <a:schemeClr val="dk1"/>
              </a:solidFill>
              <a:latin typeface="Arial"/>
              <a:ea typeface="Arial"/>
              <a:cs typeface="Arial"/>
              <a:sym typeface="Arial"/>
            </a:endParaRPr>
          </a:p>
          <a:p>
            <a:pPr marL="0" lvl="0" indent="0" algn="l" rtl="0">
              <a:lnSpc>
                <a:spcPct val="115000"/>
              </a:lnSpc>
              <a:spcBef>
                <a:spcPts val="0"/>
              </a:spcBef>
              <a:spcAft>
                <a:spcPts val="0"/>
              </a:spcAft>
              <a:buFont typeface="Arial" panose="020B0604020202020204" pitchFamily="34" charset="0"/>
              <a:buNone/>
            </a:pPr>
            <a:r>
              <a:rPr lang="en-US" sz="1200" dirty="0">
                <a:solidFill>
                  <a:schemeClr val="dk1"/>
                </a:solidFill>
                <a:latin typeface="Arial"/>
                <a:ea typeface="Arial"/>
                <a:cs typeface="Arial"/>
                <a:sym typeface="Arial"/>
              </a:rPr>
              <a:t>The second instrument, which is nearing completion, is the </a:t>
            </a:r>
            <a:r>
              <a:rPr lang="en-US" sz="1200" dirty="0" err="1">
                <a:solidFill>
                  <a:schemeClr val="dk1"/>
                </a:solidFill>
                <a:latin typeface="Arial"/>
                <a:ea typeface="Arial"/>
                <a:cs typeface="Arial"/>
                <a:sym typeface="Arial"/>
              </a:rPr>
              <a:t>ChroMag</a:t>
            </a:r>
            <a:r>
              <a:rPr lang="en-US" sz="1200" dirty="0">
                <a:solidFill>
                  <a:schemeClr val="dk1"/>
                </a:solidFill>
                <a:latin typeface="Arial"/>
                <a:ea typeface="Arial"/>
                <a:cs typeface="Arial"/>
                <a:sym typeface="Arial"/>
              </a:rPr>
              <a:t>. This imaging spectropolarimeter observes the full-disk and the limb out to 1.25 solar radii, with 1-minute cadence observations of the </a:t>
            </a:r>
            <a:r>
              <a:rPr lang="en-US" sz="1200" dirty="0" err="1">
                <a:solidFill>
                  <a:schemeClr val="dk1"/>
                </a:solidFill>
                <a:latin typeface="Arial"/>
                <a:ea typeface="Arial"/>
                <a:cs typeface="Arial"/>
                <a:sym typeface="Arial"/>
              </a:rPr>
              <a:t>photospheric</a:t>
            </a:r>
            <a:r>
              <a:rPr lang="en-US" sz="1200" dirty="0">
                <a:solidFill>
                  <a:schemeClr val="dk1"/>
                </a:solidFill>
                <a:latin typeface="Arial"/>
                <a:ea typeface="Arial"/>
                <a:cs typeface="Arial"/>
                <a:sym typeface="Arial"/>
              </a:rPr>
              <a:t> and </a:t>
            </a:r>
            <a:r>
              <a:rPr lang="en-US" sz="1200" dirty="0" err="1">
                <a:solidFill>
                  <a:schemeClr val="dk1"/>
                </a:solidFill>
                <a:latin typeface="Arial"/>
                <a:ea typeface="Arial"/>
                <a:cs typeface="Arial"/>
                <a:sym typeface="Arial"/>
              </a:rPr>
              <a:t>chromospheric</a:t>
            </a:r>
            <a:r>
              <a:rPr lang="en-US" sz="1200" dirty="0">
                <a:solidFill>
                  <a:schemeClr val="dk1"/>
                </a:solidFill>
                <a:latin typeface="Arial"/>
                <a:ea typeface="Arial"/>
                <a:cs typeface="Arial"/>
                <a:sym typeface="Arial"/>
              </a:rPr>
              <a:t> vector magnetic field with 2” resolution. </a:t>
            </a:r>
          </a:p>
          <a:p>
            <a:pPr marL="0" lvl="0" indent="0" algn="l" rtl="0">
              <a:lnSpc>
                <a:spcPct val="115000"/>
              </a:lnSpc>
              <a:spcBef>
                <a:spcPts val="0"/>
              </a:spcBef>
              <a:spcAft>
                <a:spcPts val="0"/>
              </a:spcAft>
              <a:buFont typeface="Arial" panose="020B0604020202020204" pitchFamily="34" charset="0"/>
              <a:buNone/>
            </a:pPr>
            <a:endParaRPr lang="en-US" sz="1200" dirty="0">
              <a:solidFill>
                <a:schemeClr val="dk1"/>
              </a:solidFill>
              <a:latin typeface="Arial"/>
              <a:ea typeface="Arial"/>
              <a:cs typeface="Arial"/>
              <a:sym typeface="Arial"/>
            </a:endParaRPr>
          </a:p>
          <a:p>
            <a:pPr marL="0" lvl="0" indent="0" algn="l" rtl="0">
              <a:lnSpc>
                <a:spcPct val="115000"/>
              </a:lnSpc>
              <a:spcBef>
                <a:spcPts val="0"/>
              </a:spcBef>
              <a:spcAft>
                <a:spcPts val="0"/>
              </a:spcAft>
              <a:buFont typeface="Arial" panose="020B0604020202020204" pitchFamily="34" charset="0"/>
              <a:buNone/>
            </a:pPr>
            <a:r>
              <a:rPr lang="en-US" sz="1200" dirty="0">
                <a:solidFill>
                  <a:schemeClr val="dk1"/>
                </a:solidFill>
                <a:latin typeface="Arial"/>
                <a:ea typeface="Arial"/>
                <a:cs typeface="Arial"/>
                <a:sym typeface="Arial"/>
              </a:rPr>
              <a:t>The third instrument is the white light K-coronagraph, or K-Cor – which is operational already – I showed you some movies from it already, along with from the </a:t>
            </a:r>
            <a:r>
              <a:rPr lang="en-US" sz="1200" dirty="0" err="1">
                <a:solidFill>
                  <a:schemeClr val="dk1"/>
                </a:solidFill>
                <a:latin typeface="Arial"/>
                <a:ea typeface="Arial"/>
                <a:cs typeface="Arial"/>
                <a:sym typeface="Arial"/>
              </a:rPr>
              <a:t>UCoMP</a:t>
            </a:r>
            <a:r>
              <a:rPr lang="en-US" sz="1200" dirty="0">
                <a:solidFill>
                  <a:schemeClr val="dk1"/>
                </a:solidFill>
                <a:latin typeface="Arial"/>
                <a:ea typeface="Arial"/>
                <a:cs typeface="Arial"/>
                <a:sym typeface="Arial"/>
              </a:rPr>
              <a:t>, which is the 20cm prototype for the COSMO Large Coronagraph, or LC.</a:t>
            </a:r>
          </a:p>
          <a:p>
            <a:pPr marL="171450" lvl="0" indent="-171450" algn="l" rtl="0">
              <a:lnSpc>
                <a:spcPct val="115000"/>
              </a:lnSpc>
              <a:spcBef>
                <a:spcPts val="0"/>
              </a:spcBef>
              <a:spcAft>
                <a:spcPts val="0"/>
              </a:spcAft>
              <a:buFont typeface="Arial" panose="020B0604020202020204" pitchFamily="34" charset="0"/>
              <a:buChar char="•"/>
            </a:pPr>
            <a:endParaRPr sz="120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sz="1200" dirty="0">
                <a:solidFill>
                  <a:schemeClr val="dk1"/>
                </a:solidFill>
                <a:latin typeface="Arial"/>
                <a:ea typeface="Arial"/>
                <a:cs typeface="Arial"/>
                <a:sym typeface="Arial"/>
              </a:rPr>
              <a:t>All three of these instruments are designed to observe the whole sun, every day, weather permitting.</a:t>
            </a:r>
            <a:endParaRPr sz="1200" dirty="0">
              <a:solidFill>
                <a:schemeClr val="dk1"/>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To get a sense of how many sunny days we might expect, we observe ~280-300 days per year at MLSO, more for chromosphere than corona (~300-330).</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The program will be mostly synoptic, but there will be opportunities for community campaigns.</a:t>
            </a:r>
            <a:endParaRPr sz="1200" dirty="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21c587d03d_7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 name="Google Shape;110;g221c587d03d_7_5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600"/>
              </a:spcBef>
              <a:spcAft>
                <a:spcPts val="0"/>
              </a:spcAft>
              <a:buClr>
                <a:schemeClr val="dk1"/>
              </a:buClr>
              <a:buSzPts val="1100"/>
              <a:buFont typeface="Arial"/>
              <a:buNone/>
            </a:pPr>
            <a:r>
              <a:rPr lang="en-US" sz="1200" dirty="0">
                <a:solidFill>
                  <a:schemeClr val="dk1"/>
                </a:solidFill>
                <a:latin typeface="Arial"/>
                <a:ea typeface="Arial"/>
                <a:cs typeface="Arial"/>
                <a:sym typeface="Arial"/>
              </a:rPr>
              <a:t>So, to summarize – we’ve been working on the concept of COSMO for decades now with the help of a broad range of community members </a:t>
            </a:r>
          </a:p>
          <a:p>
            <a:pPr marL="171450" lvl="0" indent="-171450" algn="l" rtl="0">
              <a:lnSpc>
                <a:spcPct val="100000"/>
              </a:lnSpc>
              <a:spcBef>
                <a:spcPts val="600"/>
              </a:spcBef>
              <a:spcAft>
                <a:spcPts val="0"/>
              </a:spcAft>
              <a:buClr>
                <a:schemeClr val="dk1"/>
              </a:buClr>
              <a:buSzPts val="1100"/>
              <a:buFont typeface="Arial" panose="020B0604020202020204" pitchFamily="34" charset="0"/>
              <a:buChar char="•"/>
            </a:pPr>
            <a:r>
              <a:rPr lang="en-US" sz="1200" dirty="0">
                <a:solidFill>
                  <a:schemeClr val="dk1"/>
                </a:solidFill>
                <a:latin typeface="Arial"/>
                <a:ea typeface="Arial"/>
                <a:cs typeface="Arial"/>
                <a:sym typeface="Arial"/>
              </a:rPr>
              <a:t>It’s gotten to a point where the science argument, the instrument design and – for two of them – construction -- are truly mature.</a:t>
            </a:r>
          </a:p>
          <a:p>
            <a:pPr marL="171450" lvl="0" indent="-171450" algn="l" rtl="0">
              <a:lnSpc>
                <a:spcPct val="100000"/>
              </a:lnSpc>
              <a:spcBef>
                <a:spcPts val="600"/>
              </a:spcBef>
              <a:spcAft>
                <a:spcPts val="0"/>
              </a:spcAft>
              <a:buClr>
                <a:schemeClr val="dk1"/>
              </a:buClr>
              <a:buSzPts val="1100"/>
              <a:buFont typeface="Arial" panose="020B0604020202020204" pitchFamily="34" charset="0"/>
              <a:buChar char="•"/>
            </a:pPr>
            <a:r>
              <a:rPr lang="en-US" sz="1200" dirty="0">
                <a:solidFill>
                  <a:schemeClr val="dk1"/>
                </a:solidFill>
                <a:latin typeface="Arial"/>
                <a:ea typeface="Arial"/>
                <a:cs typeface="Arial"/>
                <a:sym typeface="Arial"/>
              </a:rPr>
              <a:t>The science we’re doing will synthesize observations from all three of these instruments – this is enabled by the global, synoptic nature of the measurements, their high temporal cadence, and their coverage from photosphere through chromosphere through corona </a:t>
            </a:r>
          </a:p>
          <a:p>
            <a:pPr marL="171450" lvl="0" indent="-171450" algn="l" rtl="0">
              <a:lnSpc>
                <a:spcPct val="100000"/>
              </a:lnSpc>
              <a:spcBef>
                <a:spcPts val="600"/>
              </a:spcBef>
              <a:spcAft>
                <a:spcPts val="0"/>
              </a:spcAft>
              <a:buClr>
                <a:schemeClr val="dk1"/>
              </a:buClr>
              <a:buSzPts val="1100"/>
              <a:buFont typeface="Arial" panose="020B0604020202020204" pitchFamily="34" charset="0"/>
              <a:buChar char="•"/>
            </a:pPr>
            <a:r>
              <a:rPr lang="en-US" sz="1200" dirty="0">
                <a:solidFill>
                  <a:schemeClr val="dk1"/>
                </a:solidFill>
                <a:latin typeface="Arial"/>
                <a:ea typeface="Arial"/>
                <a:cs typeface="Arial"/>
                <a:sym typeface="Arial"/>
              </a:rPr>
              <a:t>The way we’re going to analyze these powerful and unique set of observables is by using techniques like forward modeling and tomography that have matured over the past two decades along with the field of coronal seismology, and that have been demonstrated with prototype instruments</a:t>
            </a:r>
          </a:p>
          <a:p>
            <a:pPr marL="171450" lvl="0" indent="-171450" algn="l" rtl="0">
              <a:lnSpc>
                <a:spcPct val="100000"/>
              </a:lnSpc>
              <a:spcBef>
                <a:spcPts val="600"/>
              </a:spcBef>
              <a:spcAft>
                <a:spcPts val="0"/>
              </a:spcAft>
              <a:buClr>
                <a:schemeClr val="dk1"/>
              </a:buClr>
              <a:buSzPts val="1100"/>
              <a:buFont typeface="Arial" panose="020B0604020202020204" pitchFamily="34" charset="0"/>
              <a:buChar char="•"/>
            </a:pPr>
            <a:r>
              <a:rPr lang="en-US" sz="1200" i="0" u="none" strike="noStrike" cap="none" dirty="0">
                <a:solidFill>
                  <a:schemeClr val="dk1"/>
                </a:solidFill>
                <a:latin typeface="Arial"/>
                <a:ea typeface="Arial"/>
                <a:cs typeface="Arial"/>
                <a:sym typeface="Arial"/>
              </a:rPr>
              <a:t>In a moment, we’ll be talking a bit more about the ongoing, NSF-funded COSMO Site and Design Advancement project, or COSADA, which is significantly buying down risk by completing COSMO-Large Coronagraph design and construction cost development, and by doing a COSMO site survey and initial down-select of these sites.</a:t>
            </a:r>
          </a:p>
          <a:p>
            <a:pPr marL="171450" lvl="0" indent="-171450" algn="l" rtl="0">
              <a:lnSpc>
                <a:spcPct val="100000"/>
              </a:lnSpc>
              <a:spcBef>
                <a:spcPts val="600"/>
              </a:spcBef>
              <a:spcAft>
                <a:spcPts val="0"/>
              </a:spcAft>
              <a:buClr>
                <a:schemeClr val="dk1"/>
              </a:buClr>
              <a:buSzPts val="1100"/>
              <a:buFont typeface="Arial" panose="020B0604020202020204" pitchFamily="34" charset="0"/>
              <a:buChar char="•"/>
            </a:pPr>
            <a:r>
              <a:rPr lang="en-US" sz="1200" i="0" u="none" strike="noStrike" cap="none" dirty="0">
                <a:solidFill>
                  <a:schemeClr val="dk1"/>
                </a:solidFill>
                <a:latin typeface="Arial"/>
                <a:ea typeface="Arial"/>
                <a:cs typeface="Arial"/>
                <a:sym typeface="Arial"/>
              </a:rPr>
              <a:t>So to conclude, COSMO will finally answer crucial questions about solar eruptions, coronal heating/solar wind acceleration, and the solar dynamo – and in the process, will advance space-weather predictive capability – with clear societal benefit.</a:t>
            </a:r>
            <a:endParaRPr sz="120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39" name="Google Shape;139;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4543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701040" y="4473894"/>
            <a:ext cx="5608320" cy="3660458"/>
          </a:xfrm>
          <a:prstGeom prst="rect">
            <a:avLst/>
          </a:prstGeom>
        </p:spPr>
        <p:txBody>
          <a:bodyPr spcFirstLastPara="1" wrap="square" lIns="93175" tIns="46575" rIns="93175" bIns="46575" anchor="t" anchorCtr="0">
            <a:noAutofit/>
          </a:bodyPr>
          <a:lstStyle/>
          <a:p>
            <a:pPr rtl="0"/>
            <a:r>
              <a:rPr lang="en-US" sz="1200" b="0" i="0" u="none" strike="noStrike" cap="none">
                <a:solidFill>
                  <a:schemeClr val="dk1"/>
                </a:solidFill>
                <a:effectLst/>
                <a:latin typeface="Calibri"/>
                <a:ea typeface="Calibri"/>
                <a:cs typeface="Calibri"/>
                <a:sym typeface="Calibri"/>
              </a:rPr>
              <a:t>NOTE: Background image can be used as is or changed for a particular presentation in the “Slide Master” button found under the “View” tab.  </a:t>
            </a:r>
            <a:endParaRPr lang="en-US" b="0" dirty="0">
              <a:effectLst/>
            </a:endParaRPr>
          </a:p>
        </p:txBody>
      </p:sp>
      <p:sp>
        <p:nvSpPr>
          <p:cNvPr id="131" name="Google Shape;131;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39" name="Google Shape;139;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339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err="1">
                <a:solidFill>
                  <a:schemeClr val="bg2"/>
                </a:solidFill>
              </a:rPr>
              <a:t>UCoMP</a:t>
            </a:r>
            <a:r>
              <a:rPr lang="en-US" sz="1200" dirty="0"/>
              <a:t> observes multiple emission lines to study the corona over a wide range of temperatures to understand energy transport, storage and release (e.g. CMEs)</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2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dirty="0"/>
              <a:t>K-</a:t>
            </a:r>
            <a:r>
              <a:rPr lang="en-US" sz="1200" dirty="0" err="1"/>
              <a:t>cor</a:t>
            </a:r>
            <a:r>
              <a:rPr lang="en-US" sz="1200" dirty="0"/>
              <a:t> is Ideal for studying and tracking the onset of Coronal Mass Ejections and tracking solar cycle changes in the corona.</a:t>
            </a: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173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758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C00000"/>
                </a:solidFill>
                <a:effectLst/>
                <a:latin typeface="Arial" panose="020B0604020202020204" pitchFamily="34" charset="0"/>
              </a:rPr>
              <a:t>***NOTE: this slide requires to be in presentation mode due to several animation effects****</a:t>
            </a: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UCOMP and K-Cor observe the corona, off the limb of the sun. While EUV observations reveal the corona on the disk similar to what K-Cor observes, we do not have a good diagnostic of the coronal magnetic field on the disk. We have very good and regular diagnostics of magnetic field in the photosphere, shown in the bottom of this figure, but connecting it through the chromosphere to the corona is non-trivial. I’ve blurred the chromosphere here, and perhaps you tried to imagine what the magnetic field topology might be in this case. [click to unblur] As you can see, it is very complicated, and you probably wouldn’t have guessed that it looked like this. The chromosphere is where the gas and magnetic pressure are of similar magnitude, leading to a finely structured and highly dynamic plasma. The chromosphere is poorly observed, and consequently poorly understood. We have models, like this one, but they show discrepancies with what observations we have. The consensus is that the models poorly reproduce the magnetic field in the chromosphere. It is also widely recognized that the chromosphere is a critical region to understand in order to make progress on understanding the physical processes that drive flares and CMEs. Therefore, we have to improve our diagnostic capability of </a:t>
            </a:r>
            <a:r>
              <a:rPr lang="en-US" b="0" i="0" dirty="0" err="1">
                <a:solidFill>
                  <a:srgbClr val="222222"/>
                </a:solidFill>
                <a:effectLst/>
                <a:latin typeface="Arial" panose="020B0604020202020204" pitchFamily="34" charset="0"/>
              </a:rPr>
              <a:t>chromospheric</a:t>
            </a:r>
            <a:r>
              <a:rPr lang="en-US" b="0" i="0" dirty="0">
                <a:solidFill>
                  <a:srgbClr val="222222"/>
                </a:solidFill>
                <a:effectLst/>
                <a:latin typeface="Arial" panose="020B0604020202020204" pitchFamily="34" charset="0"/>
              </a:rPr>
              <a:t> magnetic field, and for this reason COSMO includes a full-disk imaging </a:t>
            </a:r>
            <a:r>
              <a:rPr lang="en-US" b="0" i="0" dirty="0" err="1">
                <a:solidFill>
                  <a:srgbClr val="222222"/>
                </a:solidFill>
                <a:effectLst/>
                <a:latin typeface="Arial" panose="020B0604020202020204" pitchFamily="34" charset="0"/>
              </a:rPr>
              <a:t>spectro</a:t>
            </a:r>
            <a:r>
              <a:rPr lang="en-US" b="0" i="0" dirty="0">
                <a:solidFill>
                  <a:srgbClr val="222222"/>
                </a:solidFill>
                <a:effectLst/>
                <a:latin typeface="Arial" panose="020B0604020202020204" pitchFamily="34" charset="0"/>
              </a:rPr>
              <a:t>-polarimeter specifically designed for magnetometry of the chromosphere.</a:t>
            </a:r>
          </a:p>
          <a:p>
            <a:pPr algn="l"/>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These observations are difficult - it would have been done long ago if it was easy. We built a prototype instrument some years ago, and made some observations from Boulder that I’m showing here. The instrument was found to have several fatal flaws, which led to a complete re-design. This new instrument is nearing completion of construction and lab testing and calibration. We expect to deploy it to the spar in Boulder - which is a sister of the one at MLSO - in the next months, for more testing and initial operation while we wait to regain access to MLSO.</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9212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39" name="Google Shape;139;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1021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txBox="1">
            <a:spLocks noGrp="1"/>
          </p:cNvSpPr>
          <p:nvPr>
            <p:ph type="body" idx="1"/>
          </p:nvPr>
        </p:nvSpPr>
        <p:spPr>
          <a:xfrm>
            <a:off x="701040" y="4473894"/>
            <a:ext cx="5608320" cy="3660458"/>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sz="2400" b="0" dirty="0">
                <a:solidFill>
                  <a:srgbClr val="060606"/>
                </a:solidFill>
              </a:rPr>
              <a:t>Importance of the Coronal Magnetic Field:</a:t>
            </a:r>
          </a:p>
          <a:p>
            <a:pPr algn="l"/>
            <a:r>
              <a:rPr lang="en-US" sz="2400" dirty="0"/>
              <a:t>The bulk of the energy in the corona resides in the magnetic field. The main source of energy driving CMEs is derived from the coronal magnetic field.</a:t>
            </a:r>
          </a:p>
          <a:p>
            <a:pPr algn="l"/>
            <a:endParaRPr lang="en-US" sz="2400" dirty="0"/>
          </a:p>
          <a:p>
            <a:pPr algn="l">
              <a:spcBef>
                <a:spcPts val="900"/>
              </a:spcBef>
            </a:pPr>
            <a:r>
              <a:rPr lang="en-US" sz="2400" dirty="0" err="1"/>
              <a:t>UCoMP</a:t>
            </a:r>
            <a:r>
              <a:rPr lang="en-US" sz="2400" dirty="0"/>
              <a:t> provides plane-of-sky magnetic field maps and magnetic topology information to source of magnetic structures (e.g. flux ropes) that can lead to CMEs.</a:t>
            </a:r>
          </a:p>
          <a:p>
            <a:pPr algn="l"/>
            <a:r>
              <a:rPr lang="en-US" sz="2400" dirty="0">
                <a:sym typeface="Wingdings" panose="05000000000000000000" pitchFamily="2" charset="2"/>
              </a:rPr>
              <a:t>  </a:t>
            </a:r>
            <a:r>
              <a:rPr lang="en-US" sz="2400" dirty="0"/>
              <a:t>Connects the low corona to the heliosphere</a:t>
            </a:r>
          </a:p>
          <a:p>
            <a:pPr marL="0" lvl="0" indent="0" algn="l" rtl="0">
              <a:spcBef>
                <a:spcPts val="0"/>
              </a:spcBef>
              <a:spcAft>
                <a:spcPts val="0"/>
              </a:spcAft>
              <a:buNone/>
            </a:pPr>
            <a:endParaRPr lang="en-US" sz="2400" b="0" dirty="0">
              <a:solidFill>
                <a:srgbClr val="060606"/>
              </a:solidFill>
            </a:endParaRPr>
          </a:p>
          <a:p>
            <a:pPr marL="0" lvl="0" indent="0" algn="l" rtl="0">
              <a:spcBef>
                <a:spcPts val="0"/>
              </a:spcBef>
              <a:spcAft>
                <a:spcPts val="0"/>
              </a:spcAft>
              <a:buNone/>
            </a:pPr>
            <a:endParaRPr sz="2400" b="0" dirty="0"/>
          </a:p>
        </p:txBody>
      </p:sp>
      <p:sp>
        <p:nvSpPr>
          <p:cNvPr id="139" name="Google Shape;139;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939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722313" y="4406921"/>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71"/>
              <a:buFont typeface="Helvetica Neue"/>
              <a:buNone/>
              <a:defRPr sz="1853"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5" name="Google Shape;35;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342900" marR="0" lvl="0" indent="-171450" algn="l" rtl="0">
              <a:spcBef>
                <a:spcPts val="265"/>
              </a:spcBef>
              <a:spcAft>
                <a:spcPts val="0"/>
              </a:spcAft>
              <a:buClr>
                <a:srgbClr val="9E9E9E"/>
              </a:buClr>
              <a:buSzPts val="1765"/>
              <a:buFont typeface="Arial"/>
              <a:buNone/>
              <a:defRPr sz="1324" b="0" i="0" u="none" strike="noStrike" cap="none">
                <a:solidFill>
                  <a:srgbClr val="9E9E9E"/>
                </a:solidFill>
                <a:latin typeface="Helvetica Neue"/>
                <a:ea typeface="Helvetica Neue"/>
                <a:cs typeface="Helvetica Neue"/>
                <a:sym typeface="Helvetica Neue"/>
              </a:defRPr>
            </a:lvl1pPr>
            <a:lvl2pPr marL="685800" marR="0" lvl="1" indent="-171450" algn="l" rtl="0">
              <a:spcBef>
                <a:spcPts val="238"/>
              </a:spcBef>
              <a:spcAft>
                <a:spcPts val="0"/>
              </a:spcAft>
              <a:buClr>
                <a:srgbClr val="9E9E9E"/>
              </a:buClr>
              <a:buSzPts val="1588"/>
              <a:buFont typeface="Arial"/>
              <a:buNone/>
              <a:defRPr sz="1191" b="0" i="0" u="none" strike="noStrike" cap="none">
                <a:solidFill>
                  <a:srgbClr val="9E9E9E"/>
                </a:solidFill>
                <a:latin typeface="Helvetica Neue"/>
                <a:ea typeface="Helvetica Neue"/>
                <a:cs typeface="Helvetica Neue"/>
                <a:sym typeface="Helvetica Neue"/>
              </a:defRPr>
            </a:lvl2pPr>
            <a:lvl3pPr marL="1028700" marR="0" lvl="2" indent="-171450" algn="l" rtl="0">
              <a:spcBef>
                <a:spcPts val="212"/>
              </a:spcBef>
              <a:spcAft>
                <a:spcPts val="0"/>
              </a:spcAft>
              <a:buClr>
                <a:srgbClr val="9E9E9E"/>
              </a:buClr>
              <a:buSzPts val="1412"/>
              <a:buFont typeface="Arial"/>
              <a:buNone/>
              <a:defRPr sz="1059" b="0" i="0" u="none" strike="noStrike" cap="none">
                <a:solidFill>
                  <a:srgbClr val="9E9E9E"/>
                </a:solidFill>
                <a:latin typeface="Helvetica Neue"/>
                <a:ea typeface="Helvetica Neue"/>
                <a:cs typeface="Helvetica Neue"/>
                <a:sym typeface="Helvetica Neue"/>
              </a:defRPr>
            </a:lvl3pPr>
            <a:lvl4pPr marL="1371600" marR="0" lvl="3" indent="-171450" algn="l" rtl="0">
              <a:spcBef>
                <a:spcPts val="185"/>
              </a:spcBef>
              <a:spcAft>
                <a:spcPts val="0"/>
              </a:spcAft>
              <a:buClr>
                <a:srgbClr val="9E9E9E"/>
              </a:buClr>
              <a:buSzPts val="1235"/>
              <a:buFont typeface="Arial"/>
              <a:buNone/>
              <a:defRPr sz="926" b="0" i="0" u="none" strike="noStrike" cap="none">
                <a:solidFill>
                  <a:srgbClr val="9E9E9E"/>
                </a:solidFill>
                <a:latin typeface="Helvetica Neue"/>
                <a:ea typeface="Helvetica Neue"/>
                <a:cs typeface="Helvetica Neue"/>
                <a:sym typeface="Helvetica Neue"/>
              </a:defRPr>
            </a:lvl4pPr>
            <a:lvl5pPr marL="1714500" marR="0" lvl="4" indent="-171450" algn="l" rtl="0">
              <a:spcBef>
                <a:spcPts val="185"/>
              </a:spcBef>
              <a:spcAft>
                <a:spcPts val="0"/>
              </a:spcAft>
              <a:buClr>
                <a:srgbClr val="9E9E9E"/>
              </a:buClr>
              <a:buSzPts val="1235"/>
              <a:buFont typeface="Arial"/>
              <a:buNone/>
              <a:defRPr sz="926" b="0" i="0" u="none" strike="noStrike" cap="none">
                <a:solidFill>
                  <a:srgbClr val="9E9E9E"/>
                </a:solidFill>
                <a:latin typeface="Helvetica Neue"/>
                <a:ea typeface="Helvetica Neue"/>
                <a:cs typeface="Helvetica Neue"/>
                <a:sym typeface="Helvetica Neue"/>
              </a:defRPr>
            </a:lvl5pPr>
            <a:lvl6pPr marL="2057400" marR="0" lvl="5" indent="-171450" algn="l" rtl="0">
              <a:spcBef>
                <a:spcPts val="185"/>
              </a:spcBef>
              <a:spcAft>
                <a:spcPts val="0"/>
              </a:spcAft>
              <a:buClr>
                <a:srgbClr val="9E9E9E"/>
              </a:buClr>
              <a:buSzPts val="1235"/>
              <a:buFont typeface="Arial"/>
              <a:buNone/>
              <a:defRPr sz="926" b="0" i="0" u="none" strike="noStrike" cap="none">
                <a:solidFill>
                  <a:srgbClr val="9E9E9E"/>
                </a:solidFill>
                <a:latin typeface="Calibri"/>
                <a:ea typeface="Calibri"/>
                <a:cs typeface="Calibri"/>
                <a:sym typeface="Calibri"/>
              </a:defRPr>
            </a:lvl6pPr>
            <a:lvl7pPr marL="2400300" marR="0" lvl="6" indent="-171450" algn="l" rtl="0">
              <a:spcBef>
                <a:spcPts val="185"/>
              </a:spcBef>
              <a:spcAft>
                <a:spcPts val="0"/>
              </a:spcAft>
              <a:buClr>
                <a:srgbClr val="9E9E9E"/>
              </a:buClr>
              <a:buSzPts val="1235"/>
              <a:buFont typeface="Arial"/>
              <a:buNone/>
              <a:defRPr sz="926" b="0" i="0" u="none" strike="noStrike" cap="none">
                <a:solidFill>
                  <a:srgbClr val="9E9E9E"/>
                </a:solidFill>
                <a:latin typeface="Calibri"/>
                <a:ea typeface="Calibri"/>
                <a:cs typeface="Calibri"/>
                <a:sym typeface="Calibri"/>
              </a:defRPr>
            </a:lvl7pPr>
            <a:lvl8pPr marL="2743200" marR="0" lvl="7" indent="-171450" algn="l" rtl="0">
              <a:spcBef>
                <a:spcPts val="185"/>
              </a:spcBef>
              <a:spcAft>
                <a:spcPts val="0"/>
              </a:spcAft>
              <a:buClr>
                <a:srgbClr val="9E9E9E"/>
              </a:buClr>
              <a:buSzPts val="1235"/>
              <a:buFont typeface="Arial"/>
              <a:buNone/>
              <a:defRPr sz="926" b="0" i="0" u="none" strike="noStrike" cap="none">
                <a:solidFill>
                  <a:srgbClr val="9E9E9E"/>
                </a:solidFill>
                <a:latin typeface="Calibri"/>
                <a:ea typeface="Calibri"/>
                <a:cs typeface="Calibri"/>
                <a:sym typeface="Calibri"/>
              </a:defRPr>
            </a:lvl8pPr>
            <a:lvl9pPr marL="3086100" marR="0" lvl="8" indent="-171450" algn="l" rtl="0">
              <a:spcBef>
                <a:spcPts val="185"/>
              </a:spcBef>
              <a:spcAft>
                <a:spcPts val="0"/>
              </a:spcAft>
              <a:buClr>
                <a:srgbClr val="9E9E9E"/>
              </a:buClr>
              <a:buSzPts val="1235"/>
              <a:buFont typeface="Arial"/>
              <a:buNone/>
              <a:defRPr sz="926" b="0" i="0" u="none" strike="noStrike" cap="none">
                <a:solidFill>
                  <a:srgbClr val="9E9E9E"/>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57266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5/3/23</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56090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
        <p:cNvGrpSpPr/>
        <p:nvPr/>
      </p:nvGrpSpPr>
      <p:grpSpPr>
        <a:xfrm>
          <a:off x="0" y="0"/>
          <a:ext cx="0" cy="0"/>
          <a:chOff x="0" y="0"/>
          <a:chExt cx="0" cy="0"/>
        </a:xfrm>
      </p:grpSpPr>
      <p:sp>
        <p:nvSpPr>
          <p:cNvPr id="28" name="Google Shape;28;p6"/>
          <p:cNvSpPr txBox="1">
            <a:spLocks noGrp="1"/>
          </p:cNvSpPr>
          <p:nvPr>
            <p:ph type="ctrTitle"/>
          </p:nvPr>
        </p:nvSpPr>
        <p:spPr>
          <a:xfrm>
            <a:off x="685800" y="2130445"/>
            <a:ext cx="7772400" cy="14700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Clr>
                <a:schemeClr val="dk1"/>
              </a:buClr>
              <a:buSzPts val="2471"/>
              <a:buFont typeface="Helvetica Neue"/>
              <a:buNone/>
              <a:defRPr sz="1853"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9" name="Google Shape;29;p6"/>
          <p:cNvSpPr txBox="1">
            <a:spLocks noGrp="1"/>
          </p:cNvSpPr>
          <p:nvPr>
            <p:ph type="subTitle" idx="1"/>
          </p:nvPr>
        </p:nvSpPr>
        <p:spPr>
          <a:xfrm>
            <a:off x="1371600" y="3611556"/>
            <a:ext cx="6400800" cy="1752600"/>
          </a:xfrm>
          <a:prstGeom prst="rect">
            <a:avLst/>
          </a:prstGeom>
          <a:noFill/>
          <a:ln>
            <a:noFill/>
          </a:ln>
        </p:spPr>
        <p:txBody>
          <a:bodyPr spcFirstLastPara="1" wrap="square" lIns="91425" tIns="45700" rIns="91425" bIns="45700" anchor="t" anchorCtr="0"/>
          <a:lstStyle>
            <a:lvl1pPr marR="0" lvl="0" algn="ctr" rtl="0">
              <a:spcBef>
                <a:spcPts val="265"/>
              </a:spcBef>
              <a:spcAft>
                <a:spcPts val="0"/>
              </a:spcAft>
              <a:buClr>
                <a:srgbClr val="9E9E9E"/>
              </a:buClr>
              <a:buSzPts val="1765"/>
              <a:buFont typeface="Arial"/>
              <a:buNone/>
              <a:defRPr sz="1324" b="0" i="0" u="none" strike="noStrike" cap="none">
                <a:solidFill>
                  <a:srgbClr val="9E9E9E"/>
                </a:solidFill>
                <a:latin typeface="Helvetica Neue"/>
                <a:ea typeface="Helvetica Neue"/>
                <a:cs typeface="Helvetica Neue"/>
                <a:sym typeface="Helvetica Neue"/>
              </a:defRPr>
            </a:lvl1pPr>
            <a:lvl2pPr marR="0" lvl="1" algn="ctr" rtl="0">
              <a:spcBef>
                <a:spcPts val="265"/>
              </a:spcBef>
              <a:spcAft>
                <a:spcPts val="0"/>
              </a:spcAft>
              <a:buClr>
                <a:srgbClr val="9E9E9E"/>
              </a:buClr>
              <a:buSzPts val="1765"/>
              <a:buFont typeface="Arial"/>
              <a:buNone/>
              <a:defRPr sz="1324" b="0" i="0" u="none" strike="noStrike" cap="none">
                <a:solidFill>
                  <a:srgbClr val="9E9E9E"/>
                </a:solidFill>
                <a:latin typeface="Helvetica Neue"/>
                <a:ea typeface="Helvetica Neue"/>
                <a:cs typeface="Helvetica Neue"/>
                <a:sym typeface="Helvetica Neue"/>
              </a:defRPr>
            </a:lvl2pPr>
            <a:lvl3pPr marR="0" lvl="2" algn="ctr" rtl="0">
              <a:spcBef>
                <a:spcPts val="238"/>
              </a:spcBef>
              <a:spcAft>
                <a:spcPts val="0"/>
              </a:spcAft>
              <a:buClr>
                <a:srgbClr val="9E9E9E"/>
              </a:buClr>
              <a:buSzPts val="1588"/>
              <a:buFont typeface="Arial"/>
              <a:buNone/>
              <a:defRPr sz="1191" b="0" i="0" u="none" strike="noStrike" cap="none">
                <a:solidFill>
                  <a:srgbClr val="9E9E9E"/>
                </a:solidFill>
                <a:latin typeface="Helvetica Neue"/>
                <a:ea typeface="Helvetica Neue"/>
                <a:cs typeface="Helvetica Neue"/>
                <a:sym typeface="Helvetica Neue"/>
              </a:defRPr>
            </a:lvl3pPr>
            <a:lvl4pPr marR="0" lvl="3" algn="ctr" rtl="0">
              <a:spcBef>
                <a:spcPts val="212"/>
              </a:spcBef>
              <a:spcAft>
                <a:spcPts val="0"/>
              </a:spcAft>
              <a:buClr>
                <a:srgbClr val="9E9E9E"/>
              </a:buClr>
              <a:buSzPts val="1412"/>
              <a:buFont typeface="Arial"/>
              <a:buNone/>
              <a:defRPr sz="1059" b="0" i="0" u="none" strike="noStrike" cap="none">
                <a:solidFill>
                  <a:srgbClr val="9E9E9E"/>
                </a:solidFill>
                <a:latin typeface="Helvetica Neue"/>
                <a:ea typeface="Helvetica Neue"/>
                <a:cs typeface="Helvetica Neue"/>
                <a:sym typeface="Helvetica Neue"/>
              </a:defRPr>
            </a:lvl4pPr>
            <a:lvl5pPr marR="0" lvl="4" algn="ctr" rtl="0">
              <a:spcBef>
                <a:spcPts val="185"/>
              </a:spcBef>
              <a:spcAft>
                <a:spcPts val="0"/>
              </a:spcAft>
              <a:buClr>
                <a:srgbClr val="9E9E9E"/>
              </a:buClr>
              <a:buSzPts val="1235"/>
              <a:buFont typeface="Arial"/>
              <a:buNone/>
              <a:defRPr sz="926" b="0" i="0" u="none" strike="noStrike" cap="none">
                <a:solidFill>
                  <a:srgbClr val="9E9E9E"/>
                </a:solidFill>
                <a:latin typeface="Helvetica Neue"/>
                <a:ea typeface="Helvetica Neue"/>
                <a:cs typeface="Helvetica Neue"/>
                <a:sym typeface="Helvetica Neue"/>
              </a:defRPr>
            </a:lvl5pPr>
            <a:lvl6pPr marR="0" lvl="5" algn="ctr" rtl="0">
              <a:spcBef>
                <a:spcPts val="265"/>
              </a:spcBef>
              <a:spcAft>
                <a:spcPts val="0"/>
              </a:spcAft>
              <a:buClr>
                <a:srgbClr val="9E9E9E"/>
              </a:buClr>
              <a:buSzPts val="1765"/>
              <a:buFont typeface="Arial"/>
              <a:buNone/>
              <a:defRPr sz="1324" b="0" i="0" u="none" strike="noStrike" cap="none">
                <a:solidFill>
                  <a:srgbClr val="9E9E9E"/>
                </a:solidFill>
                <a:latin typeface="Calibri"/>
                <a:ea typeface="Calibri"/>
                <a:cs typeface="Calibri"/>
                <a:sym typeface="Calibri"/>
              </a:defRPr>
            </a:lvl6pPr>
            <a:lvl7pPr marR="0" lvl="6" algn="ctr" rtl="0">
              <a:spcBef>
                <a:spcPts val="265"/>
              </a:spcBef>
              <a:spcAft>
                <a:spcPts val="0"/>
              </a:spcAft>
              <a:buClr>
                <a:srgbClr val="9E9E9E"/>
              </a:buClr>
              <a:buSzPts val="1765"/>
              <a:buFont typeface="Arial"/>
              <a:buNone/>
              <a:defRPr sz="1324" b="0" i="0" u="none" strike="noStrike" cap="none">
                <a:solidFill>
                  <a:srgbClr val="9E9E9E"/>
                </a:solidFill>
                <a:latin typeface="Calibri"/>
                <a:ea typeface="Calibri"/>
                <a:cs typeface="Calibri"/>
                <a:sym typeface="Calibri"/>
              </a:defRPr>
            </a:lvl7pPr>
            <a:lvl8pPr marR="0" lvl="7" algn="ctr" rtl="0">
              <a:spcBef>
                <a:spcPts val="265"/>
              </a:spcBef>
              <a:spcAft>
                <a:spcPts val="0"/>
              </a:spcAft>
              <a:buClr>
                <a:srgbClr val="9E9E9E"/>
              </a:buClr>
              <a:buSzPts val="1765"/>
              <a:buFont typeface="Arial"/>
              <a:buNone/>
              <a:defRPr sz="1324" b="0" i="0" u="none" strike="noStrike" cap="none">
                <a:solidFill>
                  <a:srgbClr val="9E9E9E"/>
                </a:solidFill>
                <a:latin typeface="Calibri"/>
                <a:ea typeface="Calibri"/>
                <a:cs typeface="Calibri"/>
                <a:sym typeface="Calibri"/>
              </a:defRPr>
            </a:lvl8pPr>
            <a:lvl9pPr marR="0" lvl="8" algn="ctr" rtl="0">
              <a:spcBef>
                <a:spcPts val="265"/>
              </a:spcBef>
              <a:spcAft>
                <a:spcPts val="0"/>
              </a:spcAft>
              <a:buClr>
                <a:srgbClr val="9E9E9E"/>
              </a:buClr>
              <a:buSzPts val="1765"/>
              <a:buFont typeface="Arial"/>
              <a:buNone/>
              <a:defRPr sz="1324"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1853"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32" name="Google Shape;32;p7"/>
          <p:cNvSpPr txBox="1">
            <a:spLocks noGrp="1"/>
          </p:cNvSpPr>
          <p:nvPr>
            <p:ph type="body" idx="1"/>
          </p:nvPr>
        </p:nvSpPr>
        <p:spPr>
          <a:xfrm>
            <a:off x="457200" y="1600208"/>
            <a:ext cx="8229600" cy="4318737"/>
          </a:xfrm>
          <a:prstGeom prst="rect">
            <a:avLst/>
          </a:prstGeom>
          <a:noFill/>
          <a:ln>
            <a:noFill/>
          </a:ln>
        </p:spPr>
        <p:txBody>
          <a:bodyPr spcFirstLastPara="1" wrap="square" lIns="91425" tIns="45700" rIns="91425" bIns="45700" anchor="t" anchorCtr="0"/>
          <a:lstStyle>
            <a:lvl1pPr marL="342900" marR="0" lvl="0" indent="-272320" algn="l" rtl="0">
              <a:spcBef>
                <a:spcPts val="318"/>
              </a:spcBef>
              <a:spcAft>
                <a:spcPts val="0"/>
              </a:spcAft>
              <a:buClr>
                <a:schemeClr val="dk1"/>
              </a:buClr>
              <a:buSzPts val="2118"/>
              <a:buFont typeface="Arial"/>
              <a:buChar char="•"/>
              <a:defRPr sz="1589" b="0" i="0" u="none" strike="noStrike" cap="none">
                <a:solidFill>
                  <a:schemeClr val="dk1"/>
                </a:solidFill>
                <a:latin typeface="Helvetica Neue"/>
                <a:ea typeface="Helvetica Neue"/>
                <a:cs typeface="Helvetica Neue"/>
                <a:sym typeface="Helvetica Neue"/>
              </a:defRPr>
            </a:lvl1pPr>
            <a:lvl2pPr marL="685800" marR="0" lvl="1" indent="-255508" algn="l" rtl="0">
              <a:spcBef>
                <a:spcPts val="265"/>
              </a:spcBef>
              <a:spcAft>
                <a:spcPts val="0"/>
              </a:spcAft>
              <a:buClr>
                <a:schemeClr val="dk1"/>
              </a:buClr>
              <a:buSzPts val="1765"/>
              <a:buFont typeface="Arial"/>
              <a:buChar char="–"/>
              <a:defRPr sz="1324" b="0" i="0" u="none" strike="noStrike" cap="none">
                <a:solidFill>
                  <a:schemeClr val="dk1"/>
                </a:solidFill>
                <a:latin typeface="Helvetica Neue"/>
                <a:ea typeface="Helvetica Neue"/>
                <a:cs typeface="Helvetica Neue"/>
                <a:sym typeface="Helvetica Neue"/>
              </a:defRPr>
            </a:lvl2pPr>
            <a:lvl3pPr marL="1028700" marR="0" lvl="2" indent="-247079" algn="l" rtl="0">
              <a:spcBef>
                <a:spcPts val="238"/>
              </a:spcBef>
              <a:spcAft>
                <a:spcPts val="0"/>
              </a:spcAft>
              <a:buClr>
                <a:schemeClr val="dk1"/>
              </a:buClr>
              <a:buSzPts val="1588"/>
              <a:buFont typeface="Arial"/>
              <a:buChar char="•"/>
              <a:defRPr sz="1191" b="0" i="0" u="none" strike="noStrike" cap="none">
                <a:solidFill>
                  <a:schemeClr val="dk1"/>
                </a:solidFill>
                <a:latin typeface="Helvetica Neue"/>
                <a:ea typeface="Helvetica Neue"/>
                <a:cs typeface="Helvetica Neue"/>
                <a:sym typeface="Helvetica Neue"/>
              </a:defRPr>
            </a:lvl3pPr>
            <a:lvl4pPr marL="1371600" marR="0" lvl="3" indent="-238696" algn="l" rtl="0">
              <a:spcBef>
                <a:spcPts val="212"/>
              </a:spcBef>
              <a:spcAft>
                <a:spcPts val="0"/>
              </a:spcAft>
              <a:buClr>
                <a:schemeClr val="dk1"/>
              </a:buClr>
              <a:buSzPts val="1412"/>
              <a:buFont typeface="Arial"/>
              <a:buChar char="–"/>
              <a:defRPr sz="1059" b="0" i="0" u="none" strike="noStrike" cap="none">
                <a:solidFill>
                  <a:schemeClr val="dk1"/>
                </a:solidFill>
                <a:latin typeface="Helvetica Neue"/>
                <a:ea typeface="Helvetica Neue"/>
                <a:cs typeface="Helvetica Neue"/>
                <a:sym typeface="Helvetica Neue"/>
              </a:defRPr>
            </a:lvl4pPr>
            <a:lvl5pPr marL="1714500" marR="0" lvl="4" indent="-230267" algn="l" rtl="0">
              <a:spcBef>
                <a:spcPts val="185"/>
              </a:spcBef>
              <a:spcAft>
                <a:spcPts val="0"/>
              </a:spcAft>
              <a:buClr>
                <a:schemeClr val="dk1"/>
              </a:buClr>
              <a:buSzPts val="1235"/>
              <a:buFont typeface="Arial"/>
              <a:buChar char="»"/>
              <a:defRPr sz="926" b="0" i="0" u="none" strike="noStrike" cap="none">
                <a:solidFill>
                  <a:schemeClr val="dk1"/>
                </a:solidFill>
                <a:latin typeface="Helvetica Neue"/>
                <a:ea typeface="Helvetica Neue"/>
                <a:cs typeface="Helvetica Neue"/>
                <a:sym typeface="Helvetica Neue"/>
              </a:defRPr>
            </a:lvl5pPr>
            <a:lvl6pPr marL="2057400" marR="0" lvl="5"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6pPr>
            <a:lvl7pPr marL="2400300" marR="0" lvl="6"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7pPr>
            <a:lvl8pPr marL="2743200" marR="0" lvl="7"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8pPr>
            <a:lvl9pPr marL="3086100" marR="0" lvl="8"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1853"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42" name="Google Shape;42;p10"/>
          <p:cNvSpPr txBox="1">
            <a:spLocks noGrp="1"/>
          </p:cNvSpPr>
          <p:nvPr>
            <p:ph type="body" idx="1"/>
          </p:nvPr>
        </p:nvSpPr>
        <p:spPr>
          <a:xfrm>
            <a:off x="457203" y="1535122"/>
            <a:ext cx="4040188" cy="639763"/>
          </a:xfrm>
          <a:prstGeom prst="rect">
            <a:avLst/>
          </a:prstGeom>
          <a:noFill/>
          <a:ln>
            <a:noFill/>
          </a:ln>
        </p:spPr>
        <p:txBody>
          <a:bodyPr spcFirstLastPara="1" wrap="square" lIns="91425" tIns="45700" rIns="91425" bIns="45700" anchor="b" anchorCtr="0"/>
          <a:lstStyle>
            <a:lvl1pPr marL="342900" marR="0" lvl="0" indent="-171450" algn="l" rtl="0">
              <a:spcBef>
                <a:spcPts val="265"/>
              </a:spcBef>
              <a:spcAft>
                <a:spcPts val="0"/>
              </a:spcAft>
              <a:buClr>
                <a:schemeClr val="dk1"/>
              </a:buClr>
              <a:buSzPts val="1765"/>
              <a:buFont typeface="Arial"/>
              <a:buNone/>
              <a:defRPr sz="1324" b="1" i="0" u="none" strike="noStrike" cap="none">
                <a:solidFill>
                  <a:schemeClr val="dk1"/>
                </a:solidFill>
                <a:latin typeface="Helvetica Neue"/>
                <a:ea typeface="Helvetica Neue"/>
                <a:cs typeface="Helvetica Neue"/>
                <a:sym typeface="Helvetica Neue"/>
              </a:defRPr>
            </a:lvl1pPr>
            <a:lvl2pPr marL="685800" marR="0" lvl="1" indent="-171450" algn="l" rtl="0">
              <a:spcBef>
                <a:spcPts val="265"/>
              </a:spcBef>
              <a:spcAft>
                <a:spcPts val="0"/>
              </a:spcAft>
              <a:buClr>
                <a:schemeClr val="dk1"/>
              </a:buClr>
              <a:buSzPts val="1765"/>
              <a:buFont typeface="Arial"/>
              <a:buNone/>
              <a:defRPr sz="1324" b="1" i="0" u="none" strike="noStrike" cap="none">
                <a:solidFill>
                  <a:schemeClr val="dk1"/>
                </a:solidFill>
                <a:latin typeface="Helvetica Neue"/>
                <a:ea typeface="Helvetica Neue"/>
                <a:cs typeface="Helvetica Neue"/>
                <a:sym typeface="Helvetica Neue"/>
              </a:defRPr>
            </a:lvl2pPr>
            <a:lvl3pPr marL="1028700" marR="0" lvl="2" indent="-171450" algn="l" rtl="0">
              <a:spcBef>
                <a:spcPts val="238"/>
              </a:spcBef>
              <a:spcAft>
                <a:spcPts val="0"/>
              </a:spcAft>
              <a:buClr>
                <a:schemeClr val="dk1"/>
              </a:buClr>
              <a:buSzPts val="1588"/>
              <a:buFont typeface="Arial"/>
              <a:buNone/>
              <a:defRPr sz="1191" b="1" i="0" u="none" strike="noStrike" cap="none">
                <a:solidFill>
                  <a:schemeClr val="dk1"/>
                </a:solidFill>
                <a:latin typeface="Helvetica Neue"/>
                <a:ea typeface="Helvetica Neue"/>
                <a:cs typeface="Helvetica Neue"/>
                <a:sym typeface="Helvetica Neue"/>
              </a:defRPr>
            </a:lvl3pPr>
            <a:lvl4pPr marL="1371600" marR="0" lvl="3" indent="-171450" algn="l" rtl="0">
              <a:spcBef>
                <a:spcPts val="212"/>
              </a:spcBef>
              <a:spcAft>
                <a:spcPts val="0"/>
              </a:spcAft>
              <a:buClr>
                <a:schemeClr val="dk1"/>
              </a:buClr>
              <a:buSzPts val="1412"/>
              <a:buFont typeface="Arial"/>
              <a:buNone/>
              <a:defRPr sz="1059" b="1" i="0" u="none" strike="noStrike" cap="none">
                <a:solidFill>
                  <a:schemeClr val="dk1"/>
                </a:solidFill>
                <a:latin typeface="Helvetica Neue"/>
                <a:ea typeface="Helvetica Neue"/>
                <a:cs typeface="Helvetica Neue"/>
                <a:sym typeface="Helvetica Neue"/>
              </a:defRPr>
            </a:lvl4pPr>
            <a:lvl5pPr marL="1714500" marR="0" lvl="4" indent="-171450" algn="l" rtl="0">
              <a:spcBef>
                <a:spcPts val="212"/>
              </a:spcBef>
              <a:spcAft>
                <a:spcPts val="0"/>
              </a:spcAft>
              <a:buClr>
                <a:schemeClr val="dk1"/>
              </a:buClr>
              <a:buSzPts val="1412"/>
              <a:buFont typeface="Arial"/>
              <a:buNone/>
              <a:defRPr sz="1059" b="1" i="0" u="none" strike="noStrike" cap="none">
                <a:solidFill>
                  <a:schemeClr val="dk1"/>
                </a:solidFill>
                <a:latin typeface="Helvetica Neue"/>
                <a:ea typeface="Helvetica Neue"/>
                <a:cs typeface="Helvetica Neue"/>
                <a:sym typeface="Helvetica Neue"/>
              </a:defRPr>
            </a:lvl5pPr>
            <a:lvl6pPr marL="2057400" marR="0" lvl="5"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6pPr>
            <a:lvl7pPr marL="2400300" marR="0" lvl="6"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7pPr>
            <a:lvl8pPr marL="2743200" marR="0" lvl="7"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8pPr>
            <a:lvl9pPr marL="3086100" marR="0" lvl="8"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body" idx="2"/>
          </p:nvPr>
        </p:nvSpPr>
        <p:spPr>
          <a:xfrm>
            <a:off x="457203" y="2174875"/>
            <a:ext cx="4040188" cy="3951288"/>
          </a:xfrm>
          <a:prstGeom prst="rect">
            <a:avLst/>
          </a:prstGeom>
          <a:noFill/>
          <a:ln>
            <a:noFill/>
          </a:ln>
        </p:spPr>
        <p:txBody>
          <a:bodyPr spcFirstLastPara="1" wrap="square" lIns="91425" tIns="45700" rIns="91425" bIns="45700" anchor="t" anchorCtr="0"/>
          <a:lstStyle>
            <a:lvl1pPr marL="342900" marR="0" lvl="0" indent="-255508" algn="l" rtl="0">
              <a:spcBef>
                <a:spcPts val="265"/>
              </a:spcBef>
              <a:spcAft>
                <a:spcPts val="0"/>
              </a:spcAft>
              <a:buClr>
                <a:schemeClr val="dk1"/>
              </a:buClr>
              <a:buSzPts val="1765"/>
              <a:buFont typeface="Arial"/>
              <a:buChar char="•"/>
              <a:defRPr sz="1324" b="0" i="0" u="none" strike="noStrike" cap="none">
                <a:solidFill>
                  <a:schemeClr val="dk1"/>
                </a:solidFill>
                <a:latin typeface="Helvetica Neue"/>
                <a:ea typeface="Helvetica Neue"/>
                <a:cs typeface="Helvetica Neue"/>
                <a:sym typeface="Helvetica Neue"/>
              </a:defRPr>
            </a:lvl1pPr>
            <a:lvl2pPr marL="685800" marR="0" lvl="1" indent="-247078" algn="l" rtl="0">
              <a:spcBef>
                <a:spcPts val="238"/>
              </a:spcBef>
              <a:spcAft>
                <a:spcPts val="0"/>
              </a:spcAft>
              <a:buClr>
                <a:schemeClr val="dk1"/>
              </a:buClr>
              <a:buSzPts val="1588"/>
              <a:buFont typeface="Arial"/>
              <a:buChar char="–"/>
              <a:defRPr sz="1191" b="0" i="0" u="none" strike="noStrike" cap="none">
                <a:solidFill>
                  <a:schemeClr val="dk1"/>
                </a:solidFill>
                <a:latin typeface="Helvetica Neue"/>
                <a:ea typeface="Helvetica Neue"/>
                <a:cs typeface="Helvetica Neue"/>
                <a:sym typeface="Helvetica Neue"/>
              </a:defRPr>
            </a:lvl2pPr>
            <a:lvl3pPr marL="1028700" marR="0" lvl="2" indent="-238696" algn="l" rtl="0">
              <a:spcBef>
                <a:spcPts val="212"/>
              </a:spcBef>
              <a:spcAft>
                <a:spcPts val="0"/>
              </a:spcAft>
              <a:buClr>
                <a:schemeClr val="dk1"/>
              </a:buClr>
              <a:buSzPts val="1412"/>
              <a:buFont typeface="Arial"/>
              <a:buChar char="•"/>
              <a:defRPr sz="1059" b="0" i="0" u="none" strike="noStrike" cap="none">
                <a:solidFill>
                  <a:schemeClr val="dk1"/>
                </a:solidFill>
                <a:latin typeface="Helvetica Neue"/>
                <a:ea typeface="Helvetica Neue"/>
                <a:cs typeface="Helvetica Neue"/>
                <a:sym typeface="Helvetica Neue"/>
              </a:defRPr>
            </a:lvl3pPr>
            <a:lvl4pPr marL="1371600" marR="0" lvl="3" indent="-230267" algn="l" rtl="0">
              <a:spcBef>
                <a:spcPts val="185"/>
              </a:spcBef>
              <a:spcAft>
                <a:spcPts val="0"/>
              </a:spcAft>
              <a:buClr>
                <a:schemeClr val="dk1"/>
              </a:buClr>
              <a:buSzPts val="1235"/>
              <a:buFont typeface="Arial"/>
              <a:buChar char="–"/>
              <a:defRPr sz="926" b="0" i="0" u="none" strike="noStrike" cap="none">
                <a:solidFill>
                  <a:schemeClr val="dk1"/>
                </a:solidFill>
                <a:latin typeface="Helvetica Neue"/>
                <a:ea typeface="Helvetica Neue"/>
                <a:cs typeface="Helvetica Neue"/>
                <a:sym typeface="Helvetica Neue"/>
              </a:defRPr>
            </a:lvl4pPr>
            <a:lvl5pPr marL="1714500" marR="0" lvl="4" indent="-221885" algn="l" rtl="0">
              <a:spcBef>
                <a:spcPts val="159"/>
              </a:spcBef>
              <a:spcAft>
                <a:spcPts val="0"/>
              </a:spcAft>
              <a:buClr>
                <a:schemeClr val="dk1"/>
              </a:buClr>
              <a:buSzPts val="1059"/>
              <a:buFont typeface="Arial"/>
              <a:buChar char="»"/>
              <a:defRPr sz="794" b="0" i="0" u="none" strike="noStrike" cap="none">
                <a:solidFill>
                  <a:schemeClr val="dk1"/>
                </a:solidFill>
                <a:latin typeface="Helvetica Neue"/>
                <a:ea typeface="Helvetica Neue"/>
                <a:cs typeface="Helvetica Neue"/>
                <a:sym typeface="Helvetica Neue"/>
              </a:defRPr>
            </a:lvl5pPr>
            <a:lvl6pPr marL="2057400" marR="0" lvl="5"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6pPr>
            <a:lvl7pPr marL="2400300" marR="0" lvl="6"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7pPr>
            <a:lvl8pPr marL="2743200" marR="0" lvl="7"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8pPr>
            <a:lvl9pPr marL="3086100" marR="0" lvl="8"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9pPr>
          </a:lstStyle>
          <a:p>
            <a:endParaRPr/>
          </a:p>
        </p:txBody>
      </p:sp>
      <p:sp>
        <p:nvSpPr>
          <p:cNvPr id="44" name="Google Shape;44;p10"/>
          <p:cNvSpPr txBox="1">
            <a:spLocks noGrp="1"/>
          </p:cNvSpPr>
          <p:nvPr>
            <p:ph type="body" idx="3"/>
          </p:nvPr>
        </p:nvSpPr>
        <p:spPr>
          <a:xfrm>
            <a:off x="4645037" y="1535122"/>
            <a:ext cx="4041775" cy="639763"/>
          </a:xfrm>
          <a:prstGeom prst="rect">
            <a:avLst/>
          </a:prstGeom>
          <a:noFill/>
          <a:ln>
            <a:noFill/>
          </a:ln>
        </p:spPr>
        <p:txBody>
          <a:bodyPr spcFirstLastPara="1" wrap="square" lIns="91425" tIns="45700" rIns="91425" bIns="45700" anchor="b" anchorCtr="0"/>
          <a:lstStyle>
            <a:lvl1pPr marL="342900" marR="0" lvl="0" indent="-171450" algn="l" rtl="0">
              <a:spcBef>
                <a:spcPts val="265"/>
              </a:spcBef>
              <a:spcAft>
                <a:spcPts val="0"/>
              </a:spcAft>
              <a:buClr>
                <a:schemeClr val="dk1"/>
              </a:buClr>
              <a:buSzPts val="1765"/>
              <a:buFont typeface="Arial"/>
              <a:buNone/>
              <a:defRPr sz="1324" b="1" i="0" u="none" strike="noStrike" cap="none">
                <a:solidFill>
                  <a:schemeClr val="dk1"/>
                </a:solidFill>
                <a:latin typeface="Helvetica Neue"/>
                <a:ea typeface="Helvetica Neue"/>
                <a:cs typeface="Helvetica Neue"/>
                <a:sym typeface="Helvetica Neue"/>
              </a:defRPr>
            </a:lvl1pPr>
            <a:lvl2pPr marL="685800" marR="0" lvl="1" indent="-171450" algn="l" rtl="0">
              <a:spcBef>
                <a:spcPts val="265"/>
              </a:spcBef>
              <a:spcAft>
                <a:spcPts val="0"/>
              </a:spcAft>
              <a:buClr>
                <a:schemeClr val="dk1"/>
              </a:buClr>
              <a:buSzPts val="1765"/>
              <a:buFont typeface="Arial"/>
              <a:buNone/>
              <a:defRPr sz="1324" b="1" i="0" u="none" strike="noStrike" cap="none">
                <a:solidFill>
                  <a:schemeClr val="dk1"/>
                </a:solidFill>
                <a:latin typeface="Helvetica Neue"/>
                <a:ea typeface="Helvetica Neue"/>
                <a:cs typeface="Helvetica Neue"/>
                <a:sym typeface="Helvetica Neue"/>
              </a:defRPr>
            </a:lvl2pPr>
            <a:lvl3pPr marL="1028700" marR="0" lvl="2" indent="-171450" algn="l" rtl="0">
              <a:spcBef>
                <a:spcPts val="238"/>
              </a:spcBef>
              <a:spcAft>
                <a:spcPts val="0"/>
              </a:spcAft>
              <a:buClr>
                <a:schemeClr val="dk1"/>
              </a:buClr>
              <a:buSzPts val="1588"/>
              <a:buFont typeface="Arial"/>
              <a:buNone/>
              <a:defRPr sz="1191" b="1" i="0" u="none" strike="noStrike" cap="none">
                <a:solidFill>
                  <a:schemeClr val="dk1"/>
                </a:solidFill>
                <a:latin typeface="Helvetica Neue"/>
                <a:ea typeface="Helvetica Neue"/>
                <a:cs typeface="Helvetica Neue"/>
                <a:sym typeface="Helvetica Neue"/>
              </a:defRPr>
            </a:lvl3pPr>
            <a:lvl4pPr marL="1371600" marR="0" lvl="3" indent="-171450" algn="l" rtl="0">
              <a:spcBef>
                <a:spcPts val="212"/>
              </a:spcBef>
              <a:spcAft>
                <a:spcPts val="0"/>
              </a:spcAft>
              <a:buClr>
                <a:schemeClr val="dk1"/>
              </a:buClr>
              <a:buSzPts val="1412"/>
              <a:buFont typeface="Arial"/>
              <a:buNone/>
              <a:defRPr sz="1059" b="1" i="0" u="none" strike="noStrike" cap="none">
                <a:solidFill>
                  <a:schemeClr val="dk1"/>
                </a:solidFill>
                <a:latin typeface="Helvetica Neue"/>
                <a:ea typeface="Helvetica Neue"/>
                <a:cs typeface="Helvetica Neue"/>
                <a:sym typeface="Helvetica Neue"/>
              </a:defRPr>
            </a:lvl4pPr>
            <a:lvl5pPr marL="1714500" marR="0" lvl="4" indent="-171450" algn="l" rtl="0">
              <a:spcBef>
                <a:spcPts val="212"/>
              </a:spcBef>
              <a:spcAft>
                <a:spcPts val="0"/>
              </a:spcAft>
              <a:buClr>
                <a:schemeClr val="dk1"/>
              </a:buClr>
              <a:buSzPts val="1412"/>
              <a:buFont typeface="Arial"/>
              <a:buNone/>
              <a:defRPr sz="1059" b="1" i="0" u="none" strike="noStrike" cap="none">
                <a:solidFill>
                  <a:schemeClr val="dk1"/>
                </a:solidFill>
                <a:latin typeface="Helvetica Neue"/>
                <a:ea typeface="Helvetica Neue"/>
                <a:cs typeface="Helvetica Neue"/>
                <a:sym typeface="Helvetica Neue"/>
              </a:defRPr>
            </a:lvl5pPr>
            <a:lvl6pPr marL="2057400" marR="0" lvl="5"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6pPr>
            <a:lvl7pPr marL="2400300" marR="0" lvl="6"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7pPr>
            <a:lvl8pPr marL="2743200" marR="0" lvl="7"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8pPr>
            <a:lvl9pPr marL="3086100" marR="0" lvl="8" indent="-171450" algn="l" rtl="0">
              <a:spcBef>
                <a:spcPts val="212"/>
              </a:spcBef>
              <a:spcAft>
                <a:spcPts val="0"/>
              </a:spcAft>
              <a:buClr>
                <a:schemeClr val="dk1"/>
              </a:buClr>
              <a:buSzPts val="1412"/>
              <a:buFont typeface="Arial"/>
              <a:buNone/>
              <a:defRPr sz="1059" b="1"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4"/>
          </p:nvPr>
        </p:nvSpPr>
        <p:spPr>
          <a:xfrm>
            <a:off x="4645037" y="2174875"/>
            <a:ext cx="4041775" cy="3951288"/>
          </a:xfrm>
          <a:prstGeom prst="rect">
            <a:avLst/>
          </a:prstGeom>
          <a:noFill/>
          <a:ln>
            <a:noFill/>
          </a:ln>
        </p:spPr>
        <p:txBody>
          <a:bodyPr spcFirstLastPara="1" wrap="square" lIns="91425" tIns="45700" rIns="91425" bIns="45700" anchor="t" anchorCtr="0"/>
          <a:lstStyle>
            <a:lvl1pPr marL="342900" marR="0" lvl="0" indent="-255508" algn="l" rtl="0">
              <a:spcBef>
                <a:spcPts val="265"/>
              </a:spcBef>
              <a:spcAft>
                <a:spcPts val="0"/>
              </a:spcAft>
              <a:buClr>
                <a:schemeClr val="dk1"/>
              </a:buClr>
              <a:buSzPts val="1765"/>
              <a:buFont typeface="Arial"/>
              <a:buChar char="•"/>
              <a:defRPr sz="1324" b="0" i="0" u="none" strike="noStrike" cap="none">
                <a:solidFill>
                  <a:schemeClr val="dk1"/>
                </a:solidFill>
                <a:latin typeface="Helvetica Neue"/>
                <a:ea typeface="Helvetica Neue"/>
                <a:cs typeface="Helvetica Neue"/>
                <a:sym typeface="Helvetica Neue"/>
              </a:defRPr>
            </a:lvl1pPr>
            <a:lvl2pPr marL="685800" marR="0" lvl="1" indent="-247078" algn="l" rtl="0">
              <a:spcBef>
                <a:spcPts val="238"/>
              </a:spcBef>
              <a:spcAft>
                <a:spcPts val="0"/>
              </a:spcAft>
              <a:buClr>
                <a:schemeClr val="dk1"/>
              </a:buClr>
              <a:buSzPts val="1588"/>
              <a:buFont typeface="Arial"/>
              <a:buChar char="–"/>
              <a:defRPr sz="1191" b="0" i="0" u="none" strike="noStrike" cap="none">
                <a:solidFill>
                  <a:schemeClr val="dk1"/>
                </a:solidFill>
                <a:latin typeface="Helvetica Neue"/>
                <a:ea typeface="Helvetica Neue"/>
                <a:cs typeface="Helvetica Neue"/>
                <a:sym typeface="Helvetica Neue"/>
              </a:defRPr>
            </a:lvl2pPr>
            <a:lvl3pPr marL="1028700" marR="0" lvl="2" indent="-238696" algn="l" rtl="0">
              <a:spcBef>
                <a:spcPts val="212"/>
              </a:spcBef>
              <a:spcAft>
                <a:spcPts val="0"/>
              </a:spcAft>
              <a:buClr>
                <a:schemeClr val="dk1"/>
              </a:buClr>
              <a:buSzPts val="1412"/>
              <a:buFont typeface="Arial"/>
              <a:buChar char="•"/>
              <a:defRPr sz="1059" b="0" i="0" u="none" strike="noStrike" cap="none">
                <a:solidFill>
                  <a:schemeClr val="dk1"/>
                </a:solidFill>
                <a:latin typeface="Helvetica Neue"/>
                <a:ea typeface="Helvetica Neue"/>
                <a:cs typeface="Helvetica Neue"/>
                <a:sym typeface="Helvetica Neue"/>
              </a:defRPr>
            </a:lvl3pPr>
            <a:lvl4pPr marL="1371600" marR="0" lvl="3" indent="-230267" algn="l" rtl="0">
              <a:spcBef>
                <a:spcPts val="185"/>
              </a:spcBef>
              <a:spcAft>
                <a:spcPts val="0"/>
              </a:spcAft>
              <a:buClr>
                <a:schemeClr val="dk1"/>
              </a:buClr>
              <a:buSzPts val="1235"/>
              <a:buFont typeface="Arial"/>
              <a:buChar char="–"/>
              <a:defRPr sz="926" b="0" i="0" u="none" strike="noStrike" cap="none">
                <a:solidFill>
                  <a:schemeClr val="dk1"/>
                </a:solidFill>
                <a:latin typeface="Helvetica Neue"/>
                <a:ea typeface="Helvetica Neue"/>
                <a:cs typeface="Helvetica Neue"/>
                <a:sym typeface="Helvetica Neue"/>
              </a:defRPr>
            </a:lvl4pPr>
            <a:lvl5pPr marL="1714500" marR="0" lvl="4" indent="-221885" algn="l" rtl="0">
              <a:spcBef>
                <a:spcPts val="159"/>
              </a:spcBef>
              <a:spcAft>
                <a:spcPts val="0"/>
              </a:spcAft>
              <a:buClr>
                <a:schemeClr val="dk1"/>
              </a:buClr>
              <a:buSzPts val="1059"/>
              <a:buFont typeface="Arial"/>
              <a:buChar char="»"/>
              <a:defRPr sz="794" b="0" i="0" u="none" strike="noStrike" cap="none">
                <a:solidFill>
                  <a:schemeClr val="dk1"/>
                </a:solidFill>
                <a:latin typeface="Helvetica Neue"/>
                <a:ea typeface="Helvetica Neue"/>
                <a:cs typeface="Helvetica Neue"/>
                <a:sym typeface="Helvetica Neue"/>
              </a:defRPr>
            </a:lvl5pPr>
            <a:lvl6pPr marL="2057400" marR="0" lvl="5"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6pPr>
            <a:lvl7pPr marL="2400300" marR="0" lvl="6"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7pPr>
            <a:lvl8pPr marL="2743200" marR="0" lvl="7"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8pPr>
            <a:lvl9pPr marL="3086100" marR="0" lvl="8" indent="-238696" algn="l" rtl="0">
              <a:spcBef>
                <a:spcPts val="212"/>
              </a:spcBef>
              <a:spcAft>
                <a:spcPts val="0"/>
              </a:spcAft>
              <a:buClr>
                <a:schemeClr val="dk1"/>
              </a:buClr>
              <a:buSzPts val="1412"/>
              <a:buFont typeface="Arial"/>
              <a:buChar char="•"/>
              <a:defRPr sz="1059"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1"/>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1853"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457205" y="273069"/>
            <a:ext cx="3008313" cy="11620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324"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1" name="Google Shape;51;p13"/>
          <p:cNvSpPr txBox="1">
            <a:spLocks noGrp="1"/>
          </p:cNvSpPr>
          <p:nvPr>
            <p:ph type="body" idx="1"/>
          </p:nvPr>
        </p:nvSpPr>
        <p:spPr>
          <a:xfrm>
            <a:off x="3575050" y="273072"/>
            <a:ext cx="5111750" cy="5853113"/>
          </a:xfrm>
          <a:prstGeom prst="rect">
            <a:avLst/>
          </a:prstGeom>
          <a:noFill/>
          <a:ln>
            <a:noFill/>
          </a:ln>
        </p:spPr>
        <p:txBody>
          <a:bodyPr spcFirstLastPara="1" wrap="square" lIns="91425" tIns="45700" rIns="91425" bIns="45700" anchor="t" anchorCtr="0"/>
          <a:lstStyle>
            <a:lvl1pPr marL="342900" marR="0" lvl="0" indent="-255508" algn="l" rtl="0">
              <a:spcBef>
                <a:spcPts val="265"/>
              </a:spcBef>
              <a:spcAft>
                <a:spcPts val="0"/>
              </a:spcAft>
              <a:buClr>
                <a:schemeClr val="dk1"/>
              </a:buClr>
              <a:buSzPts val="1765"/>
              <a:buFont typeface="Arial"/>
              <a:buChar char="•"/>
              <a:defRPr sz="1324" b="0" i="0" u="none" strike="noStrike" cap="none">
                <a:solidFill>
                  <a:schemeClr val="dk1"/>
                </a:solidFill>
                <a:latin typeface="Helvetica Neue"/>
                <a:ea typeface="Helvetica Neue"/>
                <a:cs typeface="Helvetica Neue"/>
                <a:sym typeface="Helvetica Neue"/>
              </a:defRPr>
            </a:lvl1pPr>
            <a:lvl2pPr marL="685800" marR="0" lvl="1" indent="-247078" algn="l" rtl="0">
              <a:spcBef>
                <a:spcPts val="238"/>
              </a:spcBef>
              <a:spcAft>
                <a:spcPts val="0"/>
              </a:spcAft>
              <a:buClr>
                <a:schemeClr val="dk1"/>
              </a:buClr>
              <a:buSzPts val="1588"/>
              <a:buFont typeface="Arial"/>
              <a:buChar char="–"/>
              <a:defRPr sz="1191" b="0" i="0" u="none" strike="noStrike" cap="none">
                <a:solidFill>
                  <a:schemeClr val="dk1"/>
                </a:solidFill>
                <a:latin typeface="Helvetica Neue"/>
                <a:ea typeface="Helvetica Neue"/>
                <a:cs typeface="Helvetica Neue"/>
                <a:sym typeface="Helvetica Neue"/>
              </a:defRPr>
            </a:lvl2pPr>
            <a:lvl3pPr marL="1028700" marR="0" lvl="2" indent="-238696" algn="l" rtl="0">
              <a:spcBef>
                <a:spcPts val="212"/>
              </a:spcBef>
              <a:spcAft>
                <a:spcPts val="0"/>
              </a:spcAft>
              <a:buClr>
                <a:schemeClr val="dk1"/>
              </a:buClr>
              <a:buSzPts val="1412"/>
              <a:buFont typeface="Arial"/>
              <a:buChar char="•"/>
              <a:defRPr sz="1059" b="0" i="0" u="none" strike="noStrike" cap="none">
                <a:solidFill>
                  <a:schemeClr val="dk1"/>
                </a:solidFill>
                <a:latin typeface="Helvetica Neue"/>
                <a:ea typeface="Helvetica Neue"/>
                <a:cs typeface="Helvetica Neue"/>
                <a:sym typeface="Helvetica Neue"/>
              </a:defRPr>
            </a:lvl3pPr>
            <a:lvl4pPr marL="1371600" marR="0" lvl="3" indent="-230267" algn="l" rtl="0">
              <a:spcBef>
                <a:spcPts val="185"/>
              </a:spcBef>
              <a:spcAft>
                <a:spcPts val="0"/>
              </a:spcAft>
              <a:buClr>
                <a:schemeClr val="dk1"/>
              </a:buClr>
              <a:buSzPts val="1235"/>
              <a:buFont typeface="Arial"/>
              <a:buChar char="–"/>
              <a:defRPr sz="926" b="0" i="0" u="none" strike="noStrike" cap="none">
                <a:solidFill>
                  <a:schemeClr val="dk1"/>
                </a:solidFill>
                <a:latin typeface="Helvetica Neue"/>
                <a:ea typeface="Helvetica Neue"/>
                <a:cs typeface="Helvetica Neue"/>
                <a:sym typeface="Helvetica Neue"/>
              </a:defRPr>
            </a:lvl4pPr>
            <a:lvl5pPr marL="1714500" marR="0" lvl="4" indent="-221885" algn="l" rtl="0">
              <a:spcBef>
                <a:spcPts val="159"/>
              </a:spcBef>
              <a:spcAft>
                <a:spcPts val="0"/>
              </a:spcAft>
              <a:buClr>
                <a:schemeClr val="dk1"/>
              </a:buClr>
              <a:buSzPts val="1059"/>
              <a:buFont typeface="Arial"/>
              <a:buChar char="»"/>
              <a:defRPr sz="794" b="0" i="0" u="none" strike="noStrike" cap="none">
                <a:solidFill>
                  <a:schemeClr val="dk1"/>
                </a:solidFill>
                <a:latin typeface="Helvetica Neue"/>
                <a:ea typeface="Helvetica Neue"/>
                <a:cs typeface="Helvetica Neue"/>
                <a:sym typeface="Helvetica Neue"/>
              </a:defRPr>
            </a:lvl5pPr>
            <a:lvl6pPr marL="2057400" marR="0" lvl="5"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6pPr>
            <a:lvl7pPr marL="2400300" marR="0" lvl="6"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7pPr>
            <a:lvl8pPr marL="2743200" marR="0" lvl="7"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8pPr>
            <a:lvl9pPr marL="3086100" marR="0" lvl="8" indent="-255508" algn="l" rtl="0">
              <a:spcBef>
                <a:spcPts val="265"/>
              </a:spcBef>
              <a:spcAft>
                <a:spcPts val="0"/>
              </a:spcAft>
              <a:buClr>
                <a:schemeClr val="dk1"/>
              </a:buClr>
              <a:buSzPts val="1765"/>
              <a:buFont typeface="Arial"/>
              <a:buChar char="•"/>
              <a:defRPr sz="1324"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2"/>
          </p:nvPr>
        </p:nvSpPr>
        <p:spPr>
          <a:xfrm>
            <a:off x="457205" y="1435104"/>
            <a:ext cx="3008313" cy="4691063"/>
          </a:xfrm>
          <a:prstGeom prst="rect">
            <a:avLst/>
          </a:prstGeom>
          <a:noFill/>
          <a:ln>
            <a:noFill/>
          </a:ln>
        </p:spPr>
        <p:txBody>
          <a:bodyPr spcFirstLastPara="1" wrap="square" lIns="91425" tIns="45700" rIns="91425" bIns="45700" anchor="t" anchorCtr="0"/>
          <a:lstStyle>
            <a:lvl1pPr marL="342900" marR="0" lvl="0" indent="-171450" algn="l" rtl="0">
              <a:spcBef>
                <a:spcPts val="185"/>
              </a:spcBef>
              <a:spcAft>
                <a:spcPts val="0"/>
              </a:spcAft>
              <a:buClr>
                <a:schemeClr val="dk1"/>
              </a:buClr>
              <a:buSzPts val="1235"/>
              <a:buFont typeface="Arial"/>
              <a:buNone/>
              <a:defRPr sz="926" b="0" i="0" u="none" strike="noStrike" cap="none">
                <a:solidFill>
                  <a:schemeClr val="dk1"/>
                </a:solidFill>
                <a:latin typeface="Helvetica Neue"/>
                <a:ea typeface="Helvetica Neue"/>
                <a:cs typeface="Helvetica Neue"/>
                <a:sym typeface="Helvetica Neue"/>
              </a:defRPr>
            </a:lvl1pPr>
            <a:lvl2pPr marL="685800" marR="0" lvl="1" indent="-171450" algn="l" rtl="0">
              <a:spcBef>
                <a:spcPts val="159"/>
              </a:spcBef>
              <a:spcAft>
                <a:spcPts val="0"/>
              </a:spcAft>
              <a:buClr>
                <a:schemeClr val="dk1"/>
              </a:buClr>
              <a:buSzPts val="1059"/>
              <a:buFont typeface="Arial"/>
              <a:buNone/>
              <a:defRPr sz="794" b="0" i="0" u="none" strike="noStrike" cap="none">
                <a:solidFill>
                  <a:schemeClr val="dk1"/>
                </a:solidFill>
                <a:latin typeface="Helvetica Neue"/>
                <a:ea typeface="Helvetica Neue"/>
                <a:cs typeface="Helvetica Neue"/>
                <a:sym typeface="Helvetica Neue"/>
              </a:defRPr>
            </a:lvl2pPr>
            <a:lvl3pPr marL="1028700" marR="0" lvl="2" indent="-171450" algn="l" rtl="0">
              <a:spcBef>
                <a:spcPts val="132"/>
              </a:spcBef>
              <a:spcAft>
                <a:spcPts val="0"/>
              </a:spcAft>
              <a:buClr>
                <a:schemeClr val="dk1"/>
              </a:buClr>
              <a:buSzPts val="882"/>
              <a:buFont typeface="Arial"/>
              <a:buNone/>
              <a:defRPr sz="662" b="0" i="0" u="none" strike="noStrike" cap="none">
                <a:solidFill>
                  <a:schemeClr val="dk1"/>
                </a:solidFill>
                <a:latin typeface="Helvetica Neue"/>
                <a:ea typeface="Helvetica Neue"/>
                <a:cs typeface="Helvetica Neue"/>
                <a:sym typeface="Helvetica Neue"/>
              </a:defRPr>
            </a:lvl3pPr>
            <a:lvl4pPr marL="1371600" marR="0" lvl="3" indent="-171450" algn="l" rtl="0">
              <a:spcBef>
                <a:spcPts val="119"/>
              </a:spcBef>
              <a:spcAft>
                <a:spcPts val="0"/>
              </a:spcAft>
              <a:buClr>
                <a:schemeClr val="dk1"/>
              </a:buClr>
              <a:buSzPts val="794"/>
              <a:buFont typeface="Arial"/>
              <a:buNone/>
              <a:defRPr sz="596" b="0" i="0" u="none" strike="noStrike" cap="none">
                <a:solidFill>
                  <a:schemeClr val="dk1"/>
                </a:solidFill>
                <a:latin typeface="Helvetica Neue"/>
                <a:ea typeface="Helvetica Neue"/>
                <a:cs typeface="Helvetica Neue"/>
                <a:sym typeface="Helvetica Neue"/>
              </a:defRPr>
            </a:lvl4pPr>
            <a:lvl5pPr marL="1714500" marR="0" lvl="4" indent="-171450" algn="l" rtl="0">
              <a:spcBef>
                <a:spcPts val="119"/>
              </a:spcBef>
              <a:spcAft>
                <a:spcPts val="0"/>
              </a:spcAft>
              <a:buClr>
                <a:schemeClr val="dk1"/>
              </a:buClr>
              <a:buSzPts val="794"/>
              <a:buFont typeface="Arial"/>
              <a:buNone/>
              <a:defRPr sz="596" b="0" i="0" u="none" strike="noStrike" cap="none">
                <a:solidFill>
                  <a:schemeClr val="dk1"/>
                </a:solidFill>
                <a:latin typeface="Helvetica Neue"/>
                <a:ea typeface="Helvetica Neue"/>
                <a:cs typeface="Helvetica Neue"/>
                <a:sym typeface="Helvetica Neue"/>
              </a:defRPr>
            </a:lvl5pPr>
            <a:lvl6pPr marL="2057400" marR="0" lvl="5"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6pPr>
            <a:lvl7pPr marL="2400300" marR="0" lvl="6"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7pPr>
            <a:lvl8pPr marL="2743200" marR="0" lvl="7"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8pPr>
            <a:lvl9pPr marL="3086100" marR="0" lvl="8"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792288" y="4800620"/>
            <a:ext cx="54864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324"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55" name="Google Shape;55;p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424"/>
              </a:spcBef>
              <a:spcAft>
                <a:spcPts val="0"/>
              </a:spcAft>
              <a:buClr>
                <a:schemeClr val="dk1"/>
              </a:buClr>
              <a:buSzPts val="2824"/>
              <a:buFont typeface="Arial"/>
              <a:buNone/>
              <a:defRPr sz="2118" b="0" i="0" u="none" strike="noStrike" cap="none">
                <a:solidFill>
                  <a:schemeClr val="dk1"/>
                </a:solidFill>
                <a:latin typeface="Helvetica Neue"/>
                <a:ea typeface="Helvetica Neue"/>
                <a:cs typeface="Helvetica Neue"/>
                <a:sym typeface="Helvetica Neue"/>
              </a:defRPr>
            </a:lvl1pPr>
            <a:lvl2pPr marR="0" lvl="1" algn="l" rtl="0">
              <a:spcBef>
                <a:spcPts val="371"/>
              </a:spcBef>
              <a:spcAft>
                <a:spcPts val="0"/>
              </a:spcAft>
              <a:buClr>
                <a:schemeClr val="dk1"/>
              </a:buClr>
              <a:buSzPts val="2471"/>
              <a:buFont typeface="Arial"/>
              <a:buNone/>
              <a:defRPr sz="1853" b="0" i="0" u="none" strike="noStrike" cap="none">
                <a:solidFill>
                  <a:schemeClr val="dk1"/>
                </a:solidFill>
                <a:latin typeface="Helvetica Neue"/>
                <a:ea typeface="Helvetica Neue"/>
                <a:cs typeface="Helvetica Neue"/>
                <a:sym typeface="Helvetica Neue"/>
              </a:defRPr>
            </a:lvl2pPr>
            <a:lvl3pPr marR="0" lvl="2" algn="l" rtl="0">
              <a:spcBef>
                <a:spcPts val="318"/>
              </a:spcBef>
              <a:spcAft>
                <a:spcPts val="0"/>
              </a:spcAft>
              <a:buClr>
                <a:schemeClr val="dk1"/>
              </a:buClr>
              <a:buSzPts val="2118"/>
              <a:buFont typeface="Arial"/>
              <a:buNone/>
              <a:defRPr sz="1589" b="0" i="0" u="none" strike="noStrike" cap="none">
                <a:solidFill>
                  <a:schemeClr val="dk1"/>
                </a:solidFill>
                <a:latin typeface="Helvetica Neue"/>
                <a:ea typeface="Helvetica Neue"/>
                <a:cs typeface="Helvetica Neue"/>
                <a:sym typeface="Helvetica Neue"/>
              </a:defRPr>
            </a:lvl3pPr>
            <a:lvl4pPr marR="0" lvl="3" algn="l" rtl="0">
              <a:spcBef>
                <a:spcPts val="265"/>
              </a:spcBef>
              <a:spcAft>
                <a:spcPts val="0"/>
              </a:spcAft>
              <a:buClr>
                <a:schemeClr val="dk1"/>
              </a:buClr>
              <a:buSzPts val="1765"/>
              <a:buFont typeface="Arial"/>
              <a:buNone/>
              <a:defRPr sz="1324" b="0" i="0" u="none" strike="noStrike" cap="none">
                <a:solidFill>
                  <a:schemeClr val="dk1"/>
                </a:solidFill>
                <a:latin typeface="Helvetica Neue"/>
                <a:ea typeface="Helvetica Neue"/>
                <a:cs typeface="Helvetica Neue"/>
                <a:sym typeface="Helvetica Neue"/>
              </a:defRPr>
            </a:lvl4pPr>
            <a:lvl5pPr marR="0" lvl="4" algn="l" rtl="0">
              <a:spcBef>
                <a:spcPts val="265"/>
              </a:spcBef>
              <a:spcAft>
                <a:spcPts val="0"/>
              </a:spcAft>
              <a:buClr>
                <a:schemeClr val="dk1"/>
              </a:buClr>
              <a:buSzPts val="1765"/>
              <a:buFont typeface="Arial"/>
              <a:buNone/>
              <a:defRPr sz="1324" b="0" i="0" u="none" strike="noStrike" cap="none">
                <a:solidFill>
                  <a:schemeClr val="dk1"/>
                </a:solidFill>
                <a:latin typeface="Helvetica Neue"/>
                <a:ea typeface="Helvetica Neue"/>
                <a:cs typeface="Helvetica Neue"/>
                <a:sym typeface="Helvetica Neue"/>
              </a:defRPr>
            </a:lvl5pPr>
            <a:lvl6pPr marR="0" lvl="5" algn="l" rtl="0">
              <a:spcBef>
                <a:spcPts val="265"/>
              </a:spcBef>
              <a:spcAft>
                <a:spcPts val="0"/>
              </a:spcAft>
              <a:buClr>
                <a:schemeClr val="dk1"/>
              </a:buClr>
              <a:buSzPts val="1765"/>
              <a:buFont typeface="Arial"/>
              <a:buNone/>
              <a:defRPr sz="1324" b="0" i="0" u="none" strike="noStrike" cap="none">
                <a:solidFill>
                  <a:schemeClr val="dk1"/>
                </a:solidFill>
                <a:latin typeface="Calibri"/>
                <a:ea typeface="Calibri"/>
                <a:cs typeface="Calibri"/>
                <a:sym typeface="Calibri"/>
              </a:defRPr>
            </a:lvl6pPr>
            <a:lvl7pPr marR="0" lvl="6" algn="l" rtl="0">
              <a:spcBef>
                <a:spcPts val="265"/>
              </a:spcBef>
              <a:spcAft>
                <a:spcPts val="0"/>
              </a:spcAft>
              <a:buClr>
                <a:schemeClr val="dk1"/>
              </a:buClr>
              <a:buSzPts val="1765"/>
              <a:buFont typeface="Arial"/>
              <a:buNone/>
              <a:defRPr sz="1324" b="0" i="0" u="none" strike="noStrike" cap="none">
                <a:solidFill>
                  <a:schemeClr val="dk1"/>
                </a:solidFill>
                <a:latin typeface="Calibri"/>
                <a:ea typeface="Calibri"/>
                <a:cs typeface="Calibri"/>
                <a:sym typeface="Calibri"/>
              </a:defRPr>
            </a:lvl7pPr>
            <a:lvl8pPr marR="0" lvl="7" algn="l" rtl="0">
              <a:spcBef>
                <a:spcPts val="265"/>
              </a:spcBef>
              <a:spcAft>
                <a:spcPts val="0"/>
              </a:spcAft>
              <a:buClr>
                <a:schemeClr val="dk1"/>
              </a:buClr>
              <a:buSzPts val="1765"/>
              <a:buFont typeface="Arial"/>
              <a:buNone/>
              <a:defRPr sz="1324" b="0" i="0" u="none" strike="noStrike" cap="none">
                <a:solidFill>
                  <a:schemeClr val="dk1"/>
                </a:solidFill>
                <a:latin typeface="Calibri"/>
                <a:ea typeface="Calibri"/>
                <a:cs typeface="Calibri"/>
                <a:sym typeface="Calibri"/>
              </a:defRPr>
            </a:lvl8pPr>
            <a:lvl9pPr marR="0" lvl="8" algn="l" rtl="0">
              <a:spcBef>
                <a:spcPts val="265"/>
              </a:spcBef>
              <a:spcAft>
                <a:spcPts val="0"/>
              </a:spcAft>
              <a:buClr>
                <a:schemeClr val="dk1"/>
              </a:buClr>
              <a:buSzPts val="1765"/>
              <a:buFont typeface="Arial"/>
              <a:buNone/>
              <a:defRPr sz="1324"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1"/>
          </p:nvPr>
        </p:nvSpPr>
        <p:spPr>
          <a:xfrm>
            <a:off x="1792288" y="5367357"/>
            <a:ext cx="5486400" cy="804863"/>
          </a:xfrm>
          <a:prstGeom prst="rect">
            <a:avLst/>
          </a:prstGeom>
          <a:noFill/>
          <a:ln>
            <a:noFill/>
          </a:ln>
        </p:spPr>
        <p:txBody>
          <a:bodyPr spcFirstLastPara="1" wrap="square" lIns="91425" tIns="45700" rIns="91425" bIns="45700" anchor="t" anchorCtr="0"/>
          <a:lstStyle>
            <a:lvl1pPr marL="342900" marR="0" lvl="0" indent="-171450" algn="l" rtl="0">
              <a:spcBef>
                <a:spcPts val="185"/>
              </a:spcBef>
              <a:spcAft>
                <a:spcPts val="0"/>
              </a:spcAft>
              <a:buClr>
                <a:schemeClr val="dk1"/>
              </a:buClr>
              <a:buSzPts val="1235"/>
              <a:buFont typeface="Arial"/>
              <a:buNone/>
              <a:defRPr sz="926" b="0" i="0" u="none" strike="noStrike" cap="none">
                <a:solidFill>
                  <a:schemeClr val="dk1"/>
                </a:solidFill>
                <a:latin typeface="Helvetica Neue"/>
                <a:ea typeface="Helvetica Neue"/>
                <a:cs typeface="Helvetica Neue"/>
                <a:sym typeface="Helvetica Neue"/>
              </a:defRPr>
            </a:lvl1pPr>
            <a:lvl2pPr marL="685800" marR="0" lvl="1" indent="-171450" algn="l" rtl="0">
              <a:spcBef>
                <a:spcPts val="159"/>
              </a:spcBef>
              <a:spcAft>
                <a:spcPts val="0"/>
              </a:spcAft>
              <a:buClr>
                <a:schemeClr val="dk1"/>
              </a:buClr>
              <a:buSzPts val="1059"/>
              <a:buFont typeface="Arial"/>
              <a:buNone/>
              <a:defRPr sz="794" b="0" i="0" u="none" strike="noStrike" cap="none">
                <a:solidFill>
                  <a:schemeClr val="dk1"/>
                </a:solidFill>
                <a:latin typeface="Helvetica Neue"/>
                <a:ea typeface="Helvetica Neue"/>
                <a:cs typeface="Helvetica Neue"/>
                <a:sym typeface="Helvetica Neue"/>
              </a:defRPr>
            </a:lvl2pPr>
            <a:lvl3pPr marL="1028700" marR="0" lvl="2" indent="-171450" algn="l" rtl="0">
              <a:spcBef>
                <a:spcPts val="132"/>
              </a:spcBef>
              <a:spcAft>
                <a:spcPts val="0"/>
              </a:spcAft>
              <a:buClr>
                <a:schemeClr val="dk1"/>
              </a:buClr>
              <a:buSzPts val="882"/>
              <a:buFont typeface="Arial"/>
              <a:buNone/>
              <a:defRPr sz="662" b="0" i="0" u="none" strike="noStrike" cap="none">
                <a:solidFill>
                  <a:schemeClr val="dk1"/>
                </a:solidFill>
                <a:latin typeface="Helvetica Neue"/>
                <a:ea typeface="Helvetica Neue"/>
                <a:cs typeface="Helvetica Neue"/>
                <a:sym typeface="Helvetica Neue"/>
              </a:defRPr>
            </a:lvl3pPr>
            <a:lvl4pPr marL="1371600" marR="0" lvl="3" indent="-171450" algn="l" rtl="0">
              <a:spcBef>
                <a:spcPts val="119"/>
              </a:spcBef>
              <a:spcAft>
                <a:spcPts val="0"/>
              </a:spcAft>
              <a:buClr>
                <a:schemeClr val="dk1"/>
              </a:buClr>
              <a:buSzPts val="794"/>
              <a:buFont typeface="Arial"/>
              <a:buNone/>
              <a:defRPr sz="596" b="0" i="0" u="none" strike="noStrike" cap="none">
                <a:solidFill>
                  <a:schemeClr val="dk1"/>
                </a:solidFill>
                <a:latin typeface="Helvetica Neue"/>
                <a:ea typeface="Helvetica Neue"/>
                <a:cs typeface="Helvetica Neue"/>
                <a:sym typeface="Helvetica Neue"/>
              </a:defRPr>
            </a:lvl4pPr>
            <a:lvl5pPr marL="1714500" marR="0" lvl="4" indent="-171450" algn="l" rtl="0">
              <a:spcBef>
                <a:spcPts val="119"/>
              </a:spcBef>
              <a:spcAft>
                <a:spcPts val="0"/>
              </a:spcAft>
              <a:buClr>
                <a:schemeClr val="dk1"/>
              </a:buClr>
              <a:buSzPts val="794"/>
              <a:buFont typeface="Arial"/>
              <a:buNone/>
              <a:defRPr sz="596" b="0" i="0" u="none" strike="noStrike" cap="none">
                <a:solidFill>
                  <a:schemeClr val="dk1"/>
                </a:solidFill>
                <a:latin typeface="Helvetica Neue"/>
                <a:ea typeface="Helvetica Neue"/>
                <a:cs typeface="Helvetica Neue"/>
                <a:sym typeface="Helvetica Neue"/>
              </a:defRPr>
            </a:lvl5pPr>
            <a:lvl6pPr marL="2057400" marR="0" lvl="5"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6pPr>
            <a:lvl7pPr marL="2400300" marR="0" lvl="6"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7pPr>
            <a:lvl8pPr marL="2743200" marR="0" lvl="7"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8pPr>
            <a:lvl9pPr marL="3086100" marR="0" lvl="8" indent="-171450" algn="l" rtl="0">
              <a:spcBef>
                <a:spcPts val="119"/>
              </a:spcBef>
              <a:spcAft>
                <a:spcPts val="0"/>
              </a:spcAft>
              <a:buClr>
                <a:schemeClr val="dk1"/>
              </a:buClr>
              <a:buSzPts val="794"/>
              <a:buFont typeface="Arial"/>
              <a:buNone/>
              <a:defRPr sz="596"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5.png"/><Relationship Id="rId5" Type="http://schemas.openxmlformats.org/officeDocument/2006/relationships/slideLayout" Target="../slideLayouts/slideLayout7.xml"/><Relationship Id="rId10" Type="http://schemas.openxmlformats.org/officeDocument/2006/relationships/image" Target="../media/image4.png"/><Relationship Id="rId4" Type="http://schemas.openxmlformats.org/officeDocument/2006/relationships/slideLayout" Target="../slideLayouts/slideLayout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8" name="Picture 7">
            <a:extLst>
              <a:ext uri="{FF2B5EF4-FFF2-40B4-BE49-F238E27FC236}">
                <a16:creationId xmlns:a16="http://schemas.microsoft.com/office/drawing/2014/main" id="{060BF0FC-761A-8F43-A5DF-B3C95E709ECC}"/>
              </a:ext>
            </a:extLst>
          </p:cNvPr>
          <p:cNvPicPr>
            <a:picLocks noChangeAspect="1"/>
          </p:cNvPicPr>
          <p:nvPr userDrawn="1"/>
        </p:nvPicPr>
        <p:blipFill rotWithShape="1">
          <a:blip r:embed="rId4"/>
          <a:srcRect l="5651" r="5897"/>
          <a:stretch/>
        </p:blipFill>
        <p:spPr>
          <a:xfrm>
            <a:off x="0" y="2491"/>
            <a:ext cx="9144000" cy="6892497"/>
          </a:xfrm>
          <a:prstGeom prst="rect">
            <a:avLst/>
          </a:prstGeom>
        </p:spPr>
      </p:pic>
      <p:sp>
        <p:nvSpPr>
          <p:cNvPr id="16" name="Google Shape;16;p3"/>
          <p:cNvSpPr/>
          <p:nvPr/>
        </p:nvSpPr>
        <p:spPr>
          <a:xfrm>
            <a:off x="1322" y="2282562"/>
            <a:ext cx="9142681" cy="2249558"/>
          </a:xfrm>
          <a:prstGeom prst="rect">
            <a:avLst/>
          </a:prstGeom>
          <a:solidFill>
            <a:schemeClr val="dk1">
              <a:alpha val="82745"/>
            </a:schemeClr>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17" name="Google Shape;17;p3"/>
          <p:cNvSpPr/>
          <p:nvPr/>
        </p:nvSpPr>
        <p:spPr>
          <a:xfrm>
            <a:off x="0" y="4638650"/>
            <a:ext cx="9144000" cy="2249700"/>
          </a:xfrm>
          <a:prstGeom prst="rect">
            <a:avLst/>
          </a:prstGeom>
          <a:gradFill>
            <a:gsLst>
              <a:gs pos="0">
                <a:srgbClr val="FFFFFF">
                  <a:alpha val="0"/>
                </a:srgbClr>
              </a:gs>
              <a:gs pos="100000">
                <a:srgbClr val="FFFFFF"/>
              </a:gs>
            </a:gsLst>
            <a:lin ang="5400012" scaled="0"/>
          </a:gra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pic>
        <p:nvPicPr>
          <p:cNvPr id="18" name="Google Shape;18;p3"/>
          <p:cNvPicPr preferRelativeResize="0"/>
          <p:nvPr/>
        </p:nvPicPr>
        <p:blipFill rotWithShape="1">
          <a:blip r:embed="rId5">
            <a:alphaModFix/>
          </a:blip>
          <a:srcRect/>
          <a:stretch/>
        </p:blipFill>
        <p:spPr>
          <a:xfrm>
            <a:off x="281465" y="5889985"/>
            <a:ext cx="1790299" cy="497112"/>
          </a:xfrm>
          <a:prstGeom prst="rect">
            <a:avLst/>
          </a:prstGeom>
          <a:noFill/>
          <a:ln>
            <a:noFill/>
          </a:ln>
        </p:spPr>
      </p:pic>
      <p:pic>
        <p:nvPicPr>
          <p:cNvPr id="19" name="Google Shape;19;p3"/>
          <p:cNvPicPr preferRelativeResize="0"/>
          <p:nvPr/>
        </p:nvPicPr>
        <p:blipFill>
          <a:blip r:embed="rId6">
            <a:alphaModFix/>
          </a:blip>
          <a:stretch>
            <a:fillRect/>
          </a:stretch>
        </p:blipFill>
        <p:spPr>
          <a:xfrm>
            <a:off x="8144703" y="5823995"/>
            <a:ext cx="625501" cy="629100"/>
          </a:xfrm>
          <a:prstGeom prst="rect">
            <a:avLst/>
          </a:prstGeom>
          <a:noFill/>
          <a:ln>
            <a:noFill/>
          </a:ln>
        </p:spPr>
      </p:pic>
      <p:sp>
        <p:nvSpPr>
          <p:cNvPr id="7" name="Google Shape;20;p4">
            <a:extLst>
              <a:ext uri="{FF2B5EF4-FFF2-40B4-BE49-F238E27FC236}">
                <a16:creationId xmlns:a16="http://schemas.microsoft.com/office/drawing/2014/main" id="{D7FDFFDC-1D7A-664F-86D5-57CE532AC4CF}"/>
              </a:ext>
            </a:extLst>
          </p:cNvPr>
          <p:cNvSpPr/>
          <p:nvPr userDrawn="1"/>
        </p:nvSpPr>
        <p:spPr>
          <a:xfrm>
            <a:off x="1175" y="6652200"/>
            <a:ext cx="9142800" cy="236100"/>
          </a:xfrm>
          <a:prstGeom prst="rect">
            <a:avLst/>
          </a:prstGeom>
          <a:solidFill>
            <a:srgbClr val="1A658F"/>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 name="Google Shape;21;p4">
            <a:extLst>
              <a:ext uri="{FF2B5EF4-FFF2-40B4-BE49-F238E27FC236}">
                <a16:creationId xmlns:a16="http://schemas.microsoft.com/office/drawing/2014/main" id="{E2DB44F4-BF55-034B-901F-8B4BFA816955}"/>
              </a:ext>
            </a:extLst>
          </p:cNvPr>
          <p:cNvSpPr txBox="1"/>
          <p:nvPr userDrawn="1"/>
        </p:nvSpPr>
        <p:spPr>
          <a:xfrm>
            <a:off x="503275" y="6682500"/>
            <a:ext cx="8136300" cy="175500"/>
          </a:xfrm>
          <a:prstGeom prst="rect">
            <a:avLst/>
          </a:prstGeom>
          <a:noFill/>
          <a:ln>
            <a:noFill/>
          </a:ln>
        </p:spPr>
        <p:txBody>
          <a:bodyPr spcFirstLastPara="1" wrap="square" lIns="68569" tIns="68569" rIns="68569" bIns="68569" anchor="ctr" anchorCtr="0">
            <a:noAutofit/>
          </a:bodyPr>
          <a:lstStyle/>
          <a:p>
            <a:pPr marL="0" lvl="0" indent="0" algn="ctr" rtl="0">
              <a:spcBef>
                <a:spcPts val="0"/>
              </a:spcBef>
              <a:spcAft>
                <a:spcPts val="0"/>
              </a:spcAft>
              <a:buNone/>
            </a:pPr>
            <a:r>
              <a:rPr lang="en-US" sz="450" dirty="0">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450" dirty="0">
              <a:solidFill>
                <a:srgbClr val="FFFFFF"/>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10">
            <a:alphaModFix/>
          </a:blip>
          <a:srcRect t="-543" b="65217"/>
          <a:stretch/>
        </p:blipFill>
        <p:spPr>
          <a:xfrm>
            <a:off x="2" y="6211965"/>
            <a:ext cx="9144000" cy="646043"/>
          </a:xfrm>
          <a:prstGeom prst="rect">
            <a:avLst/>
          </a:prstGeom>
          <a:noFill/>
          <a:ln>
            <a:noFill/>
          </a:ln>
        </p:spPr>
      </p:pic>
      <p:sp>
        <p:nvSpPr>
          <p:cNvPr id="23" name="Google Shape;23;p5"/>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5"/>
          <p:cNvSpPr txBox="1">
            <a:spLocks noGrp="1"/>
          </p:cNvSpPr>
          <p:nvPr>
            <p:ph type="body" idx="1"/>
          </p:nvPr>
        </p:nvSpPr>
        <p:spPr>
          <a:xfrm>
            <a:off x="457200" y="1600208"/>
            <a:ext cx="82296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cxnSp>
        <p:nvCxnSpPr>
          <p:cNvPr id="25" name="Google Shape;25;p5"/>
          <p:cNvCxnSpPr/>
          <p:nvPr/>
        </p:nvCxnSpPr>
        <p:spPr>
          <a:xfrm>
            <a:off x="1152639"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26" name="Google Shape;26;p5"/>
          <p:cNvPicPr preferRelativeResize="0"/>
          <p:nvPr/>
        </p:nvPicPr>
        <p:blipFill>
          <a:blip r:embed="rId11">
            <a:alphaModFix/>
          </a:blip>
          <a:stretch>
            <a:fillRect/>
          </a:stretch>
        </p:blipFill>
        <p:spPr>
          <a:xfrm>
            <a:off x="396376" y="6342400"/>
            <a:ext cx="615776" cy="388200"/>
          </a:xfrm>
          <a:prstGeom prst="rect">
            <a:avLst/>
          </a:prstGeom>
          <a:noFill/>
          <a:ln>
            <a:noFill/>
          </a:ln>
        </p:spPr>
      </p:pic>
      <p:sp>
        <p:nvSpPr>
          <p:cNvPr id="7" name="TextBox 6"/>
          <p:cNvSpPr txBox="1"/>
          <p:nvPr userDrawn="1"/>
        </p:nvSpPr>
        <p:spPr>
          <a:xfrm>
            <a:off x="1152642" y="6296692"/>
            <a:ext cx="987771" cy="400110"/>
          </a:xfrm>
          <a:prstGeom prst="rect">
            <a:avLst/>
          </a:prstGeom>
          <a:noFill/>
        </p:spPr>
        <p:txBody>
          <a:bodyPr wrap="none" rtlCol="0">
            <a:spAutoFit/>
          </a:bodyPr>
          <a:lstStyle/>
          <a:p>
            <a:pPr>
              <a:lnSpc>
                <a:spcPts val="1200"/>
              </a:lnSpc>
            </a:pPr>
            <a:r>
              <a:rPr lang="en-US" sz="1050" b="0" dirty="0">
                <a:solidFill>
                  <a:schemeClr val="bg1"/>
                </a:solidFill>
                <a:latin typeface="+mj-lt"/>
              </a:rPr>
              <a:t>High Altitude </a:t>
            </a:r>
          </a:p>
          <a:p>
            <a:pPr>
              <a:lnSpc>
                <a:spcPts val="1200"/>
              </a:lnSpc>
            </a:pPr>
            <a:r>
              <a:rPr lang="en-US" sz="1050" b="0" dirty="0">
                <a:solidFill>
                  <a:schemeClr val="bg1"/>
                </a:solidFill>
                <a:latin typeface="+mj-lt"/>
              </a:rPr>
              <a:t>Observatory</a:t>
            </a: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4" r:id="rId3"/>
    <p:sldLayoutId id="2147483655" r:id="rId4"/>
    <p:sldLayoutId id="2147483656" r:id="rId5"/>
    <p:sldLayoutId id="2147483657" r:id="rId6"/>
    <p:sldLayoutId id="2147483658" r:id="rId7"/>
    <p:sldLayoutId id="2147483680" r:id="rId8"/>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tif"/><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jpg"/><Relationship Id="rId5" Type="http://schemas.openxmlformats.org/officeDocument/2006/relationships/image" Target="../media/image7.jp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g"/></Relationships>
</file>

<file path=ppt/slides/_rels/slide1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17.gif"/></Relationships>
</file>

<file path=ppt/slides/_rels/slide3.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9.gif"/></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24.jpg"/><Relationship Id="rId4" Type="http://schemas.openxmlformats.org/officeDocument/2006/relationships/image" Target="../media/image23.gif"/></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28.png"/><Relationship Id="rId3" Type="http://schemas.microsoft.com/office/2007/relationships/media" Target="../media/media2.mpg"/><Relationship Id="rId7" Type="http://schemas.openxmlformats.org/officeDocument/2006/relationships/slideLayout" Target="../slideLayouts/slideLayout4.xml"/><Relationship Id="rId12" Type="http://schemas.openxmlformats.org/officeDocument/2006/relationships/image" Target="../media/image27.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video" Target="../media/media3.mpg"/><Relationship Id="rId11" Type="http://schemas.microsoft.com/office/2007/relationships/hdphoto" Target="../media/hdphoto2.wdp"/><Relationship Id="rId5" Type="http://schemas.microsoft.com/office/2007/relationships/media" Target="../media/media3.mpg"/><Relationship Id="rId15" Type="http://schemas.openxmlformats.org/officeDocument/2006/relationships/image" Target="../media/image30.JPG"/><Relationship Id="rId10" Type="http://schemas.openxmlformats.org/officeDocument/2006/relationships/image" Target="../media/image26.png"/><Relationship Id="rId4" Type="http://schemas.openxmlformats.org/officeDocument/2006/relationships/video" Target="../media/media2.mpg"/><Relationship Id="rId9" Type="http://schemas.openxmlformats.org/officeDocument/2006/relationships/image" Target="../media/image25.emf"/><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7.jpg">
            <a:extLst>
              <a:ext uri="{FF2B5EF4-FFF2-40B4-BE49-F238E27FC236}">
                <a16:creationId xmlns:a16="http://schemas.microsoft.com/office/drawing/2014/main" id="{FCF006F7-E8E9-587F-484F-1A75EC113864}"/>
              </a:ext>
            </a:extLst>
          </p:cNvPr>
          <p:cNvPicPr>
            <a:picLocks noGrp="1"/>
          </p:cNvPicPr>
          <p:nvPr>
            <p:ph idx="1"/>
          </p:nvPr>
        </p:nvPicPr>
        <p:blipFill rotWithShape="1">
          <a:blip r:embed="rId3">
            <a:alphaModFix amt="36000"/>
            <a:extLst>
              <a:ext uri="{BEBA8EAE-BF5A-486C-A8C5-ECC9F3942E4B}">
                <a14:imgProps xmlns:a14="http://schemas.microsoft.com/office/drawing/2010/main">
                  <a14:imgLayer r:embed="rId4">
                    <a14:imgEffect>
                      <a14:colorTemperature colorTemp="6977"/>
                    </a14:imgEffect>
                  </a14:imgLayer>
                </a14:imgProps>
              </a:ext>
            </a:extLst>
          </a:blip>
          <a:srcRect t="5088" r="-1" b="7680"/>
          <a:stretch/>
        </p:blipFill>
        <p:spPr>
          <a:xfrm>
            <a:off x="-13" y="868120"/>
            <a:ext cx="9141699" cy="5143493"/>
          </a:xfrm>
          <a:prstGeom prst="rect">
            <a:avLst/>
          </a:prstGeom>
          <a:solidFill>
            <a:schemeClr val="tx1">
              <a:lumMod val="50000"/>
            </a:schemeClr>
          </a:solidFill>
        </p:spPr>
      </p:pic>
      <p:sp>
        <p:nvSpPr>
          <p:cNvPr id="12" name="TextBox 11">
            <a:extLst>
              <a:ext uri="{FF2B5EF4-FFF2-40B4-BE49-F238E27FC236}">
                <a16:creationId xmlns:a16="http://schemas.microsoft.com/office/drawing/2014/main" id="{B8F0A57B-F38D-F452-003B-15301EEA55BD}"/>
              </a:ext>
            </a:extLst>
          </p:cNvPr>
          <p:cNvSpPr txBox="1"/>
          <p:nvPr/>
        </p:nvSpPr>
        <p:spPr>
          <a:xfrm>
            <a:off x="1212160" y="309821"/>
            <a:ext cx="7023320" cy="784830"/>
          </a:xfrm>
          <a:prstGeom prst="rect">
            <a:avLst/>
          </a:prstGeom>
          <a:noFill/>
        </p:spPr>
        <p:txBody>
          <a:bodyPr wrap="square">
            <a:spAutoFit/>
          </a:bodyPr>
          <a:lstStyle/>
          <a:p>
            <a:pPr algn="ctr"/>
            <a:r>
              <a:rPr lang="en-US" sz="2100" dirty="0">
                <a:ln w="0"/>
                <a:solidFill>
                  <a:schemeClr val="bg1"/>
                </a:solidFill>
                <a:effectLst>
                  <a:outerShdw blurRad="38100" dist="219731" dir="2700000" algn="tl" rotWithShape="0">
                    <a:schemeClr val="dk1">
                      <a:alpha val="40000"/>
                    </a:schemeClr>
                  </a:outerShdw>
                </a:effectLst>
                <a:latin typeface="Elephant" panose="02020904090505020303" pitchFamily="18" charset="77"/>
              </a:rPr>
              <a:t>The High Altitude Observatory: </a:t>
            </a:r>
          </a:p>
          <a:p>
            <a:pPr algn="ctr"/>
            <a:r>
              <a:rPr lang="en-US" sz="2100" dirty="0">
                <a:ln w="0"/>
                <a:solidFill>
                  <a:schemeClr val="bg1"/>
                </a:solidFill>
                <a:effectLst>
                  <a:outerShdw blurRad="38100" dist="219731" dir="2700000" algn="tl" rotWithShape="0">
                    <a:schemeClr val="dk1">
                      <a:alpha val="40000"/>
                    </a:schemeClr>
                  </a:outerShdw>
                </a:effectLst>
                <a:latin typeface="Elephant" panose="02020904090505020303" pitchFamily="18" charset="77"/>
              </a:rPr>
              <a:t>NCAR’s </a:t>
            </a:r>
            <a:r>
              <a:rPr lang="en-US" sz="2400" dirty="0">
                <a:ln w="0"/>
                <a:solidFill>
                  <a:schemeClr val="bg1"/>
                </a:solidFill>
                <a:effectLst>
                  <a:outerShdw blurRad="38100" dist="219731" dir="2700000" algn="tl" rotWithShape="0">
                    <a:schemeClr val="dk1">
                      <a:alpha val="40000"/>
                    </a:schemeClr>
                  </a:outerShdw>
                </a:effectLst>
                <a:latin typeface="Elephant" panose="02020904090505020303" pitchFamily="18" charset="77"/>
              </a:rPr>
              <a:t>solar-terrestrial</a:t>
            </a:r>
            <a:r>
              <a:rPr lang="en-US" sz="2100" dirty="0">
                <a:ln w="0"/>
                <a:solidFill>
                  <a:schemeClr val="bg1"/>
                </a:solidFill>
                <a:effectLst>
                  <a:outerShdw blurRad="38100" dist="219731" dir="2700000" algn="tl" rotWithShape="0">
                    <a:schemeClr val="dk1">
                      <a:alpha val="40000"/>
                    </a:schemeClr>
                  </a:outerShdw>
                </a:effectLst>
                <a:latin typeface="Elephant" panose="02020904090505020303" pitchFamily="18" charset="77"/>
              </a:rPr>
              <a:t> Lab</a:t>
            </a:r>
          </a:p>
        </p:txBody>
      </p:sp>
      <p:sp>
        <p:nvSpPr>
          <p:cNvPr id="14" name="TextBox 13">
            <a:extLst>
              <a:ext uri="{FF2B5EF4-FFF2-40B4-BE49-F238E27FC236}">
                <a16:creationId xmlns:a16="http://schemas.microsoft.com/office/drawing/2014/main" id="{C2E30445-FED8-A686-9716-8217A2B408F6}"/>
              </a:ext>
            </a:extLst>
          </p:cNvPr>
          <p:cNvSpPr txBox="1"/>
          <p:nvPr/>
        </p:nvSpPr>
        <p:spPr>
          <a:xfrm>
            <a:off x="44203" y="1179187"/>
            <a:ext cx="5725054" cy="830997"/>
          </a:xfrm>
          <a:prstGeom prst="rect">
            <a:avLst/>
          </a:prstGeom>
          <a:noFill/>
        </p:spPr>
        <p:txBody>
          <a:bodyPr wrap="square">
            <a:spAutoFit/>
          </a:bodyPr>
          <a:lstStyle/>
          <a:p>
            <a:pPr marL="285750" indent="-285750">
              <a:buClr>
                <a:srgbClr val="FFFF00"/>
              </a:buClr>
              <a:buFont typeface="Arial" panose="020B0604020202020204" pitchFamily="34" charset="0"/>
              <a:buChar char="•"/>
            </a:pPr>
            <a:r>
              <a:rPr lang="en-US" sz="1600" dirty="0">
                <a:solidFill>
                  <a:srgbClr val="FFFF00"/>
                </a:solidFill>
                <a:effectLst>
                  <a:outerShdw blurRad="50800" dist="81976" dir="5400000" algn="ctr" rotWithShape="0">
                    <a:srgbClr val="000000">
                      <a:alpha val="88878"/>
                    </a:srgbClr>
                  </a:outerShdw>
                </a:effectLst>
                <a:latin typeface="Elephant" panose="02020904090505020303" pitchFamily="18" charset="77"/>
              </a:rPr>
              <a:t>Enabling world-class science</a:t>
            </a:r>
          </a:p>
          <a:p>
            <a:pPr marL="285750" indent="-285750">
              <a:buClr>
                <a:srgbClr val="FFFF00"/>
              </a:buClr>
              <a:buFont typeface="Arial" panose="020B0604020202020204" pitchFamily="34" charset="0"/>
              <a:buChar char="•"/>
            </a:pPr>
            <a:r>
              <a:rPr lang="en-US" sz="1600" dirty="0">
                <a:solidFill>
                  <a:srgbClr val="FFFF00"/>
                </a:solidFill>
                <a:effectLst>
                  <a:outerShdw blurRad="50800" dist="81976" dir="5400000" algn="ctr" rotWithShape="0">
                    <a:srgbClr val="000000">
                      <a:alpha val="88878"/>
                    </a:srgbClr>
                  </a:outerShdw>
                </a:effectLst>
                <a:latin typeface="Elephant" panose="02020904090505020303" pitchFamily="18" charset="77"/>
              </a:rPr>
              <a:t>Serving observations &amp; modeling to the community</a:t>
            </a:r>
          </a:p>
          <a:p>
            <a:pPr marL="285750" indent="-285750">
              <a:buClr>
                <a:srgbClr val="FFFF00"/>
              </a:buClr>
              <a:buFont typeface="Arial" panose="020B0604020202020204" pitchFamily="34" charset="0"/>
              <a:buChar char="•"/>
            </a:pPr>
            <a:r>
              <a:rPr lang="en-US" sz="1600" dirty="0">
                <a:solidFill>
                  <a:srgbClr val="FFFF00"/>
                </a:solidFill>
                <a:effectLst>
                  <a:outerShdw blurRad="50800" dist="81976" dir="5400000" algn="ctr" rotWithShape="0">
                    <a:srgbClr val="000000">
                      <a:alpha val="88878"/>
                    </a:srgbClr>
                  </a:outerShdw>
                </a:effectLst>
                <a:latin typeface="Elephant" panose="02020904090505020303" pitchFamily="18" charset="77"/>
              </a:rPr>
              <a:t>Building innovative instrumentation</a:t>
            </a:r>
          </a:p>
        </p:txBody>
      </p:sp>
      <p:pic>
        <p:nvPicPr>
          <p:cNvPr id="16" name="Picture 15">
            <a:extLst>
              <a:ext uri="{FF2B5EF4-FFF2-40B4-BE49-F238E27FC236}">
                <a16:creationId xmlns:a16="http://schemas.microsoft.com/office/drawing/2014/main" id="{7FB917BA-1619-C4A0-7F4F-732850CF0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3" y="2191026"/>
            <a:ext cx="1966881" cy="1560494"/>
          </a:xfrm>
          <a:prstGeom prst="ellipse">
            <a:avLst/>
          </a:prstGeom>
        </p:spPr>
      </p:pic>
      <p:pic>
        <p:nvPicPr>
          <p:cNvPr id="18" name="Picture 17">
            <a:extLst>
              <a:ext uri="{FF2B5EF4-FFF2-40B4-BE49-F238E27FC236}">
                <a16:creationId xmlns:a16="http://schemas.microsoft.com/office/drawing/2014/main" id="{97DA754F-3FF2-4675-299A-7E766C9D649B}"/>
              </a:ext>
            </a:extLst>
          </p:cNvPr>
          <p:cNvPicPr>
            <a:picLocks noChangeAspect="1"/>
          </p:cNvPicPr>
          <p:nvPr/>
        </p:nvPicPr>
        <p:blipFill>
          <a:blip r:embed="rId6"/>
          <a:srcRect/>
          <a:stretch/>
        </p:blipFill>
        <p:spPr>
          <a:xfrm>
            <a:off x="101837" y="4673188"/>
            <a:ext cx="2056072" cy="1542053"/>
          </a:xfrm>
          <a:prstGeom prst="rect">
            <a:avLst/>
          </a:prstGeom>
          <a:ln w="57150">
            <a:solidFill>
              <a:schemeClr val="bg2">
                <a:lumMod val="40000"/>
                <a:lumOff val="60000"/>
              </a:schemeClr>
            </a:solidFill>
          </a:ln>
        </p:spPr>
      </p:pic>
      <p:pic>
        <p:nvPicPr>
          <p:cNvPr id="20" name="Picture 19">
            <a:extLst>
              <a:ext uri="{FF2B5EF4-FFF2-40B4-BE49-F238E27FC236}">
                <a16:creationId xmlns:a16="http://schemas.microsoft.com/office/drawing/2014/main" id="{25D96F3B-F420-417C-F0CC-FDBBF6308939}"/>
              </a:ext>
            </a:extLst>
          </p:cNvPr>
          <p:cNvPicPr>
            <a:picLocks noChangeAspect="1"/>
          </p:cNvPicPr>
          <p:nvPr/>
        </p:nvPicPr>
        <p:blipFill rotWithShape="1">
          <a:blip r:embed="rId7">
            <a:extLst>
              <a:ext uri="{28A0092B-C50C-407E-A947-70E740481C1C}">
                <a14:useLocalDpi xmlns:a14="http://schemas.microsoft.com/office/drawing/2010/main" val="0"/>
              </a:ext>
            </a:extLst>
          </a:blip>
          <a:srcRect l="42621" t="18069" r="20600" b="17799"/>
          <a:stretch/>
        </p:blipFill>
        <p:spPr>
          <a:xfrm>
            <a:off x="1212160" y="2876180"/>
            <a:ext cx="1762558" cy="1728780"/>
          </a:xfrm>
          <a:prstGeom prst="ellipse">
            <a:avLst/>
          </a:prstGeom>
        </p:spPr>
      </p:pic>
      <p:pic>
        <p:nvPicPr>
          <p:cNvPr id="27" name="Picture 26">
            <a:extLst>
              <a:ext uri="{FF2B5EF4-FFF2-40B4-BE49-F238E27FC236}">
                <a16:creationId xmlns:a16="http://schemas.microsoft.com/office/drawing/2014/main" id="{A176AC10-E657-9338-F922-4577A9668734}"/>
              </a:ext>
            </a:extLst>
          </p:cNvPr>
          <p:cNvPicPr>
            <a:picLocks noChangeAspect="1"/>
          </p:cNvPicPr>
          <p:nvPr/>
        </p:nvPicPr>
        <p:blipFill>
          <a:blip r:embed="rId8"/>
          <a:stretch>
            <a:fillRect/>
          </a:stretch>
        </p:blipFill>
        <p:spPr>
          <a:xfrm>
            <a:off x="5769258" y="1694734"/>
            <a:ext cx="2964156" cy="2419360"/>
          </a:xfrm>
          <a:prstGeom prst="rect">
            <a:avLst/>
          </a:prstGeom>
          <a:ln w="57150">
            <a:solidFill>
              <a:schemeClr val="bg2">
                <a:lumMod val="40000"/>
                <a:lumOff val="60000"/>
              </a:schemeClr>
            </a:solidFill>
          </a:ln>
        </p:spPr>
      </p:pic>
      <p:pic>
        <p:nvPicPr>
          <p:cNvPr id="28" name="Picture 27">
            <a:extLst>
              <a:ext uri="{FF2B5EF4-FFF2-40B4-BE49-F238E27FC236}">
                <a16:creationId xmlns:a16="http://schemas.microsoft.com/office/drawing/2014/main" id="{9F7D871D-3B85-D3A6-87F6-6720E6FED9CA}"/>
              </a:ext>
            </a:extLst>
          </p:cNvPr>
          <p:cNvPicPr>
            <a:picLocks noChangeAspect="1"/>
          </p:cNvPicPr>
          <p:nvPr/>
        </p:nvPicPr>
        <p:blipFill rotWithShape="1">
          <a:blip r:embed="rId9"/>
          <a:srcRect b="45358"/>
          <a:stretch/>
        </p:blipFill>
        <p:spPr>
          <a:xfrm>
            <a:off x="2865586" y="2699163"/>
            <a:ext cx="2495401" cy="2107055"/>
          </a:xfrm>
          <a:prstGeom prst="rect">
            <a:avLst/>
          </a:prstGeom>
          <a:ln w="57150">
            <a:solidFill>
              <a:schemeClr val="bg2">
                <a:lumMod val="40000"/>
                <a:lumOff val="60000"/>
              </a:schemeClr>
            </a:solidFill>
          </a:ln>
        </p:spPr>
      </p:pic>
      <p:sp>
        <p:nvSpPr>
          <p:cNvPr id="29" name="TextBox 28">
            <a:extLst>
              <a:ext uri="{FF2B5EF4-FFF2-40B4-BE49-F238E27FC236}">
                <a16:creationId xmlns:a16="http://schemas.microsoft.com/office/drawing/2014/main" id="{54BF5B29-10D1-C53D-60BB-38185251B88F}"/>
              </a:ext>
            </a:extLst>
          </p:cNvPr>
          <p:cNvSpPr txBox="1"/>
          <p:nvPr/>
        </p:nvSpPr>
        <p:spPr>
          <a:xfrm>
            <a:off x="13580" y="3958631"/>
            <a:ext cx="2144331" cy="646331"/>
          </a:xfrm>
          <a:prstGeom prst="rect">
            <a:avLst/>
          </a:prstGeom>
          <a:noFill/>
        </p:spPr>
        <p:txBody>
          <a:bodyPr wrap="square">
            <a:spAutoFit/>
          </a:bodyPr>
          <a:lstStyle/>
          <a:p>
            <a:pPr algn="ctr"/>
            <a:r>
              <a:rPr lang="en-US" sz="1800" dirty="0">
                <a:solidFill>
                  <a:srgbClr val="92D050"/>
                </a:solidFill>
                <a:effectLst>
                  <a:outerShdw blurRad="50800" dist="81476" dir="5400000" algn="ctr" rotWithShape="0">
                    <a:srgbClr val="000000">
                      <a:alpha val="82076"/>
                    </a:srgbClr>
                  </a:outerShdw>
                </a:effectLst>
                <a:latin typeface="+mj-lt"/>
              </a:rPr>
              <a:t>Mauna Loa Solar Observatory</a:t>
            </a:r>
          </a:p>
        </p:txBody>
      </p:sp>
      <p:sp>
        <p:nvSpPr>
          <p:cNvPr id="32" name="TextBox 31">
            <a:extLst>
              <a:ext uri="{FF2B5EF4-FFF2-40B4-BE49-F238E27FC236}">
                <a16:creationId xmlns:a16="http://schemas.microsoft.com/office/drawing/2014/main" id="{3E4721B0-C48B-38E8-74C2-22F70F99452F}"/>
              </a:ext>
            </a:extLst>
          </p:cNvPr>
          <p:cNvSpPr txBox="1"/>
          <p:nvPr/>
        </p:nvSpPr>
        <p:spPr>
          <a:xfrm>
            <a:off x="2535824" y="5311495"/>
            <a:ext cx="3906655" cy="323165"/>
          </a:xfrm>
          <a:prstGeom prst="rect">
            <a:avLst/>
          </a:prstGeom>
          <a:noFill/>
        </p:spPr>
        <p:txBody>
          <a:bodyPr wrap="square">
            <a:spAutoFit/>
          </a:bodyPr>
          <a:lstStyle/>
          <a:p>
            <a:pPr algn="ctr"/>
            <a:r>
              <a:rPr lang="en-US" sz="1500" dirty="0" err="1">
                <a:solidFill>
                  <a:srgbClr val="FFFF00"/>
                </a:solidFill>
                <a:effectLst>
                  <a:outerShdw blurRad="50800" dist="78006" dir="5400000" algn="ctr" rotWithShape="0">
                    <a:srgbClr val="000000">
                      <a:alpha val="87000"/>
                    </a:srgbClr>
                  </a:outerShdw>
                </a:effectLst>
                <a:latin typeface="+mj-lt"/>
              </a:rPr>
              <a:t>CO</a:t>
            </a:r>
            <a:r>
              <a:rPr lang="en-US" sz="1500" dirty="0" err="1">
                <a:solidFill>
                  <a:srgbClr val="92D050"/>
                </a:solidFill>
                <a:effectLst>
                  <a:outerShdw blurRad="50800" dist="78006" dir="5400000" algn="ctr" rotWithShape="0">
                    <a:srgbClr val="000000">
                      <a:alpha val="87000"/>
                    </a:srgbClr>
                  </a:outerShdw>
                </a:effectLst>
                <a:latin typeface="+mj-lt"/>
              </a:rPr>
              <a:t>ronal</a:t>
            </a:r>
            <a:r>
              <a:rPr lang="en-US" sz="1500" dirty="0">
                <a:solidFill>
                  <a:srgbClr val="92D050"/>
                </a:solidFill>
                <a:effectLst>
                  <a:outerShdw blurRad="50800" dist="78006" dir="5400000" algn="ctr" rotWithShape="0">
                    <a:srgbClr val="000000">
                      <a:alpha val="87000"/>
                    </a:srgbClr>
                  </a:outerShdw>
                </a:effectLst>
                <a:latin typeface="+mj-lt"/>
              </a:rPr>
              <a:t> </a:t>
            </a:r>
            <a:r>
              <a:rPr lang="en-US" sz="1500" dirty="0">
                <a:solidFill>
                  <a:srgbClr val="FFFF00"/>
                </a:solidFill>
                <a:effectLst>
                  <a:outerShdw blurRad="50800" dist="78006" dir="5400000" algn="ctr" rotWithShape="0">
                    <a:srgbClr val="000000">
                      <a:alpha val="87000"/>
                    </a:srgbClr>
                  </a:outerShdw>
                </a:effectLst>
                <a:latin typeface="+mj-lt"/>
              </a:rPr>
              <a:t>S</a:t>
            </a:r>
            <a:r>
              <a:rPr lang="en-US" sz="1500" dirty="0">
                <a:solidFill>
                  <a:srgbClr val="92D050"/>
                </a:solidFill>
                <a:effectLst>
                  <a:outerShdw blurRad="50800" dist="78006" dir="5400000" algn="ctr" rotWithShape="0">
                    <a:srgbClr val="000000">
                      <a:alpha val="87000"/>
                    </a:srgbClr>
                  </a:outerShdw>
                </a:effectLst>
                <a:latin typeface="+mj-lt"/>
              </a:rPr>
              <a:t>olar </a:t>
            </a:r>
            <a:r>
              <a:rPr lang="en-US" sz="1500" dirty="0">
                <a:solidFill>
                  <a:srgbClr val="FFFF00"/>
                </a:solidFill>
                <a:effectLst>
                  <a:outerShdw blurRad="50800" dist="78006" dir="5400000" algn="ctr" rotWithShape="0">
                    <a:srgbClr val="000000">
                      <a:alpha val="87000"/>
                    </a:srgbClr>
                  </a:outerShdw>
                </a:effectLst>
                <a:latin typeface="+mj-lt"/>
              </a:rPr>
              <a:t>M</a:t>
            </a:r>
            <a:r>
              <a:rPr lang="en-US" sz="1500" dirty="0">
                <a:solidFill>
                  <a:srgbClr val="92D050"/>
                </a:solidFill>
                <a:effectLst>
                  <a:outerShdw blurRad="50800" dist="78006" dir="5400000" algn="ctr" rotWithShape="0">
                    <a:srgbClr val="000000">
                      <a:alpha val="87000"/>
                    </a:srgbClr>
                  </a:outerShdw>
                </a:effectLst>
                <a:latin typeface="+mj-lt"/>
              </a:rPr>
              <a:t>agnetism </a:t>
            </a:r>
            <a:r>
              <a:rPr lang="en-US" sz="1500" dirty="0">
                <a:solidFill>
                  <a:srgbClr val="FFFF00"/>
                </a:solidFill>
                <a:effectLst>
                  <a:outerShdw blurRad="50800" dist="78006" dir="5400000" algn="ctr" rotWithShape="0">
                    <a:srgbClr val="000000">
                      <a:alpha val="87000"/>
                    </a:srgbClr>
                  </a:outerShdw>
                </a:effectLst>
                <a:latin typeface="+mj-lt"/>
              </a:rPr>
              <a:t>O</a:t>
            </a:r>
            <a:r>
              <a:rPr lang="en-US" sz="1500" dirty="0">
                <a:solidFill>
                  <a:srgbClr val="92D050"/>
                </a:solidFill>
                <a:effectLst>
                  <a:outerShdw blurRad="50800" dist="78006" dir="5400000" algn="ctr" rotWithShape="0">
                    <a:srgbClr val="000000">
                      <a:alpha val="87000"/>
                    </a:srgbClr>
                  </a:outerShdw>
                </a:effectLst>
                <a:latin typeface="+mj-lt"/>
              </a:rPr>
              <a:t>bservatory</a:t>
            </a:r>
          </a:p>
        </p:txBody>
      </p:sp>
      <p:pic>
        <p:nvPicPr>
          <p:cNvPr id="33" name="Picture 32">
            <a:extLst>
              <a:ext uri="{FF2B5EF4-FFF2-40B4-BE49-F238E27FC236}">
                <a16:creationId xmlns:a16="http://schemas.microsoft.com/office/drawing/2014/main" id="{0BD7A4BF-B2C1-5A49-A5F4-63C9281CD988}"/>
              </a:ext>
            </a:extLst>
          </p:cNvPr>
          <p:cNvPicPr>
            <a:picLocks noChangeAspect="1"/>
          </p:cNvPicPr>
          <p:nvPr/>
        </p:nvPicPr>
        <p:blipFill rotWithShape="1">
          <a:blip r:embed="rId10"/>
          <a:srcRect r="1090"/>
          <a:stretch/>
        </p:blipFill>
        <p:spPr>
          <a:xfrm>
            <a:off x="2426666" y="5586237"/>
            <a:ext cx="4126503" cy="819150"/>
          </a:xfrm>
          <a:prstGeom prst="rect">
            <a:avLst/>
          </a:prstGeom>
        </p:spPr>
      </p:pic>
      <p:sp>
        <p:nvSpPr>
          <p:cNvPr id="36" name="Frame 35">
            <a:extLst>
              <a:ext uri="{FF2B5EF4-FFF2-40B4-BE49-F238E27FC236}">
                <a16:creationId xmlns:a16="http://schemas.microsoft.com/office/drawing/2014/main" id="{49DA7615-63F5-A0A9-1BB8-6CFED9B19458}"/>
              </a:ext>
            </a:extLst>
          </p:cNvPr>
          <p:cNvSpPr/>
          <p:nvPr/>
        </p:nvSpPr>
        <p:spPr>
          <a:xfrm>
            <a:off x="2258563" y="3654291"/>
            <a:ext cx="3986060" cy="1657787"/>
          </a:xfrm>
          <a:prstGeom prst="fram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37" name="Rounded Rectangle 36">
            <a:extLst>
              <a:ext uri="{FF2B5EF4-FFF2-40B4-BE49-F238E27FC236}">
                <a16:creationId xmlns:a16="http://schemas.microsoft.com/office/drawing/2014/main" id="{078855A7-E50A-AAA3-C395-2D49D8434457}"/>
              </a:ext>
            </a:extLst>
          </p:cNvPr>
          <p:cNvSpPr>
            <a:spLocks/>
          </p:cNvSpPr>
          <p:nvPr/>
        </p:nvSpPr>
        <p:spPr>
          <a:xfrm>
            <a:off x="2375524" y="5290114"/>
            <a:ext cx="4218751" cy="1211297"/>
          </a:xfrm>
          <a:prstGeom prst="roundRect">
            <a:avLst/>
          </a:prstGeom>
          <a:noFill/>
          <a:ln w="571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pic>
        <p:nvPicPr>
          <p:cNvPr id="38" name="Picture 37">
            <a:extLst>
              <a:ext uri="{FF2B5EF4-FFF2-40B4-BE49-F238E27FC236}">
                <a16:creationId xmlns:a16="http://schemas.microsoft.com/office/drawing/2014/main" id="{2296711C-7AAE-D4E1-4D91-80988C3C7E06}"/>
              </a:ext>
            </a:extLst>
          </p:cNvPr>
          <p:cNvPicPr>
            <a:picLocks noChangeAspect="1"/>
          </p:cNvPicPr>
          <p:nvPr/>
        </p:nvPicPr>
        <p:blipFill>
          <a:blip r:embed="rId11"/>
          <a:stretch>
            <a:fillRect/>
          </a:stretch>
        </p:blipFill>
        <p:spPr>
          <a:xfrm>
            <a:off x="-13023" y="-8050"/>
            <a:ext cx="1843086" cy="884682"/>
          </a:xfrm>
          <a:prstGeom prst="rect">
            <a:avLst/>
          </a:prstGeom>
          <a:ln>
            <a:noFill/>
          </a:ln>
        </p:spPr>
      </p:pic>
      <p:sp>
        <p:nvSpPr>
          <p:cNvPr id="40" name="TextBox 39">
            <a:extLst>
              <a:ext uri="{FF2B5EF4-FFF2-40B4-BE49-F238E27FC236}">
                <a16:creationId xmlns:a16="http://schemas.microsoft.com/office/drawing/2014/main" id="{B7F78AA1-8BB2-2F70-3386-8C1110AD6C2F}"/>
              </a:ext>
            </a:extLst>
          </p:cNvPr>
          <p:cNvSpPr txBox="1"/>
          <p:nvPr/>
        </p:nvSpPr>
        <p:spPr>
          <a:xfrm>
            <a:off x="3075955" y="3822717"/>
            <a:ext cx="2144331" cy="553998"/>
          </a:xfrm>
          <a:prstGeom prst="rect">
            <a:avLst/>
          </a:prstGeom>
          <a:noFill/>
        </p:spPr>
        <p:txBody>
          <a:bodyPr wrap="square">
            <a:spAutoFit/>
          </a:bodyPr>
          <a:lstStyle/>
          <a:p>
            <a:pPr algn="ctr"/>
            <a:r>
              <a:rPr lang="en-US" sz="1500" dirty="0">
                <a:solidFill>
                  <a:srgbClr val="92D050"/>
                </a:solidFill>
                <a:effectLst>
                  <a:outerShdw blurRad="50800" dist="81476" dir="5400000" algn="ctr" rotWithShape="0">
                    <a:srgbClr val="000000">
                      <a:alpha val="82076"/>
                    </a:srgbClr>
                  </a:outerShdw>
                </a:effectLst>
                <a:latin typeface="+mj-lt"/>
              </a:rPr>
              <a:t>Building community capability</a:t>
            </a:r>
          </a:p>
        </p:txBody>
      </p:sp>
      <p:sp>
        <p:nvSpPr>
          <p:cNvPr id="42" name="Rectangle 41">
            <a:extLst>
              <a:ext uri="{FF2B5EF4-FFF2-40B4-BE49-F238E27FC236}">
                <a16:creationId xmlns:a16="http://schemas.microsoft.com/office/drawing/2014/main" id="{C685D1A4-306A-51F8-AA27-9BE0B3877EF6}"/>
              </a:ext>
            </a:extLst>
          </p:cNvPr>
          <p:cNvSpPr/>
          <p:nvPr/>
        </p:nvSpPr>
        <p:spPr>
          <a:xfrm>
            <a:off x="6829973" y="4854078"/>
            <a:ext cx="2197091" cy="1599715"/>
          </a:xfrm>
          <a:prstGeom prst="rect">
            <a:avLst/>
          </a:prstGeom>
          <a:noFill/>
          <a:ln w="57150">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7" name="Picture 46">
            <a:extLst>
              <a:ext uri="{FF2B5EF4-FFF2-40B4-BE49-F238E27FC236}">
                <a16:creationId xmlns:a16="http://schemas.microsoft.com/office/drawing/2014/main" id="{42D6F721-3E70-1920-B26F-59E2EF3FF538}"/>
              </a:ext>
            </a:extLst>
          </p:cNvPr>
          <p:cNvPicPr>
            <a:picLocks noChangeAspect="1"/>
          </p:cNvPicPr>
          <p:nvPr/>
        </p:nvPicPr>
        <p:blipFill>
          <a:blip r:embed="rId12"/>
          <a:stretch>
            <a:fillRect/>
          </a:stretch>
        </p:blipFill>
        <p:spPr>
          <a:xfrm>
            <a:off x="8019225" y="-2570"/>
            <a:ext cx="1122461" cy="1011916"/>
          </a:xfrm>
          <a:prstGeom prst="rect">
            <a:avLst/>
          </a:prstGeom>
        </p:spPr>
      </p:pic>
      <p:pic>
        <p:nvPicPr>
          <p:cNvPr id="4" name="Picture 3">
            <a:extLst>
              <a:ext uri="{FF2B5EF4-FFF2-40B4-BE49-F238E27FC236}">
                <a16:creationId xmlns:a16="http://schemas.microsoft.com/office/drawing/2014/main" id="{B59DEE36-4DAF-3215-4C73-8C3B772B79CF}"/>
              </a:ext>
            </a:extLst>
          </p:cNvPr>
          <p:cNvPicPr>
            <a:picLocks noChangeAspect="1"/>
          </p:cNvPicPr>
          <p:nvPr/>
        </p:nvPicPr>
        <p:blipFill>
          <a:blip r:embed="rId13"/>
          <a:stretch>
            <a:fillRect/>
          </a:stretch>
        </p:blipFill>
        <p:spPr>
          <a:xfrm>
            <a:off x="6729092" y="4826168"/>
            <a:ext cx="2398852" cy="1739952"/>
          </a:xfrm>
          <a:prstGeom prst="rect">
            <a:avLst/>
          </a:prstGeom>
        </p:spPr>
      </p:pic>
      <p:grpSp>
        <p:nvGrpSpPr>
          <p:cNvPr id="5" name="Group 4">
            <a:extLst>
              <a:ext uri="{FF2B5EF4-FFF2-40B4-BE49-F238E27FC236}">
                <a16:creationId xmlns:a16="http://schemas.microsoft.com/office/drawing/2014/main" id="{90490AFB-E963-3F00-8A2A-2BBCC66C0C9F}"/>
              </a:ext>
            </a:extLst>
          </p:cNvPr>
          <p:cNvGrpSpPr/>
          <p:nvPr/>
        </p:nvGrpSpPr>
        <p:grpSpPr>
          <a:xfrm>
            <a:off x="7590865" y="3327153"/>
            <a:ext cx="1436199" cy="1385933"/>
            <a:chOff x="6360432" y="3724940"/>
            <a:chExt cx="1355579" cy="1376760"/>
          </a:xfrm>
        </p:grpSpPr>
        <p:pic>
          <p:nvPicPr>
            <p:cNvPr id="6" name="Picture 5">
              <a:extLst>
                <a:ext uri="{FF2B5EF4-FFF2-40B4-BE49-F238E27FC236}">
                  <a16:creationId xmlns:a16="http://schemas.microsoft.com/office/drawing/2014/main" id="{DF11555B-1281-750B-4553-A28BCCD19E8E}"/>
                </a:ext>
              </a:extLst>
            </p:cNvPr>
            <p:cNvPicPr>
              <a:picLocks noChangeAspect="1"/>
            </p:cNvPicPr>
            <p:nvPr/>
          </p:nvPicPr>
          <p:blipFill>
            <a:blip r:embed="rId14"/>
            <a:stretch>
              <a:fillRect/>
            </a:stretch>
          </p:blipFill>
          <p:spPr>
            <a:xfrm>
              <a:off x="6360432" y="3724940"/>
              <a:ext cx="1355579" cy="1376760"/>
            </a:xfrm>
            <a:prstGeom prst="rect">
              <a:avLst/>
            </a:prstGeom>
            <a:ln w="57150">
              <a:noFill/>
            </a:ln>
          </p:spPr>
        </p:pic>
        <p:sp>
          <p:nvSpPr>
            <p:cNvPr id="7" name="Rectangle 6">
              <a:extLst>
                <a:ext uri="{FF2B5EF4-FFF2-40B4-BE49-F238E27FC236}">
                  <a16:creationId xmlns:a16="http://schemas.microsoft.com/office/drawing/2014/main" id="{DB287F68-3643-D154-3D17-861E20C77248}"/>
                </a:ext>
              </a:extLst>
            </p:cNvPr>
            <p:cNvSpPr/>
            <p:nvPr/>
          </p:nvSpPr>
          <p:spPr>
            <a:xfrm>
              <a:off x="6379452" y="3724940"/>
              <a:ext cx="355798" cy="89211"/>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36D720-9F91-2CF8-276F-F3D5C69E9153}"/>
                </a:ext>
              </a:extLst>
            </p:cNvPr>
            <p:cNvSpPr/>
            <p:nvPr/>
          </p:nvSpPr>
          <p:spPr>
            <a:xfrm>
              <a:off x="6379452" y="3813296"/>
              <a:ext cx="152993" cy="10096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05A535-4DC7-DA07-28DC-7655F2C5AAF0}"/>
                </a:ext>
              </a:extLst>
            </p:cNvPr>
            <p:cNvSpPr/>
            <p:nvPr/>
          </p:nvSpPr>
          <p:spPr>
            <a:xfrm>
              <a:off x="7328839" y="4922945"/>
              <a:ext cx="387172" cy="157845"/>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1B5BEE8-2834-9C7D-1C87-C104BB3AED81}"/>
                </a:ext>
              </a:extLst>
            </p:cNvPr>
            <p:cNvSpPr/>
            <p:nvPr/>
          </p:nvSpPr>
          <p:spPr>
            <a:xfrm>
              <a:off x="7369432" y="4895907"/>
              <a:ext cx="346579" cy="10096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C98E3FAF-9AC9-ACBF-CF89-AD0D9462DEDD}"/>
              </a:ext>
            </a:extLst>
          </p:cNvPr>
          <p:cNvSpPr/>
          <p:nvPr/>
        </p:nvSpPr>
        <p:spPr>
          <a:xfrm>
            <a:off x="7245142" y="3087690"/>
            <a:ext cx="481253" cy="1782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98F8E22-9D17-412B-2DB5-0B2E50AA5B31}"/>
              </a:ext>
            </a:extLst>
          </p:cNvPr>
          <p:cNvSpPr txBox="1"/>
          <p:nvPr/>
        </p:nvSpPr>
        <p:spPr>
          <a:xfrm>
            <a:off x="6035041" y="4135475"/>
            <a:ext cx="1555824" cy="646331"/>
          </a:xfrm>
          <a:prstGeom prst="rect">
            <a:avLst/>
          </a:prstGeom>
          <a:noFill/>
        </p:spPr>
        <p:txBody>
          <a:bodyPr wrap="square">
            <a:spAutoFit/>
          </a:bodyPr>
          <a:lstStyle/>
          <a:p>
            <a:pPr algn="ctr"/>
            <a:r>
              <a:rPr lang="en-US" sz="1800" dirty="0" err="1">
                <a:solidFill>
                  <a:srgbClr val="92D050"/>
                </a:solidFill>
                <a:effectLst>
                  <a:outerShdw blurRad="50800" dist="81476" dir="5400000" algn="ctr" rotWithShape="0">
                    <a:srgbClr val="000000">
                      <a:alpha val="82076"/>
                    </a:srgbClr>
                  </a:outerShdw>
                </a:effectLst>
                <a:latin typeface="+mj-lt"/>
              </a:rPr>
              <a:t>Geospace</a:t>
            </a:r>
            <a:r>
              <a:rPr lang="en-US" sz="1800" dirty="0">
                <a:solidFill>
                  <a:srgbClr val="92D050"/>
                </a:solidFill>
                <a:effectLst>
                  <a:outerShdw blurRad="50800" dist="81476" dir="5400000" algn="ctr" rotWithShape="0">
                    <a:srgbClr val="000000">
                      <a:alpha val="82076"/>
                    </a:srgbClr>
                  </a:outerShdw>
                </a:effectLst>
                <a:latin typeface="+mj-lt"/>
              </a:rPr>
              <a:t> Modeling</a:t>
            </a:r>
          </a:p>
        </p:txBody>
      </p:sp>
    </p:spTree>
    <p:extLst>
      <p:ext uri="{BB962C8B-B14F-4D97-AF65-F5344CB8AC3E}">
        <p14:creationId xmlns:p14="http://schemas.microsoft.com/office/powerpoint/2010/main" val="3478386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2" name="Google Shape;141;p36">
            <a:extLst>
              <a:ext uri="{FF2B5EF4-FFF2-40B4-BE49-F238E27FC236}">
                <a16:creationId xmlns:a16="http://schemas.microsoft.com/office/drawing/2014/main" id="{5BB269C8-C3FE-BE9E-A6EE-18F35EC035F4}"/>
              </a:ext>
            </a:extLst>
          </p:cNvPr>
          <p:cNvSpPr txBox="1">
            <a:spLocks/>
          </p:cNvSpPr>
          <p:nvPr/>
        </p:nvSpPr>
        <p:spPr>
          <a:xfrm>
            <a:off x="1534123" y="142649"/>
            <a:ext cx="6172200" cy="489330"/>
          </a:xfrm>
          <a:prstGeom prst="rect">
            <a:avLst/>
          </a:prstGeom>
          <a:noFill/>
          <a:ln>
            <a:noFill/>
          </a:ln>
        </p:spPr>
        <p:txBody>
          <a:bodyPr spcFirstLastPara="1" wrap="square" lIns="68569" tIns="34275" rIns="68569" bIns="342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400" dirty="0">
                <a:solidFill>
                  <a:srgbClr val="060606"/>
                </a:solidFill>
                <a:latin typeface="Calibri" panose="020F0502020204030204" pitchFamily="34" charset="0"/>
                <a:cs typeface="Calibri" panose="020F0502020204030204" pitchFamily="34" charset="0"/>
              </a:rPr>
              <a:t>Mauna Loa Solar Observatory </a:t>
            </a:r>
            <a:r>
              <a:rPr lang="en-US" sz="2400" dirty="0">
                <a:solidFill>
                  <a:srgbClr val="060606"/>
                </a:solidFill>
                <a:latin typeface="Calibri" panose="020F0502020204030204" pitchFamily="34" charset="0"/>
                <a:cs typeface="Calibri" panose="020F0502020204030204" pitchFamily="34" charset="0"/>
                <a:sym typeface="Wingdings" panose="05000000000000000000" pitchFamily="2" charset="2"/>
              </a:rPr>
              <a:t></a:t>
            </a:r>
            <a:r>
              <a:rPr lang="en-US" sz="2400" dirty="0">
                <a:solidFill>
                  <a:srgbClr val="060606"/>
                </a:solidFill>
                <a:latin typeface="Calibri" panose="020F0502020204030204" pitchFamily="34" charset="0"/>
                <a:cs typeface="Calibri" panose="020F0502020204030204" pitchFamily="34" charset="0"/>
              </a:rPr>
              <a:t> COSMO</a:t>
            </a:r>
          </a:p>
        </p:txBody>
      </p:sp>
      <p:pic>
        <p:nvPicPr>
          <p:cNvPr id="6" name="Google Shape;63;g221c587d03d_7_5">
            <a:extLst>
              <a:ext uri="{FF2B5EF4-FFF2-40B4-BE49-F238E27FC236}">
                <a16:creationId xmlns:a16="http://schemas.microsoft.com/office/drawing/2014/main" id="{1F04E57D-1609-52BF-4A92-6C34CDC0CD42}"/>
              </a:ext>
            </a:extLst>
          </p:cNvPr>
          <p:cNvPicPr preferRelativeResize="0"/>
          <p:nvPr/>
        </p:nvPicPr>
        <p:blipFill rotWithShape="1">
          <a:blip r:embed="rId3">
            <a:alphaModFix/>
          </a:blip>
          <a:srcRect/>
          <a:stretch/>
        </p:blipFill>
        <p:spPr>
          <a:xfrm>
            <a:off x="5625160" y="871678"/>
            <a:ext cx="3104074" cy="1838052"/>
          </a:xfrm>
          <a:prstGeom prst="rect">
            <a:avLst/>
          </a:prstGeom>
          <a:noFill/>
          <a:ln>
            <a:noFill/>
          </a:ln>
        </p:spPr>
      </p:pic>
      <p:pic>
        <p:nvPicPr>
          <p:cNvPr id="7" name="Google Shape;65;g221c587d03d_7_5">
            <a:extLst>
              <a:ext uri="{FF2B5EF4-FFF2-40B4-BE49-F238E27FC236}">
                <a16:creationId xmlns:a16="http://schemas.microsoft.com/office/drawing/2014/main" id="{7C49C5D0-B1EF-266D-EA1D-7D10A0615C7F}"/>
              </a:ext>
            </a:extLst>
          </p:cNvPr>
          <p:cNvPicPr preferRelativeResize="0"/>
          <p:nvPr/>
        </p:nvPicPr>
        <p:blipFill>
          <a:blip r:embed="rId4">
            <a:alphaModFix/>
          </a:blip>
          <a:stretch>
            <a:fillRect/>
          </a:stretch>
        </p:blipFill>
        <p:spPr>
          <a:xfrm>
            <a:off x="2872258" y="5510570"/>
            <a:ext cx="2450276" cy="1548887"/>
          </a:xfrm>
          <a:prstGeom prst="rect">
            <a:avLst/>
          </a:prstGeom>
          <a:noFill/>
          <a:ln>
            <a:noFill/>
          </a:ln>
        </p:spPr>
      </p:pic>
      <p:grpSp>
        <p:nvGrpSpPr>
          <p:cNvPr id="8" name="Google Shape;66;g221c587d03d_7_5">
            <a:extLst>
              <a:ext uri="{FF2B5EF4-FFF2-40B4-BE49-F238E27FC236}">
                <a16:creationId xmlns:a16="http://schemas.microsoft.com/office/drawing/2014/main" id="{0A44D8DC-D954-B229-DD50-1EE9C1A69300}"/>
              </a:ext>
            </a:extLst>
          </p:cNvPr>
          <p:cNvGrpSpPr/>
          <p:nvPr/>
        </p:nvGrpSpPr>
        <p:grpSpPr>
          <a:xfrm>
            <a:off x="3464479" y="1764047"/>
            <a:ext cx="2451016" cy="1093899"/>
            <a:chOff x="8370486" y="2669009"/>
            <a:chExt cx="4682575" cy="2162431"/>
          </a:xfrm>
        </p:grpSpPr>
        <p:pic>
          <p:nvPicPr>
            <p:cNvPr id="9" name="Google Shape;67;g221c587d03d_7_5" descr="Image">
              <a:extLst>
                <a:ext uri="{FF2B5EF4-FFF2-40B4-BE49-F238E27FC236}">
                  <a16:creationId xmlns:a16="http://schemas.microsoft.com/office/drawing/2014/main" id="{2AB07D74-8AC3-B22A-8735-807A502B9BF4}"/>
                </a:ext>
              </a:extLst>
            </p:cNvPr>
            <p:cNvPicPr preferRelativeResize="0"/>
            <p:nvPr/>
          </p:nvPicPr>
          <p:blipFill rotWithShape="1">
            <a:blip r:embed="rId5">
              <a:alphaModFix/>
            </a:blip>
            <a:srcRect/>
            <a:stretch/>
          </p:blipFill>
          <p:spPr>
            <a:xfrm>
              <a:off x="8370486" y="2669009"/>
              <a:ext cx="1397001" cy="1397001"/>
            </a:xfrm>
            <a:prstGeom prst="rect">
              <a:avLst/>
            </a:prstGeom>
            <a:noFill/>
            <a:ln>
              <a:noFill/>
            </a:ln>
          </p:spPr>
        </p:pic>
        <p:pic>
          <p:nvPicPr>
            <p:cNvPr id="10" name="Google Shape;68;g221c587d03d_7_5" descr="Image">
              <a:extLst>
                <a:ext uri="{FF2B5EF4-FFF2-40B4-BE49-F238E27FC236}">
                  <a16:creationId xmlns:a16="http://schemas.microsoft.com/office/drawing/2014/main" id="{939C4468-9CEB-BD66-3A9D-6F73DA0C7B1C}"/>
                </a:ext>
              </a:extLst>
            </p:cNvPr>
            <p:cNvPicPr preferRelativeResize="0"/>
            <p:nvPr/>
          </p:nvPicPr>
          <p:blipFill rotWithShape="1">
            <a:blip r:embed="rId6">
              <a:alphaModFix/>
            </a:blip>
            <a:srcRect/>
            <a:stretch/>
          </p:blipFill>
          <p:spPr>
            <a:xfrm>
              <a:off x="9579651" y="2729692"/>
              <a:ext cx="2690238" cy="2101748"/>
            </a:xfrm>
            <a:prstGeom prst="rect">
              <a:avLst/>
            </a:prstGeom>
            <a:noFill/>
            <a:ln>
              <a:noFill/>
            </a:ln>
          </p:spPr>
        </p:pic>
        <p:pic>
          <p:nvPicPr>
            <p:cNvPr id="11" name="Google Shape;69;g221c587d03d_7_5" descr="Image">
              <a:extLst>
                <a:ext uri="{FF2B5EF4-FFF2-40B4-BE49-F238E27FC236}">
                  <a16:creationId xmlns:a16="http://schemas.microsoft.com/office/drawing/2014/main" id="{05E63CC5-3DD8-8DD6-F4D5-DB5F016301C4}"/>
                </a:ext>
              </a:extLst>
            </p:cNvPr>
            <p:cNvPicPr preferRelativeResize="0"/>
            <p:nvPr/>
          </p:nvPicPr>
          <p:blipFill rotWithShape="1">
            <a:blip r:embed="rId7">
              <a:alphaModFix/>
            </a:blip>
            <a:srcRect/>
            <a:stretch/>
          </p:blipFill>
          <p:spPr>
            <a:xfrm>
              <a:off x="11656060" y="2709002"/>
              <a:ext cx="1397001" cy="1397001"/>
            </a:xfrm>
            <a:prstGeom prst="rect">
              <a:avLst/>
            </a:prstGeom>
            <a:noFill/>
            <a:ln>
              <a:noFill/>
            </a:ln>
          </p:spPr>
        </p:pic>
      </p:grpSp>
      <p:pic>
        <p:nvPicPr>
          <p:cNvPr id="12" name="Google Shape;70;g221c587d03d_7_5" descr="Image">
            <a:extLst>
              <a:ext uri="{FF2B5EF4-FFF2-40B4-BE49-F238E27FC236}">
                <a16:creationId xmlns:a16="http://schemas.microsoft.com/office/drawing/2014/main" id="{92E3A421-056D-42EE-7A71-DD5EEB040467}"/>
              </a:ext>
            </a:extLst>
          </p:cNvPr>
          <p:cNvPicPr preferRelativeResize="0"/>
          <p:nvPr/>
        </p:nvPicPr>
        <p:blipFill rotWithShape="1">
          <a:blip r:embed="rId8">
            <a:alphaModFix/>
          </a:blip>
          <a:srcRect/>
          <a:stretch/>
        </p:blipFill>
        <p:spPr>
          <a:xfrm>
            <a:off x="7657887" y="871678"/>
            <a:ext cx="757397" cy="710584"/>
          </a:xfrm>
          <a:prstGeom prst="rect">
            <a:avLst/>
          </a:prstGeom>
          <a:noFill/>
          <a:ln>
            <a:noFill/>
          </a:ln>
        </p:spPr>
      </p:pic>
      <p:pic>
        <p:nvPicPr>
          <p:cNvPr id="14" name="Picture 13" descr="A picture containing telescope, equipment&#10;&#10;Description automatically generated">
            <a:extLst>
              <a:ext uri="{FF2B5EF4-FFF2-40B4-BE49-F238E27FC236}">
                <a16:creationId xmlns:a16="http://schemas.microsoft.com/office/drawing/2014/main" id="{3C5052C5-1B24-F33A-31AE-96227DD304AF}"/>
              </a:ext>
            </a:extLst>
          </p:cNvPr>
          <p:cNvPicPr>
            <a:picLocks noChangeAspect="1"/>
          </p:cNvPicPr>
          <p:nvPr/>
        </p:nvPicPr>
        <p:blipFill>
          <a:blip r:embed="rId9"/>
          <a:stretch>
            <a:fillRect/>
          </a:stretch>
        </p:blipFill>
        <p:spPr>
          <a:xfrm>
            <a:off x="474050" y="742765"/>
            <a:ext cx="2353953" cy="2020560"/>
          </a:xfrm>
          <a:prstGeom prst="rect">
            <a:avLst/>
          </a:prstGeom>
        </p:spPr>
      </p:pic>
      <p:sp>
        <p:nvSpPr>
          <p:cNvPr id="15" name="TextBox 14">
            <a:extLst>
              <a:ext uri="{FF2B5EF4-FFF2-40B4-BE49-F238E27FC236}">
                <a16:creationId xmlns:a16="http://schemas.microsoft.com/office/drawing/2014/main" id="{AA3F5C62-7FCC-A241-2562-032DE6781726}"/>
              </a:ext>
            </a:extLst>
          </p:cNvPr>
          <p:cNvSpPr txBox="1"/>
          <p:nvPr/>
        </p:nvSpPr>
        <p:spPr>
          <a:xfrm>
            <a:off x="160543" y="3055908"/>
            <a:ext cx="8865470" cy="2785378"/>
          </a:xfrm>
          <a:prstGeom prst="rect">
            <a:avLst/>
          </a:prstGeom>
          <a:noFill/>
        </p:spPr>
        <p:txBody>
          <a:bodyPr wrap="square" rtlCol="0">
            <a:spAutoFit/>
          </a:bodyPr>
          <a:lstStyle/>
          <a:p>
            <a:pPr>
              <a:spcAft>
                <a:spcPts val="450"/>
              </a:spcAft>
            </a:pPr>
            <a:r>
              <a:rPr lang="en-US" sz="1500" dirty="0"/>
              <a:t>COSMO will include </a:t>
            </a:r>
            <a:r>
              <a:rPr lang="en-US" sz="1500" b="1" i="1" dirty="0"/>
              <a:t>K-Cor and all its capabilities and data products</a:t>
            </a:r>
          </a:p>
          <a:p>
            <a:pPr>
              <a:spcAft>
                <a:spcPts val="450"/>
              </a:spcAft>
            </a:pPr>
            <a:endParaRPr lang="en-US" sz="1500" dirty="0"/>
          </a:p>
          <a:p>
            <a:pPr>
              <a:spcAft>
                <a:spcPts val="450"/>
              </a:spcAft>
            </a:pPr>
            <a:r>
              <a:rPr lang="en-US" sz="1500" b="1" dirty="0"/>
              <a:t>MLSO </a:t>
            </a:r>
            <a:r>
              <a:rPr lang="en-US" sz="1500" b="1" dirty="0" err="1"/>
              <a:t>UCoMP</a:t>
            </a:r>
            <a:r>
              <a:rPr lang="en-US" sz="1500" b="1" dirty="0"/>
              <a:t> </a:t>
            </a:r>
            <a:r>
              <a:rPr lang="en-US" sz="1500" b="1" dirty="0">
                <a:sym typeface="Wingdings" panose="05000000000000000000" pitchFamily="2" charset="2"/>
              </a:rPr>
              <a:t> </a:t>
            </a:r>
            <a:r>
              <a:rPr lang="en-US" sz="1500" b="1" dirty="0"/>
              <a:t>COSMO 1.5 meter Large Coronagraph (LC)</a:t>
            </a:r>
          </a:p>
          <a:p>
            <a:pPr>
              <a:spcAft>
                <a:spcPts val="450"/>
              </a:spcAft>
            </a:pPr>
            <a:endParaRPr lang="en-US" sz="1500" b="1" dirty="0"/>
          </a:p>
          <a:p>
            <a:pPr>
              <a:spcAft>
                <a:spcPts val="450"/>
              </a:spcAft>
            </a:pPr>
            <a:r>
              <a:rPr lang="en-US" sz="1500" b="1" dirty="0" err="1"/>
              <a:t>UCoMP</a:t>
            </a:r>
            <a:r>
              <a:rPr lang="en-US" sz="1500" b="1" dirty="0"/>
              <a:t> is a technology demonstration of the COSMO LC. </a:t>
            </a:r>
            <a:r>
              <a:rPr lang="en-US" sz="1500" dirty="0"/>
              <a:t>All data processing and analysis work on </a:t>
            </a:r>
            <a:r>
              <a:rPr lang="en-US" sz="1500" dirty="0" err="1"/>
              <a:t>UCoMP</a:t>
            </a:r>
            <a:r>
              <a:rPr lang="en-US" sz="1500" dirty="0"/>
              <a:t> is leveraged for the LC</a:t>
            </a:r>
          </a:p>
          <a:p>
            <a:pPr>
              <a:spcAft>
                <a:spcPts val="450"/>
              </a:spcAft>
            </a:pPr>
            <a:endParaRPr lang="en-US" sz="1500" dirty="0"/>
          </a:p>
          <a:p>
            <a:pPr>
              <a:spcAft>
                <a:spcPts val="450"/>
              </a:spcAft>
            </a:pPr>
            <a:r>
              <a:rPr lang="en-US" sz="1500" dirty="0"/>
              <a:t>The LC light-collecting will provide all current </a:t>
            </a:r>
            <a:r>
              <a:rPr lang="en-US" sz="1500" dirty="0" err="1"/>
              <a:t>UCoMP</a:t>
            </a:r>
            <a:r>
              <a:rPr lang="en-US" sz="1500" dirty="0"/>
              <a:t> data products but at a </a:t>
            </a:r>
            <a:r>
              <a:rPr lang="en-US" sz="1500" b="1" i="1" dirty="0"/>
              <a:t>very high cadence needed to identify physical processes occurring within CMEs during eruption </a:t>
            </a:r>
            <a:r>
              <a:rPr lang="en-US" sz="1500" b="1" dirty="0">
                <a:solidFill>
                  <a:srgbClr val="C00000"/>
                </a:solidFill>
              </a:rPr>
              <a:t>AND</a:t>
            </a:r>
            <a:r>
              <a:rPr lang="en-US" sz="1500" dirty="0"/>
              <a:t> </a:t>
            </a:r>
            <a:r>
              <a:rPr lang="en-US" sz="1500" b="1" i="1" dirty="0"/>
              <a:t>line-of-sight coronal magnetic field</a:t>
            </a:r>
            <a:r>
              <a:rPr lang="en-US" sz="1500" dirty="0"/>
              <a:t>. This enables study of energy build-up and release in CMEs.</a:t>
            </a:r>
          </a:p>
        </p:txBody>
      </p:sp>
    </p:spTree>
    <p:extLst>
      <p:ext uri="{BB962C8B-B14F-4D97-AF65-F5344CB8AC3E}">
        <p14:creationId xmlns:p14="http://schemas.microsoft.com/office/powerpoint/2010/main" val="166019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g221c587d03d_7_18"/>
          <p:cNvPicPr preferRelativeResize="0"/>
          <p:nvPr/>
        </p:nvPicPr>
        <p:blipFill>
          <a:blip r:embed="rId3">
            <a:alphaModFix amt="43000"/>
          </a:blip>
          <a:stretch>
            <a:fillRect/>
          </a:stretch>
        </p:blipFill>
        <p:spPr>
          <a:xfrm>
            <a:off x="149995" y="996553"/>
            <a:ext cx="4301251" cy="2150626"/>
          </a:xfrm>
          <a:prstGeom prst="rect">
            <a:avLst/>
          </a:prstGeom>
          <a:noFill/>
          <a:ln>
            <a:noFill/>
          </a:ln>
        </p:spPr>
      </p:pic>
      <p:pic>
        <p:nvPicPr>
          <p:cNvPr id="77" name="Google Shape;77;g221c587d03d_7_18" descr="https://lh3.googleusercontent.com/ZGj_TA3m8p_dXwCJN_WZ4umOe1X10-Jmdias4mO482QPjwww3ikK19qQfPCMHOMAmZ29OxyiJWGpYYRhHXtUIz8fJ9yQMPQljQy0LPS1fk_i-Ex2Y1lYelS5yPx8nbNxi61XRFD8BHl62ePzwQ"/>
          <p:cNvPicPr preferRelativeResize="0"/>
          <p:nvPr/>
        </p:nvPicPr>
        <p:blipFill rotWithShape="1">
          <a:blip r:embed="rId4">
            <a:alphaModFix amt="58000"/>
          </a:blip>
          <a:srcRect/>
          <a:stretch/>
        </p:blipFill>
        <p:spPr>
          <a:xfrm>
            <a:off x="128602" y="3239922"/>
            <a:ext cx="3426857" cy="3079671"/>
          </a:xfrm>
          <a:prstGeom prst="rect">
            <a:avLst/>
          </a:prstGeom>
          <a:noFill/>
          <a:ln>
            <a:noFill/>
          </a:ln>
        </p:spPr>
      </p:pic>
      <p:sp>
        <p:nvSpPr>
          <p:cNvPr id="78" name="Google Shape;78;g221c587d03d_7_18"/>
          <p:cNvSpPr txBox="1"/>
          <p:nvPr/>
        </p:nvSpPr>
        <p:spPr>
          <a:xfrm>
            <a:off x="4502705" y="1134900"/>
            <a:ext cx="4581141" cy="836789"/>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buSzPts val="2800"/>
            </a:pPr>
            <a:r>
              <a:rPr lang="en-US" sz="1547"/>
              <a:t>How is coronal magnetic energy stored and released? What drives CME acceleration and shock formation? </a:t>
            </a:r>
            <a:endParaRPr sz="1547" b="1"/>
          </a:p>
        </p:txBody>
      </p:sp>
      <p:sp>
        <p:nvSpPr>
          <p:cNvPr id="79" name="Google Shape;79;g221c587d03d_7_18"/>
          <p:cNvSpPr txBox="1"/>
          <p:nvPr/>
        </p:nvSpPr>
        <p:spPr>
          <a:xfrm>
            <a:off x="4500562" y="2250281"/>
            <a:ext cx="4580086" cy="605978"/>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64283" tIns="64283" rIns="64283" bIns="64283" anchor="t" anchorCtr="0">
            <a:spAutoFit/>
          </a:bodyPr>
          <a:lstStyle/>
          <a:p>
            <a:r>
              <a:rPr lang="en-US" sz="1547">
                <a:solidFill>
                  <a:schemeClr val="dk1"/>
                </a:solidFill>
              </a:rPr>
              <a:t>NEED global, synoptic, chromospheric/coronal magnetic field measurements</a:t>
            </a:r>
            <a:endParaRPr sz="1617">
              <a:solidFill>
                <a:schemeClr val="dk1"/>
              </a:solidFill>
            </a:endParaRPr>
          </a:p>
        </p:txBody>
      </p:sp>
      <p:sp>
        <p:nvSpPr>
          <p:cNvPr id="80" name="Google Shape;80;g221c587d03d_7_18"/>
          <p:cNvSpPr txBox="1">
            <a:spLocks noGrp="1"/>
          </p:cNvSpPr>
          <p:nvPr>
            <p:ph type="title"/>
          </p:nvPr>
        </p:nvSpPr>
        <p:spPr>
          <a:xfrm>
            <a:off x="0" y="14354"/>
            <a:ext cx="9143930" cy="441070"/>
          </a:xfrm>
          <a:prstGeom prst="rect">
            <a:avLst/>
          </a:prstGeom>
          <a:noFill/>
          <a:ln>
            <a:noFill/>
          </a:ln>
        </p:spPr>
        <p:txBody>
          <a:bodyPr spcFirstLastPara="1" wrap="square" lIns="38092" tIns="38092" rIns="38092" bIns="38092" anchor="ctr" anchorCtr="0">
            <a:noAutofit/>
          </a:bodyPr>
          <a:lstStyle/>
          <a:p>
            <a:pPr>
              <a:buSzPts val="4500"/>
            </a:pPr>
            <a:r>
              <a:rPr lang="en-US" sz="2812"/>
              <a:t>Science Enabled By COSMO Suite of Instruments</a:t>
            </a:r>
            <a:endParaRPr sz="2812"/>
          </a:p>
        </p:txBody>
      </p:sp>
      <p:sp>
        <p:nvSpPr>
          <p:cNvPr id="81" name="Google Shape;81;g221c587d03d_7_18"/>
          <p:cNvSpPr txBox="1"/>
          <p:nvPr/>
        </p:nvSpPr>
        <p:spPr>
          <a:xfrm>
            <a:off x="4500027" y="1144937"/>
            <a:ext cx="4581141" cy="841219"/>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buSzPts val="2800"/>
            </a:pPr>
            <a:r>
              <a:rPr lang="en-US" sz="1547"/>
              <a:t>What is the role of waves in transferring magnetic energy to heat the solar corona and accelerate the solar wind? </a:t>
            </a:r>
            <a:endParaRPr sz="1547"/>
          </a:p>
        </p:txBody>
      </p:sp>
      <p:sp>
        <p:nvSpPr>
          <p:cNvPr id="82" name="Google Shape;82;g221c587d03d_7_18"/>
          <p:cNvSpPr txBox="1"/>
          <p:nvPr/>
        </p:nvSpPr>
        <p:spPr>
          <a:xfrm>
            <a:off x="4500562" y="2250281"/>
            <a:ext cx="4581141" cy="606023"/>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64283" tIns="64283" rIns="64283" bIns="64283" anchor="t" anchorCtr="0">
            <a:noAutofit/>
          </a:bodyPr>
          <a:lstStyle/>
          <a:p>
            <a:r>
              <a:rPr lang="en-US" sz="1547">
                <a:solidFill>
                  <a:schemeClr val="dk1"/>
                </a:solidFill>
              </a:rPr>
              <a:t>NEED chromospheric/coronal wave sensitivity and connectivity</a:t>
            </a:r>
            <a:endParaRPr sz="1617">
              <a:solidFill>
                <a:schemeClr val="dk1"/>
              </a:solidFill>
            </a:endParaRPr>
          </a:p>
        </p:txBody>
      </p:sp>
      <p:sp>
        <p:nvSpPr>
          <p:cNvPr id="83" name="Google Shape;83;g221c587d03d_7_18"/>
          <p:cNvSpPr txBox="1"/>
          <p:nvPr/>
        </p:nvSpPr>
        <p:spPr>
          <a:xfrm>
            <a:off x="53578" y="493313"/>
            <a:ext cx="9082758" cy="441070"/>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lgn="ctr">
              <a:buSzPts val="2800"/>
            </a:pPr>
            <a:r>
              <a:rPr lang="en-US" sz="1687" b="1"/>
              <a:t>COSMO reveals global magnetism from photo/chromosphere through middle corona</a:t>
            </a:r>
            <a:endParaRPr sz="1687" b="1"/>
          </a:p>
        </p:txBody>
      </p:sp>
      <p:pic>
        <p:nvPicPr>
          <p:cNvPr id="84" name="Google Shape;84;g221c587d03d_7_18" descr="https://lh3.googleusercontent.com/ZGj_TA3m8p_dXwCJN_WZ4umOe1X10-Jmdias4mO482QPjwww3ikK19qQfPCMHOMAmZ29OxyiJWGpYYRhHXtUIz8fJ9yQMPQljQy0LPS1fk_i-Ex2Y1lYelS5yPx8nbNxi61XRFD8BHl62ePzwQ"/>
          <p:cNvPicPr preferRelativeResize="0"/>
          <p:nvPr/>
        </p:nvPicPr>
        <p:blipFill rotWithShape="1">
          <a:blip r:embed="rId5">
            <a:alphaModFix/>
          </a:blip>
          <a:srcRect/>
          <a:stretch/>
        </p:blipFill>
        <p:spPr>
          <a:xfrm>
            <a:off x="128431" y="3240839"/>
            <a:ext cx="3427196" cy="3077824"/>
          </a:xfrm>
          <a:prstGeom prst="rect">
            <a:avLst/>
          </a:prstGeom>
          <a:noFill/>
          <a:ln>
            <a:noFill/>
          </a:ln>
        </p:spPr>
      </p:pic>
      <p:sp>
        <p:nvSpPr>
          <p:cNvPr id="85" name="Google Shape;85;g221c587d03d_7_18"/>
          <p:cNvSpPr txBox="1"/>
          <p:nvPr/>
        </p:nvSpPr>
        <p:spPr>
          <a:xfrm>
            <a:off x="4500562" y="2250281"/>
            <a:ext cx="4581141" cy="605978"/>
          </a:xfrm>
          <a:prstGeom prst="rect">
            <a:avLst/>
          </a:prstGeom>
          <a:solidFill>
            <a:srgbClr val="F4CCCC"/>
          </a:solidFill>
          <a:ln w="9525" cap="flat" cmpd="sng">
            <a:solidFill>
              <a:schemeClr val="dk1"/>
            </a:solidFill>
            <a:prstDash val="solid"/>
            <a:round/>
            <a:headEnd type="none" w="sm" len="sm"/>
            <a:tailEnd type="none" w="sm" len="sm"/>
          </a:ln>
        </p:spPr>
        <p:txBody>
          <a:bodyPr spcFirstLastPara="1" wrap="square" lIns="64283" tIns="64283" rIns="64283" bIns="64283" anchor="t" anchorCtr="0">
            <a:spAutoFit/>
          </a:bodyPr>
          <a:lstStyle/>
          <a:p>
            <a:r>
              <a:rPr lang="en-US" sz="1547">
                <a:solidFill>
                  <a:schemeClr val="dk1"/>
                </a:solidFill>
              </a:rPr>
              <a:t>NEED global, synoptic, long-term coronal magnetic field measurements</a:t>
            </a:r>
            <a:endParaRPr sz="1617">
              <a:solidFill>
                <a:schemeClr val="dk1"/>
              </a:solidFill>
            </a:endParaRPr>
          </a:p>
        </p:txBody>
      </p:sp>
      <p:pic>
        <p:nvPicPr>
          <p:cNvPr id="86" name="Google Shape;86;g221c587d03d_7_18"/>
          <p:cNvPicPr preferRelativeResize="0"/>
          <p:nvPr/>
        </p:nvPicPr>
        <p:blipFill>
          <a:blip r:embed="rId6">
            <a:alphaModFix/>
          </a:blip>
          <a:stretch>
            <a:fillRect/>
          </a:stretch>
        </p:blipFill>
        <p:spPr>
          <a:xfrm>
            <a:off x="3706116" y="3253264"/>
            <a:ext cx="5471329" cy="3079671"/>
          </a:xfrm>
          <a:prstGeom prst="rect">
            <a:avLst/>
          </a:prstGeom>
          <a:noFill/>
          <a:ln>
            <a:noFill/>
          </a:ln>
        </p:spPr>
      </p:pic>
      <p:sp>
        <p:nvSpPr>
          <p:cNvPr id="87" name="Google Shape;87;g221c587d03d_7_18"/>
          <p:cNvSpPr txBox="1"/>
          <p:nvPr/>
        </p:nvSpPr>
        <p:spPr>
          <a:xfrm>
            <a:off x="3703324" y="3103770"/>
            <a:ext cx="5377430" cy="212203"/>
          </a:xfrm>
          <a:prstGeom prst="rect">
            <a:avLst/>
          </a:prstGeom>
          <a:gradFill>
            <a:gsLst>
              <a:gs pos="0">
                <a:srgbClr val="91B2FF"/>
              </a:gs>
              <a:gs pos="35000">
                <a:srgbClr val="B4C9FF"/>
              </a:gs>
              <a:gs pos="100000">
                <a:srgbClr val="E0E7FF"/>
              </a:gs>
            </a:gsLst>
            <a:lin ang="16200038" scaled="0"/>
          </a:gradFill>
          <a:ln w="9525" cap="flat" cmpd="sng">
            <a:solidFill>
              <a:srgbClr val="0062C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4" tIns="45703" rIns="91424" bIns="45703" anchor="ctr" anchorCtr="0">
            <a:noAutofit/>
          </a:bodyPr>
          <a:lstStyle/>
          <a:p>
            <a:pPr algn="ctr">
              <a:buSzPts val="2560"/>
            </a:pPr>
            <a:r>
              <a:rPr lang="en-US" sz="1195" b="1" i="1">
                <a:solidFill>
                  <a:srgbClr val="000090"/>
                </a:solidFill>
              </a:rPr>
              <a:t>60 yrs of MLSO coronal white light measurements (~45 yrs shown here)</a:t>
            </a:r>
            <a:endParaRPr sz="1195" i="1"/>
          </a:p>
        </p:txBody>
      </p:sp>
      <p:pic>
        <p:nvPicPr>
          <p:cNvPr id="88" name="Google Shape;88;g221c587d03d_7_18"/>
          <p:cNvPicPr preferRelativeResize="0"/>
          <p:nvPr/>
        </p:nvPicPr>
        <p:blipFill>
          <a:blip r:embed="rId7">
            <a:alphaModFix amt="55000"/>
          </a:blip>
          <a:stretch>
            <a:fillRect/>
          </a:stretch>
        </p:blipFill>
        <p:spPr>
          <a:xfrm>
            <a:off x="3703320" y="3253264"/>
            <a:ext cx="5471329" cy="3079671"/>
          </a:xfrm>
          <a:prstGeom prst="rect">
            <a:avLst/>
          </a:prstGeom>
          <a:noFill/>
          <a:ln>
            <a:noFill/>
          </a:ln>
        </p:spPr>
      </p:pic>
      <p:sp>
        <p:nvSpPr>
          <p:cNvPr id="89" name="Google Shape;89;g221c587d03d_7_18"/>
          <p:cNvSpPr txBox="1"/>
          <p:nvPr/>
        </p:nvSpPr>
        <p:spPr>
          <a:xfrm>
            <a:off x="128587" y="6178629"/>
            <a:ext cx="3426891" cy="212203"/>
          </a:xfrm>
          <a:prstGeom prst="rect">
            <a:avLst/>
          </a:prstGeom>
          <a:gradFill>
            <a:gsLst>
              <a:gs pos="0">
                <a:srgbClr val="91B2FF"/>
              </a:gs>
              <a:gs pos="35000">
                <a:srgbClr val="B4C9FF"/>
              </a:gs>
              <a:gs pos="100000">
                <a:srgbClr val="E0E7FF"/>
              </a:gs>
            </a:gsLst>
            <a:lin ang="16200038" scaled="0"/>
          </a:gradFill>
          <a:ln w="9525" cap="flat" cmpd="sng">
            <a:solidFill>
              <a:srgbClr val="0062C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4" tIns="45703" rIns="91424" bIns="45703" anchor="ctr" anchorCtr="0">
            <a:noAutofit/>
          </a:bodyPr>
          <a:lstStyle/>
          <a:p>
            <a:pPr algn="ctr">
              <a:buSzPts val="2560"/>
            </a:pPr>
            <a:r>
              <a:rPr lang="en-US" sz="1195" b="1" i="1">
                <a:solidFill>
                  <a:srgbClr val="000090"/>
                </a:solidFill>
              </a:rPr>
              <a:t>Ratio of ingoing to outgoing wave power</a:t>
            </a:r>
            <a:endParaRPr sz="1195" i="1"/>
          </a:p>
        </p:txBody>
      </p:sp>
      <p:sp>
        <p:nvSpPr>
          <p:cNvPr id="90" name="Google Shape;90;g221c587d03d_7_18"/>
          <p:cNvSpPr txBox="1"/>
          <p:nvPr/>
        </p:nvSpPr>
        <p:spPr>
          <a:xfrm>
            <a:off x="2378869" y="1073706"/>
            <a:ext cx="2025211" cy="212203"/>
          </a:xfrm>
          <a:prstGeom prst="rect">
            <a:avLst/>
          </a:prstGeom>
          <a:gradFill>
            <a:gsLst>
              <a:gs pos="0">
                <a:srgbClr val="91B2FF"/>
              </a:gs>
              <a:gs pos="35000">
                <a:srgbClr val="B4C9FF"/>
              </a:gs>
              <a:gs pos="100000">
                <a:srgbClr val="E0E7FF"/>
              </a:gs>
            </a:gsLst>
            <a:lin ang="16200038" scaled="0"/>
          </a:gradFill>
          <a:ln w="9525" cap="flat" cmpd="sng">
            <a:solidFill>
              <a:srgbClr val="0062C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4" tIns="45703" rIns="91424" bIns="45703" anchor="ctr" anchorCtr="0">
            <a:noAutofit/>
          </a:bodyPr>
          <a:lstStyle/>
          <a:p>
            <a:pPr algn="ctr">
              <a:buSzPts val="2560"/>
            </a:pPr>
            <a:r>
              <a:rPr lang="en-US" sz="1195" b="1" i="1">
                <a:solidFill>
                  <a:srgbClr val="000090"/>
                </a:solidFill>
              </a:rPr>
              <a:t>CoMP</a:t>
            </a:r>
            <a:endParaRPr sz="1195" i="1"/>
          </a:p>
        </p:txBody>
      </p:sp>
      <p:sp>
        <p:nvSpPr>
          <p:cNvPr id="91" name="Google Shape;91;g221c587d03d_7_18"/>
          <p:cNvSpPr txBox="1"/>
          <p:nvPr/>
        </p:nvSpPr>
        <p:spPr>
          <a:xfrm>
            <a:off x="149994" y="1060847"/>
            <a:ext cx="2025211" cy="212203"/>
          </a:xfrm>
          <a:prstGeom prst="rect">
            <a:avLst/>
          </a:prstGeom>
          <a:gradFill>
            <a:gsLst>
              <a:gs pos="0">
                <a:srgbClr val="91B2FF"/>
              </a:gs>
              <a:gs pos="35000">
                <a:srgbClr val="B4C9FF"/>
              </a:gs>
              <a:gs pos="100000">
                <a:srgbClr val="E0E7FF"/>
              </a:gs>
            </a:gsLst>
            <a:lin ang="16200038" scaled="0"/>
          </a:gradFill>
          <a:ln w="9525" cap="flat" cmpd="sng">
            <a:solidFill>
              <a:srgbClr val="0062C0"/>
            </a:solidFill>
            <a:prstDash val="solid"/>
            <a:round/>
            <a:headEnd type="none" w="sm" len="sm"/>
            <a:tailEnd type="none" w="sm" len="sm"/>
          </a:ln>
          <a:effectLst>
            <a:outerShdw blurRad="40000" dist="20000" dir="5400000" rotWithShape="0">
              <a:srgbClr val="000000">
                <a:alpha val="37650"/>
              </a:srgbClr>
            </a:outerShdw>
          </a:effectLst>
        </p:spPr>
        <p:txBody>
          <a:bodyPr spcFirstLastPara="1" wrap="square" lIns="91424" tIns="45703" rIns="91424" bIns="45703" anchor="ctr" anchorCtr="0">
            <a:noAutofit/>
          </a:bodyPr>
          <a:lstStyle/>
          <a:p>
            <a:pPr algn="ctr">
              <a:buSzPts val="2560"/>
            </a:pPr>
            <a:r>
              <a:rPr lang="en-US" sz="1195" b="1" i="1">
                <a:solidFill>
                  <a:srgbClr val="000090"/>
                </a:solidFill>
              </a:rPr>
              <a:t>K-Cor</a:t>
            </a:r>
            <a:endParaRPr sz="1195" i="1"/>
          </a:p>
        </p:txBody>
      </p:sp>
      <p:sp>
        <p:nvSpPr>
          <p:cNvPr id="92" name="Google Shape;92;g221c587d03d_7_18"/>
          <p:cNvSpPr txBox="1"/>
          <p:nvPr/>
        </p:nvSpPr>
        <p:spPr>
          <a:xfrm>
            <a:off x="4500562" y="1131275"/>
            <a:ext cx="4581141" cy="836789"/>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buSzPts val="2800"/>
            </a:pPr>
            <a:r>
              <a:rPr lang="en-US" sz="1617"/>
              <a:t>How does global </a:t>
            </a:r>
            <a:r>
              <a:rPr lang="en-US" sz="1617" b="1"/>
              <a:t>B</a:t>
            </a:r>
            <a:r>
              <a:rPr lang="en-US" sz="1617"/>
              <a:t> relate to the solar dynamo and evolving heliosphere on solar cycle timescales?</a:t>
            </a:r>
            <a:endParaRPr sz="1617"/>
          </a:p>
          <a:p>
            <a:pPr algn="ctr">
              <a:buClr>
                <a:schemeClr val="dk1"/>
              </a:buClr>
              <a:buSzPts val="2800"/>
            </a:pPr>
            <a:endParaRPr sz="1617"/>
          </a:p>
        </p:txBody>
      </p:sp>
      <p:pic>
        <p:nvPicPr>
          <p:cNvPr id="93" name="Google Shape;93;g221c587d03d_7_18"/>
          <p:cNvPicPr preferRelativeResize="0"/>
          <p:nvPr/>
        </p:nvPicPr>
        <p:blipFill>
          <a:blip r:embed="rId8">
            <a:alphaModFix/>
          </a:blip>
          <a:stretch>
            <a:fillRect/>
          </a:stretch>
        </p:blipFill>
        <p:spPr>
          <a:xfrm>
            <a:off x="149995" y="997339"/>
            <a:ext cx="4301251" cy="21506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1000"/>
                                          </p:stCondLst>
                                        </p:cTn>
                                        <p:tgtEl>
                                          <p:spTgt spid="9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1000"/>
                                          </p:stCondLst>
                                        </p:cTn>
                                        <p:tgtEl>
                                          <p:spTgt spid="9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000"/>
                                          </p:stCondLst>
                                        </p:cTn>
                                        <p:tgtEl>
                                          <p:spTgt spid="9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9"/>
                                        </p:tgtEl>
                                        <p:attrNameLst>
                                          <p:attrName>style.visibility</p:attrName>
                                        </p:attrNameLst>
                                      </p:cBhvr>
                                      <p:to>
                                        <p:strVal val="visible"/>
                                      </p:to>
                                    </p:set>
                                  </p:childTnLst>
                                </p:cTn>
                              </p:par>
                              <p:par>
                                <p:cTn id="25" presetID="23" presetClass="entr" presetSubtype="16"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1000"/>
                                        <p:tgtEl>
                                          <p:spTgt spid="84"/>
                                        </p:tgtEl>
                                        <p:attrNameLst>
                                          <p:attrName>ppt_w</p:attrName>
                                        </p:attrNameLst>
                                      </p:cBhvr>
                                      <p:tavLst>
                                        <p:tav tm="0">
                                          <p:val>
                                            <p:strVal val="0"/>
                                          </p:val>
                                        </p:tav>
                                        <p:tav tm="100000">
                                          <p:val>
                                            <p:strVal val="#ppt_w"/>
                                          </p:val>
                                        </p:tav>
                                      </p:tavLst>
                                    </p:anim>
                                    <p:anim calcmode="lin" valueType="num">
                                      <p:cBhvr additive="base">
                                        <p:cTn id="28" dur="1000"/>
                                        <p:tgtEl>
                                          <p:spTgt spid="84"/>
                                        </p:tgtEl>
                                        <p:attrNameLst>
                                          <p:attrName>ppt_h</p:attrName>
                                        </p:attrNameLst>
                                      </p:cBhvr>
                                      <p:tavLst>
                                        <p:tav tm="0">
                                          <p:val>
                                            <p:strVal val="0"/>
                                          </p:val>
                                        </p:tav>
                                        <p:tav tm="100000">
                                          <p:val>
                                            <p:strVal val="#ppt_h"/>
                                          </p:val>
                                        </p:tav>
                                      </p:tavLst>
                                    </p:anim>
                                  </p:childTnLst>
                                </p:cTn>
                              </p:par>
                              <p:par>
                                <p:cTn id="29" presetID="1" presetClass="exit" presetSubtype="0" fill="hold" nodeType="withEffect">
                                  <p:stCondLst>
                                    <p:cond delay="0"/>
                                  </p:stCondLst>
                                  <p:childTnLst>
                                    <p:set>
                                      <p:cBhvr>
                                        <p:cTn id="30" dur="1" fill="hold">
                                          <p:stCondLst>
                                            <p:cond delay="1000"/>
                                          </p:stCondLst>
                                        </p:cTn>
                                        <p:tgtEl>
                                          <p:spTgt spid="7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1000"/>
                                          </p:stCondLst>
                                        </p:cTn>
                                        <p:tgtEl>
                                          <p:spTgt spid="82"/>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1000"/>
                                          </p:stCondLst>
                                        </p:cTn>
                                        <p:tgtEl>
                                          <p:spTgt spid="8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1000"/>
                                          </p:stCondLst>
                                        </p:cTn>
                                        <p:tgtEl>
                                          <p:spTgt spid="89"/>
                                        </p:tgtEl>
                                        <p:attrNameLst>
                                          <p:attrName>style.visibility</p:attrName>
                                        </p:attrNameLst>
                                      </p:cBhvr>
                                      <p:to>
                                        <p:strVal val="hidden"/>
                                      </p:to>
                                    </p:set>
                                  </p:childTnLst>
                                </p:cTn>
                              </p:par>
                              <p:par>
                                <p:cTn id="47" presetID="23" presetClass="entr" presetSubtype="16" fill="hold" nodeType="withEffect">
                                  <p:stCondLst>
                                    <p:cond delay="0"/>
                                  </p:stCondLst>
                                  <p:childTnLst>
                                    <p:set>
                                      <p:cBhvr>
                                        <p:cTn id="48" dur="1" fill="hold">
                                          <p:stCondLst>
                                            <p:cond delay="0"/>
                                          </p:stCondLst>
                                        </p:cTn>
                                        <p:tgtEl>
                                          <p:spTgt spid="86"/>
                                        </p:tgtEl>
                                        <p:attrNameLst>
                                          <p:attrName>style.visibility</p:attrName>
                                        </p:attrNameLst>
                                      </p:cBhvr>
                                      <p:to>
                                        <p:strVal val="visible"/>
                                      </p:to>
                                    </p:set>
                                    <p:anim calcmode="lin" valueType="num">
                                      <p:cBhvr additive="base">
                                        <p:cTn id="49" dur="1000"/>
                                        <p:tgtEl>
                                          <p:spTgt spid="86"/>
                                        </p:tgtEl>
                                        <p:attrNameLst>
                                          <p:attrName>ppt_w</p:attrName>
                                        </p:attrNameLst>
                                      </p:cBhvr>
                                      <p:tavLst>
                                        <p:tav tm="0">
                                          <p:val>
                                            <p:strVal val="0"/>
                                          </p:val>
                                        </p:tav>
                                        <p:tav tm="100000">
                                          <p:val>
                                            <p:strVal val="#ppt_w"/>
                                          </p:val>
                                        </p:tav>
                                      </p:tavLst>
                                    </p:anim>
                                    <p:anim calcmode="lin" valueType="num">
                                      <p:cBhvr additive="base">
                                        <p:cTn id="50" dur="1000"/>
                                        <p:tgtEl>
                                          <p:spTgt spid="86"/>
                                        </p:tgtEl>
                                        <p:attrNameLst>
                                          <p:attrName>ppt_h</p:attrName>
                                        </p:attrNameLst>
                                      </p:cBhvr>
                                      <p:tavLst>
                                        <p:tav tm="0">
                                          <p:val>
                                            <p:strVal val="0"/>
                                          </p:val>
                                        </p:tav>
                                        <p:tav tm="100000">
                                          <p:val>
                                            <p:strVal val="#ppt_h"/>
                                          </p:val>
                                        </p:tav>
                                      </p:tavLst>
                                    </p:anim>
                                  </p:childTnLst>
                                </p:cTn>
                              </p:par>
                              <p:par>
                                <p:cTn id="51" presetID="1" presetClass="exit" presetSubtype="0" fill="hold" nodeType="withEffect">
                                  <p:stCondLst>
                                    <p:cond delay="0"/>
                                  </p:stCondLst>
                                  <p:childTnLst>
                                    <p:set>
                                      <p:cBhvr>
                                        <p:cTn id="52" dur="1" fill="hold">
                                          <p:stCondLst>
                                            <p:cond delay="1000"/>
                                          </p:stCondLst>
                                        </p:cTn>
                                        <p:tgtEl>
                                          <p:spTgt spid="8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9E7A-8E5E-055E-35E5-660C6E9CCE06}"/>
              </a:ext>
            </a:extLst>
          </p:cNvPr>
          <p:cNvSpPr>
            <a:spLocks noGrp="1"/>
          </p:cNvSpPr>
          <p:nvPr>
            <p:ph type="title"/>
          </p:nvPr>
        </p:nvSpPr>
        <p:spPr/>
        <p:txBody>
          <a:bodyPr/>
          <a:lstStyle/>
          <a:p>
            <a:r>
              <a:rPr lang="en-US" dirty="0"/>
              <a:t>Back up slides</a:t>
            </a:r>
          </a:p>
        </p:txBody>
      </p:sp>
    </p:spTree>
    <p:extLst>
      <p:ext uri="{BB962C8B-B14F-4D97-AF65-F5344CB8AC3E}">
        <p14:creationId xmlns:p14="http://schemas.microsoft.com/office/powerpoint/2010/main" val="344967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21c587d03d_7_39"/>
          <p:cNvSpPr txBox="1">
            <a:spLocks noGrp="1"/>
          </p:cNvSpPr>
          <p:nvPr>
            <p:ph type="title"/>
          </p:nvPr>
        </p:nvSpPr>
        <p:spPr>
          <a:xfrm>
            <a:off x="457199" y="14354"/>
            <a:ext cx="8229516" cy="441070"/>
          </a:xfrm>
          <a:prstGeom prst="rect">
            <a:avLst/>
          </a:prstGeom>
          <a:noFill/>
          <a:ln>
            <a:noFill/>
          </a:ln>
        </p:spPr>
        <p:txBody>
          <a:bodyPr spcFirstLastPara="1" wrap="square" lIns="38092" tIns="38092" rIns="38092" bIns="38092" anchor="ctr" anchorCtr="0">
            <a:noAutofit/>
          </a:bodyPr>
          <a:lstStyle/>
          <a:p>
            <a:pPr>
              <a:buClr>
                <a:srgbClr val="FFFFFF"/>
              </a:buClr>
              <a:buSzPts val="3600"/>
            </a:pPr>
            <a:r>
              <a:rPr lang="en-US" sz="2531"/>
              <a:t>COSMO Instrument Suite</a:t>
            </a:r>
            <a:endParaRPr/>
          </a:p>
        </p:txBody>
      </p:sp>
      <p:grpSp>
        <p:nvGrpSpPr>
          <p:cNvPr id="99" name="Google Shape;99;g221c587d03d_7_39"/>
          <p:cNvGrpSpPr/>
          <p:nvPr/>
        </p:nvGrpSpPr>
        <p:grpSpPr>
          <a:xfrm>
            <a:off x="53577" y="3615827"/>
            <a:ext cx="3292436" cy="1520459"/>
            <a:chOff x="8370486" y="2669009"/>
            <a:chExt cx="4682575" cy="2162431"/>
          </a:xfrm>
        </p:grpSpPr>
        <p:pic>
          <p:nvPicPr>
            <p:cNvPr id="100" name="Google Shape;100;g221c587d03d_7_39" descr="Image"/>
            <p:cNvPicPr preferRelativeResize="0"/>
            <p:nvPr/>
          </p:nvPicPr>
          <p:blipFill rotWithShape="1">
            <a:blip r:embed="rId3">
              <a:alphaModFix/>
            </a:blip>
            <a:srcRect/>
            <a:stretch/>
          </p:blipFill>
          <p:spPr>
            <a:xfrm>
              <a:off x="8370486" y="2669009"/>
              <a:ext cx="1397001" cy="1397001"/>
            </a:xfrm>
            <a:prstGeom prst="rect">
              <a:avLst/>
            </a:prstGeom>
            <a:noFill/>
            <a:ln>
              <a:noFill/>
            </a:ln>
          </p:spPr>
        </p:pic>
        <p:pic>
          <p:nvPicPr>
            <p:cNvPr id="101" name="Google Shape;101;g221c587d03d_7_39" descr="Image"/>
            <p:cNvPicPr preferRelativeResize="0"/>
            <p:nvPr/>
          </p:nvPicPr>
          <p:blipFill rotWithShape="1">
            <a:blip r:embed="rId4">
              <a:alphaModFix/>
            </a:blip>
            <a:srcRect/>
            <a:stretch/>
          </p:blipFill>
          <p:spPr>
            <a:xfrm>
              <a:off x="9579651" y="2729692"/>
              <a:ext cx="2690238" cy="2101748"/>
            </a:xfrm>
            <a:prstGeom prst="rect">
              <a:avLst/>
            </a:prstGeom>
            <a:noFill/>
            <a:ln>
              <a:noFill/>
            </a:ln>
          </p:spPr>
        </p:pic>
        <p:pic>
          <p:nvPicPr>
            <p:cNvPr id="102" name="Google Shape;102;g221c587d03d_7_39" descr="Image"/>
            <p:cNvPicPr preferRelativeResize="0"/>
            <p:nvPr/>
          </p:nvPicPr>
          <p:blipFill rotWithShape="1">
            <a:blip r:embed="rId5">
              <a:alphaModFix/>
            </a:blip>
            <a:srcRect/>
            <a:stretch/>
          </p:blipFill>
          <p:spPr>
            <a:xfrm>
              <a:off x="11656060" y="2709002"/>
              <a:ext cx="1397001" cy="1397001"/>
            </a:xfrm>
            <a:prstGeom prst="rect">
              <a:avLst/>
            </a:prstGeom>
            <a:noFill/>
            <a:ln>
              <a:noFill/>
            </a:ln>
          </p:spPr>
        </p:pic>
      </p:grpSp>
      <p:sp>
        <p:nvSpPr>
          <p:cNvPr id="103" name="Google Shape;103;g221c587d03d_7_39"/>
          <p:cNvSpPr txBox="1"/>
          <p:nvPr/>
        </p:nvSpPr>
        <p:spPr>
          <a:xfrm>
            <a:off x="3408433" y="2419875"/>
            <a:ext cx="5698055" cy="3111036"/>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spcBef>
                <a:spcPts val="422"/>
              </a:spcBef>
              <a:buSzPts val="2800"/>
            </a:pPr>
            <a:r>
              <a:rPr lang="en-US" sz="1617" b="1" dirty="0"/>
              <a:t>ChroMag:</a:t>
            </a:r>
            <a:r>
              <a:rPr lang="en-US" sz="1617" dirty="0"/>
              <a:t> Full-disk/limb imaging spectropolarimeter</a:t>
            </a:r>
            <a:endParaRPr sz="1617" dirty="0"/>
          </a:p>
          <a:p>
            <a:pPr marL="321457" indent="-263416">
              <a:spcBef>
                <a:spcPts val="422"/>
              </a:spcBef>
              <a:buSzPts val="2300"/>
              <a:buChar char="●"/>
            </a:pPr>
            <a:r>
              <a:rPr lang="en-US" sz="1617" dirty="0"/>
              <a:t>1-minute cadence photospheric and chromospheric magnetic field measurements with 2” resolution</a:t>
            </a:r>
            <a:endParaRPr sz="1617" dirty="0"/>
          </a:p>
          <a:p>
            <a:pPr marL="321457" indent="-263416">
              <a:buSzPts val="2300"/>
              <a:buChar char="●"/>
            </a:pPr>
            <a:r>
              <a:rPr lang="en-US" sz="1617" dirty="0"/>
              <a:t>Full-disk and above the limb out to 1.25 Rsun</a:t>
            </a:r>
            <a:endParaRPr sz="1617" dirty="0"/>
          </a:p>
          <a:p>
            <a:pPr marL="321457" indent="-263416">
              <a:buSzPts val="2300"/>
              <a:buChar char="●"/>
            </a:pPr>
            <a:r>
              <a:rPr lang="en-US" sz="1617" b="1" dirty="0"/>
              <a:t>ChroMag is nearing completion.</a:t>
            </a:r>
            <a:endParaRPr sz="1617" b="1" dirty="0"/>
          </a:p>
          <a:p>
            <a:pPr>
              <a:spcBef>
                <a:spcPts val="1125"/>
              </a:spcBef>
              <a:buSzPts val="2800"/>
            </a:pPr>
            <a:r>
              <a:rPr lang="en-US" sz="1617" b="1" dirty="0"/>
              <a:t>K-Cor:</a:t>
            </a:r>
            <a:r>
              <a:rPr lang="en-US" sz="1617" dirty="0"/>
              <a:t> White-light K-coronagraph </a:t>
            </a:r>
            <a:endParaRPr sz="1617" dirty="0"/>
          </a:p>
          <a:p>
            <a:pPr marL="321457" indent="-263416">
              <a:spcBef>
                <a:spcPts val="422"/>
              </a:spcBef>
              <a:buSzPts val="2300"/>
              <a:buChar char="●"/>
            </a:pPr>
            <a:r>
              <a:rPr lang="en-US" sz="1617" dirty="0"/>
              <a:t>15-second cadence measurements constraining coronal densities and CME dynamics and associated shocks that produce energetic particles</a:t>
            </a:r>
            <a:endParaRPr sz="1617" dirty="0"/>
          </a:p>
          <a:p>
            <a:pPr marL="321457" indent="-263416">
              <a:buSzPts val="2300"/>
              <a:buChar char="●"/>
            </a:pPr>
            <a:r>
              <a:rPr lang="en-US" sz="1617" dirty="0"/>
              <a:t>Global field of view (1.05 to 3.0 Rsun)</a:t>
            </a:r>
            <a:endParaRPr sz="1617" dirty="0"/>
          </a:p>
          <a:p>
            <a:pPr marL="321457" indent="-263416">
              <a:buSzPts val="2300"/>
              <a:buChar char="●"/>
            </a:pPr>
            <a:r>
              <a:rPr lang="en-US" sz="1617" b="1" dirty="0"/>
              <a:t>K-Cor is operational.</a:t>
            </a:r>
            <a:endParaRPr sz="1617" b="1" dirty="0"/>
          </a:p>
        </p:txBody>
      </p:sp>
      <p:sp>
        <p:nvSpPr>
          <p:cNvPr id="104" name="Google Shape;104;g221c587d03d_7_39"/>
          <p:cNvSpPr txBox="1"/>
          <p:nvPr/>
        </p:nvSpPr>
        <p:spPr>
          <a:xfrm>
            <a:off x="3408504" y="552164"/>
            <a:ext cx="5698055" cy="1779047"/>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lnSpc>
                <a:spcPct val="115000"/>
              </a:lnSpc>
            </a:pPr>
            <a:r>
              <a:rPr lang="en-US" sz="1617" b="1">
                <a:solidFill>
                  <a:schemeClr val="dk1"/>
                </a:solidFill>
              </a:rPr>
              <a:t>LC:</a:t>
            </a:r>
            <a:r>
              <a:rPr lang="en-US" sz="1617">
                <a:solidFill>
                  <a:schemeClr val="dk1"/>
                </a:solidFill>
              </a:rPr>
              <a:t>1.5 meter spectropolarimetric </a:t>
            </a:r>
            <a:r>
              <a:rPr lang="en-US" sz="1617" b="1">
                <a:solidFill>
                  <a:schemeClr val="dk1"/>
                </a:solidFill>
              </a:rPr>
              <a:t>Large Coronagraph</a:t>
            </a:r>
            <a:endParaRPr sz="1617" b="1">
              <a:solidFill>
                <a:schemeClr val="dk1"/>
              </a:solidFill>
            </a:endParaRPr>
          </a:p>
          <a:p>
            <a:pPr marL="321457" indent="-263416">
              <a:spcBef>
                <a:spcPts val="422"/>
              </a:spcBef>
              <a:buSzPts val="2300"/>
              <a:buChar char="●"/>
            </a:pPr>
            <a:r>
              <a:rPr lang="en-US" sz="1617">
                <a:solidFill>
                  <a:schemeClr val="dk1"/>
                </a:solidFill>
              </a:rPr>
              <a:t>Coronal B-field measurements with 2” resolution: 1-min cadence for field topology/direction and 12-min cadence for B</a:t>
            </a:r>
            <a:r>
              <a:rPr lang="en-US" sz="1617" baseline="-25000">
                <a:solidFill>
                  <a:schemeClr val="dk1"/>
                </a:solidFill>
              </a:rPr>
              <a:t>los</a:t>
            </a:r>
            <a:r>
              <a:rPr lang="en-US" sz="1617">
                <a:solidFill>
                  <a:schemeClr val="dk1"/>
                </a:solidFill>
              </a:rPr>
              <a:t> with 1 Gauss precision</a:t>
            </a:r>
            <a:endParaRPr sz="1617">
              <a:solidFill>
                <a:schemeClr val="dk1"/>
              </a:solidFill>
            </a:endParaRPr>
          </a:p>
          <a:p>
            <a:pPr marL="321457" indent="-263416">
              <a:spcBef>
                <a:spcPts val="422"/>
              </a:spcBef>
              <a:buClr>
                <a:schemeClr val="dk1"/>
              </a:buClr>
              <a:buSzPts val="2300"/>
              <a:buChar char="●"/>
            </a:pPr>
            <a:r>
              <a:rPr lang="en-US" sz="1617">
                <a:solidFill>
                  <a:schemeClr val="dk1"/>
                </a:solidFill>
              </a:rPr>
              <a:t>Large field of view (1.03 to &gt;2.0 Rsun)</a:t>
            </a:r>
            <a:endParaRPr sz="1617">
              <a:solidFill>
                <a:schemeClr val="dk1"/>
              </a:solidFill>
            </a:endParaRPr>
          </a:p>
          <a:p>
            <a:pPr marL="321457" indent="-263416">
              <a:spcBef>
                <a:spcPts val="422"/>
              </a:spcBef>
              <a:buSzPts val="2300"/>
              <a:buChar char="●"/>
            </a:pPr>
            <a:r>
              <a:rPr lang="en-US" sz="1617" b="1">
                <a:solidFill>
                  <a:schemeClr val="dk1"/>
                </a:solidFill>
              </a:rPr>
              <a:t>LC is undergoing final design.</a:t>
            </a:r>
            <a:endParaRPr sz="1617" b="1">
              <a:solidFill>
                <a:schemeClr val="dk1"/>
              </a:solidFill>
            </a:endParaRPr>
          </a:p>
        </p:txBody>
      </p:sp>
      <p:sp>
        <p:nvSpPr>
          <p:cNvPr id="105" name="Google Shape;105;g221c587d03d_7_39"/>
          <p:cNvSpPr txBox="1"/>
          <p:nvPr/>
        </p:nvSpPr>
        <p:spPr>
          <a:xfrm>
            <a:off x="63000" y="5595328"/>
            <a:ext cx="9018000" cy="680906"/>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lgn="ctr"/>
            <a:r>
              <a:rPr lang="en-US" sz="1828" b="1">
                <a:solidFill>
                  <a:schemeClr val="dk1"/>
                </a:solidFill>
              </a:rPr>
              <a:t>All three instruments observe the whole sun, every day (weather-permitting) with a synoptic program and community campaigns.</a:t>
            </a:r>
            <a:endParaRPr sz="1266" b="1">
              <a:solidFill>
                <a:schemeClr val="dk1"/>
              </a:solidFill>
            </a:endParaRPr>
          </a:p>
        </p:txBody>
      </p:sp>
      <p:pic>
        <p:nvPicPr>
          <p:cNvPr id="106" name="Google Shape;106;g221c587d03d_7_39"/>
          <p:cNvPicPr preferRelativeResize="0"/>
          <p:nvPr/>
        </p:nvPicPr>
        <p:blipFill rotWithShape="1">
          <a:blip r:embed="rId6">
            <a:alphaModFix/>
          </a:blip>
          <a:srcRect/>
          <a:stretch/>
        </p:blipFill>
        <p:spPr>
          <a:xfrm>
            <a:off x="34997" y="1001268"/>
            <a:ext cx="3288163" cy="1915102"/>
          </a:xfrm>
          <a:prstGeom prst="rect">
            <a:avLst/>
          </a:prstGeom>
          <a:noFill/>
          <a:ln>
            <a:noFill/>
          </a:ln>
        </p:spPr>
      </p:pic>
      <p:pic>
        <p:nvPicPr>
          <p:cNvPr id="107" name="Google Shape;107;g221c587d03d_7_39" descr="Image"/>
          <p:cNvPicPr preferRelativeResize="0"/>
          <p:nvPr/>
        </p:nvPicPr>
        <p:blipFill rotWithShape="1">
          <a:blip r:embed="rId7">
            <a:alphaModFix/>
          </a:blip>
          <a:srcRect/>
          <a:stretch/>
        </p:blipFill>
        <p:spPr>
          <a:xfrm>
            <a:off x="2124110" y="1162204"/>
            <a:ext cx="982266" cy="9822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g221c587d03d_7_52"/>
          <p:cNvSpPr txBox="1">
            <a:spLocks noGrp="1"/>
          </p:cNvSpPr>
          <p:nvPr>
            <p:ph type="title"/>
          </p:nvPr>
        </p:nvSpPr>
        <p:spPr>
          <a:xfrm>
            <a:off x="0" y="14354"/>
            <a:ext cx="9143930" cy="441070"/>
          </a:xfrm>
          <a:prstGeom prst="rect">
            <a:avLst/>
          </a:prstGeom>
          <a:noFill/>
          <a:ln>
            <a:noFill/>
          </a:ln>
        </p:spPr>
        <p:txBody>
          <a:bodyPr spcFirstLastPara="1" wrap="square" lIns="38092" tIns="38092" rIns="38092" bIns="38092" anchor="ctr" anchorCtr="0">
            <a:noAutofit/>
          </a:bodyPr>
          <a:lstStyle/>
          <a:p>
            <a:pPr>
              <a:buSzPts val="4500"/>
            </a:pPr>
            <a:r>
              <a:rPr lang="en-US" sz="2812"/>
              <a:t>COSMO is Mature and Compelling</a:t>
            </a:r>
            <a:endParaRPr sz="2812"/>
          </a:p>
        </p:txBody>
      </p:sp>
      <p:sp>
        <p:nvSpPr>
          <p:cNvPr id="113" name="Google Shape;113;g221c587d03d_7_52"/>
          <p:cNvSpPr txBox="1"/>
          <p:nvPr/>
        </p:nvSpPr>
        <p:spPr>
          <a:xfrm>
            <a:off x="370353" y="763594"/>
            <a:ext cx="8425055" cy="3679269"/>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marL="321457" indent="-285740">
              <a:lnSpc>
                <a:spcPct val="115000"/>
              </a:lnSpc>
              <a:buSzPts val="2800"/>
              <a:buChar char="●"/>
            </a:pPr>
            <a:r>
              <a:rPr lang="en-US" sz="1969" dirty="0">
                <a:solidFill>
                  <a:schemeClr val="dk1"/>
                </a:solidFill>
              </a:rPr>
              <a:t>The COSMO suite of instruments are dedicated to obtaining </a:t>
            </a:r>
            <a:r>
              <a:rPr lang="en-US" sz="1969" u="sng" dirty="0">
                <a:solidFill>
                  <a:schemeClr val="dk1"/>
                </a:solidFill>
              </a:rPr>
              <a:t>global synoptic observations</a:t>
            </a:r>
            <a:r>
              <a:rPr lang="en-US" sz="1969" dirty="0">
                <a:solidFill>
                  <a:schemeClr val="dk1"/>
                </a:solidFill>
              </a:rPr>
              <a:t> of the photosphere through the chromosphere through the corona at a high temporal cadence.</a:t>
            </a:r>
            <a:endParaRPr sz="1969" dirty="0">
              <a:solidFill>
                <a:schemeClr val="dk1"/>
              </a:solidFill>
            </a:endParaRPr>
          </a:p>
          <a:p>
            <a:pPr marL="321457">
              <a:lnSpc>
                <a:spcPct val="115000"/>
              </a:lnSpc>
            </a:pPr>
            <a:endParaRPr sz="422" dirty="0">
              <a:solidFill>
                <a:schemeClr val="dk1"/>
              </a:solidFill>
            </a:endParaRPr>
          </a:p>
          <a:p>
            <a:pPr marL="321457" indent="-285740">
              <a:lnSpc>
                <a:spcPct val="115000"/>
              </a:lnSpc>
              <a:buSzPts val="2800"/>
              <a:buChar char="●"/>
            </a:pPr>
            <a:r>
              <a:rPr lang="en-US" sz="1969" dirty="0">
                <a:solidFill>
                  <a:schemeClr val="dk1"/>
                </a:solidFill>
              </a:rPr>
              <a:t>The analysis of COSMO’s powerful and unique set of observables makes use of techniques that are well understood and that have been demonstrated with prototype instruments.</a:t>
            </a:r>
            <a:endParaRPr sz="1969" dirty="0">
              <a:solidFill>
                <a:schemeClr val="dk1"/>
              </a:solidFill>
            </a:endParaRPr>
          </a:p>
          <a:p>
            <a:pPr>
              <a:lnSpc>
                <a:spcPct val="115000"/>
              </a:lnSpc>
            </a:pPr>
            <a:endParaRPr sz="422" dirty="0">
              <a:solidFill>
                <a:schemeClr val="dk1"/>
              </a:solidFill>
            </a:endParaRPr>
          </a:p>
          <a:p>
            <a:pPr marL="321457" indent="-285740">
              <a:lnSpc>
                <a:spcPct val="115000"/>
              </a:lnSpc>
              <a:buClr>
                <a:schemeClr val="dk1"/>
              </a:buClr>
              <a:buSzPts val="2800"/>
              <a:buChar char="●"/>
            </a:pPr>
            <a:r>
              <a:rPr lang="en-US" sz="1969" dirty="0">
                <a:solidFill>
                  <a:schemeClr val="dk1"/>
                </a:solidFill>
              </a:rPr>
              <a:t>The ongoing NSF-funded COSMO Site and Design Advancement (COSADA) effort significantly buys down risk through:</a:t>
            </a:r>
            <a:endParaRPr sz="1969" dirty="0">
              <a:solidFill>
                <a:schemeClr val="dk1"/>
              </a:solidFill>
            </a:endParaRPr>
          </a:p>
          <a:p>
            <a:pPr marL="642915" lvl="1" indent="-285740">
              <a:lnSpc>
                <a:spcPct val="115000"/>
              </a:lnSpc>
              <a:buClr>
                <a:schemeClr val="dk1"/>
              </a:buClr>
              <a:buSzPts val="2800"/>
              <a:buChar char="○"/>
            </a:pPr>
            <a:r>
              <a:rPr lang="en-US" sz="1969" dirty="0">
                <a:solidFill>
                  <a:schemeClr val="dk1"/>
                </a:solidFill>
              </a:rPr>
              <a:t>COSMO-LC final design and construction cost development</a:t>
            </a:r>
            <a:endParaRPr sz="1969" dirty="0">
              <a:solidFill>
                <a:schemeClr val="dk1"/>
              </a:solidFill>
            </a:endParaRPr>
          </a:p>
          <a:p>
            <a:pPr marL="642915" lvl="1" indent="-285740">
              <a:lnSpc>
                <a:spcPct val="115000"/>
              </a:lnSpc>
              <a:buClr>
                <a:schemeClr val="dk1"/>
              </a:buClr>
              <a:buSzPts val="2800"/>
              <a:buChar char="○"/>
            </a:pPr>
            <a:r>
              <a:rPr lang="en-US" sz="1969" dirty="0">
                <a:solidFill>
                  <a:schemeClr val="dk1"/>
                </a:solidFill>
              </a:rPr>
              <a:t>COSMO site survey and selection.</a:t>
            </a:r>
            <a:endParaRPr sz="1969" dirty="0">
              <a:solidFill>
                <a:schemeClr val="dk1"/>
              </a:solidFill>
            </a:endParaRPr>
          </a:p>
        </p:txBody>
      </p:sp>
      <p:sp>
        <p:nvSpPr>
          <p:cNvPr id="114" name="Google Shape;114;g221c587d03d_7_52"/>
          <p:cNvSpPr txBox="1"/>
          <p:nvPr/>
        </p:nvSpPr>
        <p:spPr>
          <a:xfrm>
            <a:off x="107156" y="4867647"/>
            <a:ext cx="8980031" cy="1245164"/>
          </a:xfrm>
          <a:prstGeom prst="rect">
            <a:avLst/>
          </a:prstGeom>
          <a:solidFill>
            <a:srgbClr val="BECEE3"/>
          </a:solidFill>
          <a:ln w="19050" cap="flat" cmpd="sng">
            <a:solidFill>
              <a:srgbClr val="000000"/>
            </a:solidFill>
            <a:prstDash val="solid"/>
            <a:round/>
            <a:headEnd type="none" w="sm" len="sm"/>
            <a:tailEnd type="none" w="sm" len="sm"/>
          </a:ln>
        </p:spPr>
        <p:txBody>
          <a:bodyPr spcFirstLastPara="1" wrap="square" lIns="64283" tIns="64283" rIns="64283" bIns="64283" anchor="t" anchorCtr="0">
            <a:noAutofit/>
          </a:bodyPr>
          <a:lstStyle/>
          <a:p>
            <a:pPr>
              <a:lnSpc>
                <a:spcPct val="115000"/>
              </a:lnSpc>
            </a:pPr>
            <a:r>
              <a:rPr lang="en-US" sz="1969" b="1">
                <a:solidFill>
                  <a:schemeClr val="dk1"/>
                </a:solidFill>
              </a:rPr>
              <a:t>COSMO will finally answer crucial questions about solar eruptions, coronal heating/solar wind acceleration, and the solar dynamo, advancing space-weather predictive capability with clear societal benefits.</a:t>
            </a:r>
            <a:r>
              <a:rPr lang="en-US" sz="1969">
                <a:solidFill>
                  <a:schemeClr val="dk1"/>
                </a:solidFill>
              </a:rPr>
              <a:t> </a:t>
            </a:r>
            <a:endParaRPr sz="1969">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4" name="Google Shape;141;p36">
            <a:extLst>
              <a:ext uri="{FF2B5EF4-FFF2-40B4-BE49-F238E27FC236}">
                <a16:creationId xmlns:a16="http://schemas.microsoft.com/office/drawing/2014/main" id="{75AD4DD7-FCB9-B1FE-1FFB-12E8560636C2}"/>
              </a:ext>
            </a:extLst>
          </p:cNvPr>
          <p:cNvSpPr txBox="1">
            <a:spLocks noGrp="1"/>
          </p:cNvSpPr>
          <p:nvPr>
            <p:ph type="title"/>
          </p:nvPr>
        </p:nvSpPr>
        <p:spPr>
          <a:xfrm>
            <a:off x="457200" y="116099"/>
            <a:ext cx="8229600" cy="932774"/>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2471"/>
              <a:buFont typeface="Helvetica Neue"/>
              <a:buNone/>
            </a:pPr>
            <a:r>
              <a:rPr lang="en-US" sz="2800" b="0" dirty="0">
                <a:solidFill>
                  <a:srgbClr val="060606"/>
                </a:solidFill>
              </a:rPr>
              <a:t>Mauna Loa Current Challenge: </a:t>
            </a:r>
            <a:br>
              <a:rPr lang="en-US" sz="2800" b="0" dirty="0">
                <a:solidFill>
                  <a:srgbClr val="060606"/>
                </a:solidFill>
              </a:rPr>
            </a:br>
            <a:r>
              <a:rPr lang="en-US" sz="2800" b="0" dirty="0">
                <a:solidFill>
                  <a:srgbClr val="060606"/>
                </a:solidFill>
              </a:rPr>
              <a:t>Volcanic Eruption Closed the Site</a:t>
            </a:r>
            <a:endParaRPr sz="2800" b="0" i="0" u="none" strike="noStrike" cap="none" dirty="0">
              <a:solidFill>
                <a:srgbClr val="060606"/>
              </a:solidFill>
              <a:sym typeface="Helvetica Neue"/>
            </a:endParaRPr>
          </a:p>
        </p:txBody>
      </p:sp>
      <p:pic>
        <p:nvPicPr>
          <p:cNvPr id="10" name="Picture 9" descr="A volcano erupting with lava&#10;&#10;Description automatically generated with medium confidence">
            <a:extLst>
              <a:ext uri="{FF2B5EF4-FFF2-40B4-BE49-F238E27FC236}">
                <a16:creationId xmlns:a16="http://schemas.microsoft.com/office/drawing/2014/main" id="{594EEA06-C65E-7FB8-9497-DD1725C74FAB}"/>
              </a:ext>
            </a:extLst>
          </p:cNvPr>
          <p:cNvPicPr>
            <a:picLocks noChangeAspect="1"/>
          </p:cNvPicPr>
          <p:nvPr/>
        </p:nvPicPr>
        <p:blipFill rotWithShape="1">
          <a:blip r:embed="rId3"/>
          <a:srcRect b="5957"/>
          <a:stretch/>
        </p:blipFill>
        <p:spPr>
          <a:xfrm>
            <a:off x="185215" y="1261505"/>
            <a:ext cx="2037987" cy="1168917"/>
          </a:xfrm>
          <a:prstGeom prst="rect">
            <a:avLst/>
          </a:prstGeom>
        </p:spPr>
      </p:pic>
      <p:sp>
        <p:nvSpPr>
          <p:cNvPr id="11" name="TextBox 10">
            <a:extLst>
              <a:ext uri="{FF2B5EF4-FFF2-40B4-BE49-F238E27FC236}">
                <a16:creationId xmlns:a16="http://schemas.microsoft.com/office/drawing/2014/main" id="{A49BB50B-9827-D6C4-927B-DF29EBB2F31D}"/>
              </a:ext>
            </a:extLst>
          </p:cNvPr>
          <p:cNvSpPr txBox="1"/>
          <p:nvPr/>
        </p:nvSpPr>
        <p:spPr>
          <a:xfrm>
            <a:off x="2384336" y="1145235"/>
            <a:ext cx="6601987" cy="5047536"/>
          </a:xfrm>
          <a:prstGeom prst="rect">
            <a:avLst/>
          </a:prstGeom>
          <a:noFill/>
        </p:spPr>
        <p:txBody>
          <a:bodyPr wrap="square" rtlCol="0">
            <a:spAutoFit/>
          </a:bodyPr>
          <a:lstStyle/>
          <a:p>
            <a:pPr>
              <a:spcAft>
                <a:spcPts val="1200"/>
              </a:spcAft>
            </a:pPr>
            <a:r>
              <a:rPr lang="en-US" sz="1800" dirty="0"/>
              <a:t>Mauna Loa erupted early on Nov 28, 2022</a:t>
            </a:r>
          </a:p>
          <a:p>
            <a:pPr>
              <a:spcAft>
                <a:spcPts val="1200"/>
              </a:spcAft>
            </a:pPr>
            <a:r>
              <a:rPr lang="en-US" sz="1800" dirty="0"/>
              <a:t>Site Manager Ben Berkey visited site in early January (helicopter) to verify the facility and equipment were okay.</a:t>
            </a:r>
          </a:p>
          <a:p>
            <a:pPr>
              <a:spcAft>
                <a:spcPts val="1200"/>
              </a:spcAft>
            </a:pPr>
            <a:r>
              <a:rPr lang="en-US" sz="1800" dirty="0"/>
              <a:t>Lava flows eliminated ~1.2 miles of the Mauna Loa access road and the power lines along the road at ~9,000 feet. </a:t>
            </a:r>
          </a:p>
          <a:p>
            <a:pPr>
              <a:spcAft>
                <a:spcPts val="1200"/>
              </a:spcAft>
            </a:pPr>
            <a:r>
              <a:rPr lang="en-US" sz="1800" dirty="0"/>
              <a:t>Lava is up to 30 feet high in some locations.</a:t>
            </a:r>
          </a:p>
          <a:p>
            <a:pPr>
              <a:spcAft>
                <a:spcPts val="1200"/>
              </a:spcAft>
            </a:pPr>
            <a:r>
              <a:rPr lang="en-US" sz="1800" dirty="0"/>
              <a:t>Lava cools very slowly at depth. Still too hot to grade lava for new road and install new powerlines</a:t>
            </a:r>
          </a:p>
          <a:p>
            <a:pPr>
              <a:spcAft>
                <a:spcPts val="1200"/>
              </a:spcAft>
            </a:pPr>
            <a:r>
              <a:rPr lang="en-US" sz="1800" dirty="0"/>
              <a:t>Working with NOAA: </a:t>
            </a:r>
            <a:r>
              <a:rPr lang="en-US" sz="1800" b="1" i="1" dirty="0"/>
              <a:t>update later today from NOAA</a:t>
            </a:r>
          </a:p>
          <a:p>
            <a:pPr>
              <a:spcAft>
                <a:spcPts val="1200"/>
              </a:spcAft>
            </a:pPr>
            <a:r>
              <a:rPr lang="en-US" sz="1800" dirty="0"/>
              <a:t>UCAR facilities / HAO working with NOAA on installation of solar panels</a:t>
            </a:r>
          </a:p>
          <a:p>
            <a:r>
              <a:rPr lang="en-US" sz="1800" dirty="0"/>
              <a:t>Hoping to have access in summer but it could be as late as the end of 2023.         </a:t>
            </a:r>
            <a:r>
              <a:rPr lang="en-US" sz="1800" b="1" i="1" dirty="0"/>
              <a:t>Missing Solar Maximum Activity</a:t>
            </a:r>
          </a:p>
          <a:p>
            <a:r>
              <a:rPr lang="en-US" sz="1800" b="1" i="1" dirty="0"/>
              <a:t>                                   Missing Coordinated Campaigns</a:t>
            </a:r>
          </a:p>
        </p:txBody>
      </p:sp>
      <p:pic>
        <p:nvPicPr>
          <p:cNvPr id="13" name="Picture 12" descr="A picture containing diagram&#10;&#10;Description automatically generated">
            <a:extLst>
              <a:ext uri="{FF2B5EF4-FFF2-40B4-BE49-F238E27FC236}">
                <a16:creationId xmlns:a16="http://schemas.microsoft.com/office/drawing/2014/main" id="{050BFCFF-C797-2A70-A547-8B922F61ACB5}"/>
              </a:ext>
            </a:extLst>
          </p:cNvPr>
          <p:cNvPicPr>
            <a:picLocks noChangeAspect="1"/>
          </p:cNvPicPr>
          <p:nvPr/>
        </p:nvPicPr>
        <p:blipFill rotWithShape="1">
          <a:blip r:embed="rId4"/>
          <a:srcRect b="23525"/>
          <a:stretch/>
        </p:blipFill>
        <p:spPr>
          <a:xfrm>
            <a:off x="144793" y="3591956"/>
            <a:ext cx="2023351" cy="1160522"/>
          </a:xfrm>
          <a:prstGeom prst="rect">
            <a:avLst/>
          </a:prstGeom>
        </p:spPr>
      </p:pic>
      <p:cxnSp>
        <p:nvCxnSpPr>
          <p:cNvPr id="15" name="Straight Arrow Connector 14">
            <a:extLst>
              <a:ext uri="{FF2B5EF4-FFF2-40B4-BE49-F238E27FC236}">
                <a16:creationId xmlns:a16="http://schemas.microsoft.com/office/drawing/2014/main" id="{A3BCE4B7-A830-66B4-8EB0-07C20F7F7C91}"/>
              </a:ext>
            </a:extLst>
          </p:cNvPr>
          <p:cNvCxnSpPr>
            <a:cxnSpLocks/>
          </p:cNvCxnSpPr>
          <p:nvPr/>
        </p:nvCxnSpPr>
        <p:spPr>
          <a:xfrm>
            <a:off x="1579014" y="3728748"/>
            <a:ext cx="240685"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BEA760F-D321-60FD-CD84-1BC72B49C72C}"/>
              </a:ext>
            </a:extLst>
          </p:cNvPr>
          <p:cNvSpPr txBox="1"/>
          <p:nvPr/>
        </p:nvSpPr>
        <p:spPr>
          <a:xfrm>
            <a:off x="178231" y="3562644"/>
            <a:ext cx="1400783" cy="307777"/>
          </a:xfrm>
          <a:prstGeom prst="rect">
            <a:avLst/>
          </a:prstGeom>
          <a:noFill/>
        </p:spPr>
        <p:txBody>
          <a:bodyPr wrap="square" rtlCol="0">
            <a:spAutoFit/>
          </a:bodyPr>
          <a:lstStyle/>
          <a:p>
            <a:r>
              <a:rPr lang="en-US" b="1" dirty="0">
                <a:solidFill>
                  <a:schemeClr val="bg1"/>
                </a:solidFill>
              </a:rPr>
              <a:t>Access Road</a:t>
            </a:r>
          </a:p>
        </p:txBody>
      </p:sp>
      <p:pic>
        <p:nvPicPr>
          <p:cNvPr id="19" name="Picture 18" descr="A white car on a road&#10;&#10;Description automatically generated with medium confidence">
            <a:extLst>
              <a:ext uri="{FF2B5EF4-FFF2-40B4-BE49-F238E27FC236}">
                <a16:creationId xmlns:a16="http://schemas.microsoft.com/office/drawing/2014/main" id="{06E39087-071E-D2C4-A2BD-F34ADFC5F01C}"/>
              </a:ext>
            </a:extLst>
          </p:cNvPr>
          <p:cNvPicPr>
            <a:picLocks noChangeAspect="1"/>
          </p:cNvPicPr>
          <p:nvPr/>
        </p:nvPicPr>
        <p:blipFill>
          <a:blip r:embed="rId5"/>
          <a:stretch>
            <a:fillRect/>
          </a:stretch>
        </p:blipFill>
        <p:spPr>
          <a:xfrm>
            <a:off x="157677" y="4794066"/>
            <a:ext cx="2023351" cy="1398705"/>
          </a:xfrm>
          <a:prstGeom prst="rect">
            <a:avLst/>
          </a:prstGeom>
        </p:spPr>
      </p:pic>
      <p:pic>
        <p:nvPicPr>
          <p:cNvPr id="21" name="Picture 20" descr="A person wearing headphones&#10;&#10;Description automatically generated with medium confidence">
            <a:extLst>
              <a:ext uri="{FF2B5EF4-FFF2-40B4-BE49-F238E27FC236}">
                <a16:creationId xmlns:a16="http://schemas.microsoft.com/office/drawing/2014/main" id="{A495AD3F-246E-D77E-A8EF-6AA1EC203EC8}"/>
              </a:ext>
            </a:extLst>
          </p:cNvPr>
          <p:cNvPicPr>
            <a:picLocks noChangeAspect="1"/>
          </p:cNvPicPr>
          <p:nvPr/>
        </p:nvPicPr>
        <p:blipFill>
          <a:blip r:embed="rId6"/>
          <a:stretch>
            <a:fillRect/>
          </a:stretch>
        </p:blipFill>
        <p:spPr>
          <a:xfrm rot="16200000">
            <a:off x="1304493" y="2619445"/>
            <a:ext cx="1030412" cy="772809"/>
          </a:xfrm>
          <a:prstGeom prst="rect">
            <a:avLst/>
          </a:prstGeom>
        </p:spPr>
      </p:pic>
      <p:pic>
        <p:nvPicPr>
          <p:cNvPr id="25" name="Picture 24" descr="A picture containing indoor&#10;&#10;Description automatically generated">
            <a:extLst>
              <a:ext uri="{FF2B5EF4-FFF2-40B4-BE49-F238E27FC236}">
                <a16:creationId xmlns:a16="http://schemas.microsoft.com/office/drawing/2014/main" id="{46BEACC2-88E9-BB23-8093-EA047AB567DB}"/>
              </a:ext>
            </a:extLst>
          </p:cNvPr>
          <p:cNvPicPr>
            <a:picLocks noChangeAspect="1"/>
          </p:cNvPicPr>
          <p:nvPr/>
        </p:nvPicPr>
        <p:blipFill>
          <a:blip r:embed="rId7"/>
          <a:stretch>
            <a:fillRect/>
          </a:stretch>
        </p:blipFill>
        <p:spPr>
          <a:xfrm>
            <a:off x="185215" y="2596897"/>
            <a:ext cx="1135876" cy="895720"/>
          </a:xfrm>
          <a:prstGeom prst="rect">
            <a:avLst/>
          </a:prstGeom>
        </p:spPr>
      </p:pic>
    </p:spTree>
    <p:extLst>
      <p:ext uri="{BB962C8B-B14F-4D97-AF65-F5344CB8AC3E}">
        <p14:creationId xmlns:p14="http://schemas.microsoft.com/office/powerpoint/2010/main" val="226498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7E73D-D836-C86D-EEE8-BEFD0ACEE14B}"/>
              </a:ext>
            </a:extLst>
          </p:cNvPr>
          <p:cNvPicPr>
            <a:picLocks noChangeAspect="1"/>
          </p:cNvPicPr>
          <p:nvPr/>
        </p:nvPicPr>
        <p:blipFill>
          <a:blip r:embed="rId2"/>
          <a:stretch>
            <a:fillRect/>
          </a:stretch>
        </p:blipFill>
        <p:spPr>
          <a:xfrm>
            <a:off x="90488" y="685929"/>
            <a:ext cx="8963025" cy="4840030"/>
          </a:xfrm>
          <a:prstGeom prst="rect">
            <a:avLst/>
          </a:prstGeom>
          <a:noFill/>
          <a:ln>
            <a:noFill/>
          </a:ln>
        </p:spPr>
      </p:pic>
    </p:spTree>
    <p:extLst>
      <p:ext uri="{BB962C8B-B14F-4D97-AF65-F5344CB8AC3E}">
        <p14:creationId xmlns:p14="http://schemas.microsoft.com/office/powerpoint/2010/main" val="377574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5"/>
          <p:cNvSpPr/>
          <p:nvPr/>
        </p:nvSpPr>
        <p:spPr>
          <a:xfrm>
            <a:off x="1973475" y="2693458"/>
            <a:ext cx="7445827" cy="84884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dirty="0">
                <a:solidFill>
                  <a:schemeClr val="lt1"/>
                </a:solidFill>
                <a:latin typeface="Helvetica Neue"/>
                <a:sym typeface="Helvetica Neue"/>
              </a:rPr>
              <a:t>Mauna Loa Solar Observatory</a:t>
            </a:r>
          </a:p>
        </p:txBody>
      </p:sp>
      <p:sp>
        <p:nvSpPr>
          <p:cNvPr id="135" name="Google Shape;135;p35"/>
          <p:cNvSpPr txBox="1"/>
          <p:nvPr/>
        </p:nvSpPr>
        <p:spPr>
          <a:xfrm>
            <a:off x="2855100" y="5580373"/>
            <a:ext cx="3433800" cy="36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1400"/>
              <a:buFont typeface="Helvetica Neue"/>
              <a:buNone/>
            </a:pPr>
            <a:r>
              <a:rPr lang="en-US" dirty="0">
                <a:solidFill>
                  <a:srgbClr val="434343"/>
                </a:solidFill>
              </a:rPr>
              <a:t> 2023</a:t>
            </a:r>
            <a:endParaRPr dirty="0">
              <a:solidFill>
                <a:srgbClr val="434343"/>
              </a:solidFill>
            </a:endParaRPr>
          </a:p>
        </p:txBody>
      </p:sp>
      <p:sp>
        <p:nvSpPr>
          <p:cNvPr id="136" name="Google Shape;136;p35"/>
          <p:cNvSpPr/>
          <p:nvPr/>
        </p:nvSpPr>
        <p:spPr>
          <a:xfrm>
            <a:off x="2968925" y="5241823"/>
            <a:ext cx="3685371" cy="677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0" i="1" u="none" strike="noStrike" cap="none" dirty="0">
                <a:solidFill>
                  <a:srgbClr val="434343"/>
                </a:solidFill>
                <a:latin typeface="Helvetica Neue"/>
                <a:ea typeface="Helvetica Neue"/>
                <a:cs typeface="Helvetica Neue"/>
                <a:sym typeface="Helvetica Neue"/>
              </a:rPr>
              <a:t>High Altitude Observatory</a:t>
            </a:r>
            <a:endParaRPr dirty="0">
              <a:solidFill>
                <a:srgbClr val="434343"/>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11" y="2559474"/>
            <a:ext cx="2191937" cy="1739051"/>
          </a:xfrm>
          <a:prstGeom prst="ellipse">
            <a:avLst/>
          </a:prstGeom>
        </p:spPr>
      </p:pic>
      <p:pic>
        <p:nvPicPr>
          <p:cNvPr id="5" name="Picture 4" descr="Shape&#10;&#10;Description automatically generated with medium confidence">
            <a:extLst>
              <a:ext uri="{FF2B5EF4-FFF2-40B4-BE49-F238E27FC236}">
                <a16:creationId xmlns:a16="http://schemas.microsoft.com/office/drawing/2014/main" id="{48494FDB-7737-8324-3469-0371092AC67D}"/>
              </a:ext>
            </a:extLst>
          </p:cNvPr>
          <p:cNvPicPr>
            <a:picLocks noChangeAspect="1"/>
          </p:cNvPicPr>
          <p:nvPr/>
        </p:nvPicPr>
        <p:blipFill>
          <a:blip r:embed="rId4"/>
          <a:stretch>
            <a:fillRect/>
          </a:stretch>
        </p:blipFill>
        <p:spPr>
          <a:xfrm>
            <a:off x="4114143" y="7790"/>
            <a:ext cx="4454739" cy="2227370"/>
          </a:xfrm>
          <a:prstGeom prst="rect">
            <a:avLst/>
          </a:prstGeom>
        </p:spPr>
      </p:pic>
      <p:pic>
        <p:nvPicPr>
          <p:cNvPr id="8" name="Picture 7">
            <a:extLst>
              <a:ext uri="{FF2B5EF4-FFF2-40B4-BE49-F238E27FC236}">
                <a16:creationId xmlns:a16="http://schemas.microsoft.com/office/drawing/2014/main" id="{5F2BA4D3-98BE-157A-7566-A8AAB5EF8562}"/>
              </a:ext>
            </a:extLst>
          </p:cNvPr>
          <p:cNvPicPr>
            <a:picLocks noChangeAspect="1"/>
          </p:cNvPicPr>
          <p:nvPr/>
        </p:nvPicPr>
        <p:blipFill>
          <a:blip r:embed="rId5"/>
          <a:srcRect/>
          <a:stretch/>
        </p:blipFill>
        <p:spPr>
          <a:xfrm>
            <a:off x="575118" y="72708"/>
            <a:ext cx="2796714" cy="2097535"/>
          </a:xfrm>
          <a:prstGeom prst="rect">
            <a:avLst/>
          </a:prstGeom>
        </p:spPr>
      </p:pic>
      <p:sp>
        <p:nvSpPr>
          <p:cNvPr id="3" name="TextBox 2">
            <a:extLst>
              <a:ext uri="{FF2B5EF4-FFF2-40B4-BE49-F238E27FC236}">
                <a16:creationId xmlns:a16="http://schemas.microsoft.com/office/drawing/2014/main" id="{BC4E33C1-1EEC-F774-6B53-814D58CD6F2F}"/>
              </a:ext>
            </a:extLst>
          </p:cNvPr>
          <p:cNvSpPr txBox="1"/>
          <p:nvPr/>
        </p:nvSpPr>
        <p:spPr>
          <a:xfrm>
            <a:off x="2855100" y="3607233"/>
            <a:ext cx="5389123" cy="523220"/>
          </a:xfrm>
          <a:prstGeom prst="rect">
            <a:avLst/>
          </a:prstGeom>
          <a:noFill/>
        </p:spPr>
        <p:txBody>
          <a:bodyPr wrap="square" rtlCol="0">
            <a:spAutoFit/>
          </a:bodyPr>
          <a:lstStyle/>
          <a:p>
            <a:r>
              <a:rPr lang="en-US" sz="2800" dirty="0">
                <a:solidFill>
                  <a:schemeClr val="bg1"/>
                </a:solidFill>
              </a:rPr>
              <a:t>https://www2.hao.ucar.edu/mlso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41" name="TextBox 40"/>
          <p:cNvSpPr txBox="1"/>
          <p:nvPr/>
        </p:nvSpPr>
        <p:spPr>
          <a:xfrm>
            <a:off x="3346467" y="1695002"/>
            <a:ext cx="5797533" cy="1754326"/>
          </a:xfrm>
          <a:prstGeom prst="rect">
            <a:avLst/>
          </a:prstGeom>
          <a:noFill/>
        </p:spPr>
        <p:txBody>
          <a:bodyPr wrap="square" rtlCol="0">
            <a:spAutoFit/>
          </a:bodyPr>
          <a:lstStyle/>
          <a:p>
            <a:r>
              <a:rPr lang="en-US" sz="1800" b="1" dirty="0">
                <a:solidFill>
                  <a:schemeClr val="bg2"/>
                </a:solidFill>
              </a:rPr>
              <a:t>Upgraded Coronal Multi-Channel Polarimeter (</a:t>
            </a:r>
            <a:r>
              <a:rPr lang="en-US" sz="1800" b="1" dirty="0" err="1">
                <a:solidFill>
                  <a:schemeClr val="bg2"/>
                </a:solidFill>
              </a:rPr>
              <a:t>UCoMP</a:t>
            </a:r>
            <a:r>
              <a:rPr lang="en-US" sz="1800" b="1" dirty="0">
                <a:solidFill>
                  <a:schemeClr val="bg2"/>
                </a:solidFill>
              </a:rPr>
              <a:t>): </a:t>
            </a:r>
          </a:p>
          <a:p>
            <a:pPr marL="257175" indent="-257175">
              <a:buFontTx/>
              <a:buChar char="-"/>
            </a:pPr>
            <a:r>
              <a:rPr lang="en-US" sz="1800" dirty="0"/>
              <a:t>9 coronal emission lines in intensity and polarization</a:t>
            </a:r>
          </a:p>
          <a:p>
            <a:pPr marL="257175" indent="-257175">
              <a:buFontTx/>
              <a:buChar char="-"/>
            </a:pPr>
            <a:r>
              <a:rPr lang="en-US" sz="1800" dirty="0"/>
              <a:t>Provides magnetic field and plasma diagnostics needed to understand the formation of CMEs and the solar wind.</a:t>
            </a:r>
          </a:p>
        </p:txBody>
      </p:sp>
      <p:sp>
        <p:nvSpPr>
          <p:cNvPr id="5" name="TextBox 4">
            <a:extLst>
              <a:ext uri="{FF2B5EF4-FFF2-40B4-BE49-F238E27FC236}">
                <a16:creationId xmlns:a16="http://schemas.microsoft.com/office/drawing/2014/main" id="{718740FC-68BD-04E9-2DE7-2BACE935DC2A}"/>
              </a:ext>
            </a:extLst>
          </p:cNvPr>
          <p:cNvSpPr txBox="1"/>
          <p:nvPr/>
        </p:nvSpPr>
        <p:spPr>
          <a:xfrm>
            <a:off x="1911215" y="221853"/>
            <a:ext cx="6023417" cy="461665"/>
          </a:xfrm>
          <a:prstGeom prst="rect">
            <a:avLst/>
          </a:prstGeom>
          <a:noFill/>
        </p:spPr>
        <p:txBody>
          <a:bodyPr wrap="square" rtlCol="0">
            <a:spAutoFit/>
          </a:bodyPr>
          <a:lstStyle/>
          <a:p>
            <a:r>
              <a:rPr lang="en-US" sz="2400" b="1" dirty="0"/>
              <a:t>Current Instruments operating at MLSO</a:t>
            </a:r>
          </a:p>
        </p:txBody>
      </p:sp>
      <p:sp>
        <p:nvSpPr>
          <p:cNvPr id="6" name="TextBox 5">
            <a:extLst>
              <a:ext uri="{FF2B5EF4-FFF2-40B4-BE49-F238E27FC236}">
                <a16:creationId xmlns:a16="http://schemas.microsoft.com/office/drawing/2014/main" id="{395CDA02-D828-7087-501B-5748E710FFFE}"/>
              </a:ext>
            </a:extLst>
          </p:cNvPr>
          <p:cNvSpPr txBox="1"/>
          <p:nvPr/>
        </p:nvSpPr>
        <p:spPr>
          <a:xfrm>
            <a:off x="2913962" y="744276"/>
            <a:ext cx="3867347" cy="400110"/>
          </a:xfrm>
          <a:prstGeom prst="rect">
            <a:avLst/>
          </a:prstGeom>
          <a:noFill/>
        </p:spPr>
        <p:txBody>
          <a:bodyPr wrap="square" rtlCol="0">
            <a:spAutoFit/>
          </a:bodyPr>
          <a:lstStyle/>
          <a:p>
            <a:r>
              <a:rPr lang="en-US" sz="2000" dirty="0"/>
              <a:t>MLSO operates 2 coronagraphs</a:t>
            </a:r>
          </a:p>
        </p:txBody>
      </p:sp>
      <p:pic>
        <p:nvPicPr>
          <p:cNvPr id="13" name="Picture 12" descr="A close up of a human eye&#10;&#10;Description automatically generated with medium confidence">
            <a:extLst>
              <a:ext uri="{FF2B5EF4-FFF2-40B4-BE49-F238E27FC236}">
                <a16:creationId xmlns:a16="http://schemas.microsoft.com/office/drawing/2014/main" id="{E89DB350-2B09-735D-D15A-B6BF4EA991B0}"/>
              </a:ext>
            </a:extLst>
          </p:cNvPr>
          <p:cNvPicPr>
            <a:picLocks noChangeAspect="1"/>
          </p:cNvPicPr>
          <p:nvPr/>
        </p:nvPicPr>
        <p:blipFill>
          <a:blip r:embed="rId3"/>
          <a:stretch>
            <a:fillRect/>
          </a:stretch>
        </p:blipFill>
        <p:spPr>
          <a:xfrm>
            <a:off x="6699871" y="3953975"/>
            <a:ext cx="2218626" cy="2218626"/>
          </a:xfrm>
          <a:prstGeom prst="rect">
            <a:avLst/>
          </a:prstGeom>
        </p:spPr>
      </p:pic>
      <p:sp>
        <p:nvSpPr>
          <p:cNvPr id="14" name="TextBox 13">
            <a:extLst>
              <a:ext uri="{FF2B5EF4-FFF2-40B4-BE49-F238E27FC236}">
                <a16:creationId xmlns:a16="http://schemas.microsoft.com/office/drawing/2014/main" id="{3B100100-C22D-8F2D-5B13-76D607E61700}"/>
              </a:ext>
            </a:extLst>
          </p:cNvPr>
          <p:cNvSpPr txBox="1"/>
          <p:nvPr/>
        </p:nvSpPr>
        <p:spPr>
          <a:xfrm>
            <a:off x="506298" y="4700386"/>
            <a:ext cx="6036258" cy="1200329"/>
          </a:xfrm>
          <a:prstGeom prst="rect">
            <a:avLst/>
          </a:prstGeom>
          <a:noFill/>
        </p:spPr>
        <p:txBody>
          <a:bodyPr wrap="square" rtlCol="0">
            <a:spAutoFit/>
          </a:bodyPr>
          <a:lstStyle/>
          <a:p>
            <a:r>
              <a:rPr lang="en-US" sz="1800" b="1" dirty="0">
                <a:solidFill>
                  <a:schemeClr val="bg2"/>
                </a:solidFill>
              </a:rPr>
              <a:t>COSMO K-Cor:</a:t>
            </a:r>
            <a:endParaRPr lang="en-US" sz="1800" dirty="0"/>
          </a:p>
          <a:p>
            <a:pPr marL="285750" indent="-285750">
              <a:buFontTx/>
              <a:buChar char="-"/>
            </a:pPr>
            <a:r>
              <a:rPr lang="en-US" sz="1800" dirty="0"/>
              <a:t>Onset and dynamics of coronal mass ejections (CMEs)</a:t>
            </a:r>
          </a:p>
          <a:p>
            <a:r>
              <a:rPr lang="en-US" sz="1800" dirty="0"/>
              <a:t>- Evolution of magnetically closed and open coronal structures over time scales of </a:t>
            </a:r>
            <a:r>
              <a:rPr lang="en-US" sz="1800" i="1" dirty="0"/>
              <a:t>seconds to decades </a:t>
            </a:r>
          </a:p>
        </p:txBody>
      </p:sp>
      <p:sp>
        <p:nvSpPr>
          <p:cNvPr id="15" name="TextBox 14">
            <a:extLst>
              <a:ext uri="{FF2B5EF4-FFF2-40B4-BE49-F238E27FC236}">
                <a16:creationId xmlns:a16="http://schemas.microsoft.com/office/drawing/2014/main" id="{631CB0D5-37AD-B2EA-0E05-B2FA1C30E577}"/>
              </a:ext>
            </a:extLst>
          </p:cNvPr>
          <p:cNvSpPr txBox="1"/>
          <p:nvPr/>
        </p:nvSpPr>
        <p:spPr>
          <a:xfrm>
            <a:off x="7150970" y="4014167"/>
            <a:ext cx="1508073" cy="253916"/>
          </a:xfrm>
          <a:prstGeom prst="rect">
            <a:avLst/>
          </a:prstGeom>
          <a:noFill/>
        </p:spPr>
        <p:txBody>
          <a:bodyPr wrap="square" rtlCol="0">
            <a:spAutoFit/>
          </a:bodyPr>
          <a:lstStyle/>
          <a:p>
            <a:r>
              <a:rPr lang="en-US" sz="1050" dirty="0">
                <a:solidFill>
                  <a:schemeClr val="bg1"/>
                </a:solidFill>
              </a:rPr>
              <a:t>K-Cor     Jun 13, 2022 </a:t>
            </a:r>
          </a:p>
        </p:txBody>
      </p:sp>
      <p:pic>
        <p:nvPicPr>
          <p:cNvPr id="1026" name="Picture 2">
            <a:extLst>
              <a:ext uri="{FF2B5EF4-FFF2-40B4-BE49-F238E27FC236}">
                <a16:creationId xmlns:a16="http://schemas.microsoft.com/office/drawing/2014/main" id="{E630E6F2-1FC4-03FD-2201-417E4A4EC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80" y="1484700"/>
            <a:ext cx="3018129" cy="24145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8B3D03-527A-8235-64F4-ABA2D6643B74}"/>
              </a:ext>
            </a:extLst>
          </p:cNvPr>
          <p:cNvSpPr txBox="1"/>
          <p:nvPr/>
        </p:nvSpPr>
        <p:spPr>
          <a:xfrm>
            <a:off x="324465" y="4014167"/>
            <a:ext cx="2943344" cy="461665"/>
          </a:xfrm>
          <a:prstGeom prst="rect">
            <a:avLst/>
          </a:prstGeom>
          <a:noFill/>
        </p:spPr>
        <p:txBody>
          <a:bodyPr wrap="square" rtlCol="0">
            <a:spAutoFit/>
          </a:bodyPr>
          <a:lstStyle/>
          <a:p>
            <a:r>
              <a:rPr lang="en-US" sz="1200" b="0" i="0" u="none" strike="noStrike" dirty="0" err="1">
                <a:solidFill>
                  <a:srgbClr val="000000"/>
                </a:solidFill>
                <a:effectLst/>
                <a:latin typeface="Arial" panose="020B0604020202020204" pitchFamily="34" charset="0"/>
              </a:rPr>
              <a:t>UCoMP</a:t>
            </a:r>
            <a:r>
              <a:rPr lang="en-US" sz="1200" b="0" i="0" u="none" strike="noStrike" dirty="0">
                <a:solidFill>
                  <a:srgbClr val="000000"/>
                </a:solidFill>
                <a:effectLst/>
                <a:latin typeface="Arial" panose="020B0604020202020204" pitchFamily="34" charset="0"/>
              </a:rPr>
              <a:t> CME Nov 9 2022: CME lateral expansion visible in doppler images</a:t>
            </a:r>
            <a:endParaRPr lang="en-US" sz="1200" dirty="0"/>
          </a:p>
        </p:txBody>
      </p:sp>
    </p:spTree>
    <p:extLst>
      <p:ext uri="{BB962C8B-B14F-4D97-AF65-F5344CB8AC3E}">
        <p14:creationId xmlns:p14="http://schemas.microsoft.com/office/powerpoint/2010/main" val="36690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1FC3AF-0E2B-A13C-5B3D-3AD101801D65}"/>
              </a:ext>
            </a:extLst>
          </p:cNvPr>
          <p:cNvPicPr>
            <a:picLocks noChangeAspect="1"/>
          </p:cNvPicPr>
          <p:nvPr/>
        </p:nvPicPr>
        <p:blipFill>
          <a:blip r:embed="rId3"/>
          <a:srcRect/>
          <a:stretch/>
        </p:blipFill>
        <p:spPr>
          <a:xfrm>
            <a:off x="467004" y="1163441"/>
            <a:ext cx="8209992" cy="4372120"/>
          </a:xfrm>
          <a:prstGeom prst="rect">
            <a:avLst/>
          </a:prstGeom>
        </p:spPr>
      </p:pic>
      <p:sp>
        <p:nvSpPr>
          <p:cNvPr id="4" name="TextBox 3">
            <a:extLst>
              <a:ext uri="{FF2B5EF4-FFF2-40B4-BE49-F238E27FC236}">
                <a16:creationId xmlns:a16="http://schemas.microsoft.com/office/drawing/2014/main" id="{315517B9-372F-AA42-B4CA-0796D78817FD}"/>
              </a:ext>
            </a:extLst>
          </p:cNvPr>
          <p:cNvSpPr txBox="1"/>
          <p:nvPr/>
        </p:nvSpPr>
        <p:spPr>
          <a:xfrm>
            <a:off x="617574" y="5761778"/>
            <a:ext cx="3768365" cy="253916"/>
          </a:xfrm>
          <a:prstGeom prst="rect">
            <a:avLst/>
          </a:prstGeom>
          <a:noFill/>
        </p:spPr>
        <p:txBody>
          <a:bodyPr wrap="square" rtlCol="0">
            <a:spAutoFit/>
          </a:bodyPr>
          <a:lstStyle/>
          <a:p>
            <a:r>
              <a:rPr lang="en-US" sz="1050" dirty="0" err="1"/>
              <a:t>FeXIII</a:t>
            </a:r>
            <a:r>
              <a:rPr lang="en-US" sz="1050" dirty="0"/>
              <a:t> data products from Feb 10, 2022</a:t>
            </a:r>
          </a:p>
        </p:txBody>
      </p:sp>
      <p:sp>
        <p:nvSpPr>
          <p:cNvPr id="5" name="TextBox 4">
            <a:extLst>
              <a:ext uri="{FF2B5EF4-FFF2-40B4-BE49-F238E27FC236}">
                <a16:creationId xmlns:a16="http://schemas.microsoft.com/office/drawing/2014/main" id="{84DD0F50-4A5A-ACD9-FB6B-08B6ADAEF63B}"/>
              </a:ext>
            </a:extLst>
          </p:cNvPr>
          <p:cNvSpPr txBox="1"/>
          <p:nvPr/>
        </p:nvSpPr>
        <p:spPr>
          <a:xfrm>
            <a:off x="5879946" y="5634820"/>
            <a:ext cx="1997672" cy="507831"/>
          </a:xfrm>
          <a:prstGeom prst="rect">
            <a:avLst/>
          </a:prstGeom>
          <a:noFill/>
        </p:spPr>
        <p:txBody>
          <a:bodyPr wrap="square" rtlCol="0">
            <a:spAutoFit/>
          </a:bodyPr>
          <a:lstStyle/>
          <a:p>
            <a:pPr algn="ctr"/>
            <a:r>
              <a:rPr lang="en-US" sz="1350" dirty="0"/>
              <a:t>Color image: Temperature Map</a:t>
            </a:r>
          </a:p>
        </p:txBody>
      </p:sp>
      <p:sp>
        <p:nvSpPr>
          <p:cNvPr id="6" name="TextBox 5">
            <a:extLst>
              <a:ext uri="{FF2B5EF4-FFF2-40B4-BE49-F238E27FC236}">
                <a16:creationId xmlns:a16="http://schemas.microsoft.com/office/drawing/2014/main" id="{063E762F-6235-8188-3172-0B11E8DC07F4}"/>
              </a:ext>
            </a:extLst>
          </p:cNvPr>
          <p:cNvSpPr txBox="1"/>
          <p:nvPr/>
        </p:nvSpPr>
        <p:spPr>
          <a:xfrm>
            <a:off x="152400" y="368281"/>
            <a:ext cx="8839199" cy="646331"/>
          </a:xfrm>
          <a:prstGeom prst="rect">
            <a:avLst/>
          </a:prstGeom>
          <a:noFill/>
        </p:spPr>
        <p:txBody>
          <a:bodyPr wrap="square" rtlCol="0">
            <a:spAutoFit/>
          </a:bodyPr>
          <a:lstStyle/>
          <a:p>
            <a:pPr algn="ctr"/>
            <a:r>
              <a:rPr lang="en-US" sz="1800" b="1" dirty="0" err="1">
                <a:solidFill>
                  <a:schemeClr val="bg2"/>
                </a:solidFill>
              </a:rPr>
              <a:t>UCoMP</a:t>
            </a:r>
            <a:r>
              <a:rPr lang="en-US" sz="1800" dirty="0"/>
              <a:t> emission line profiles and polarization provide diagnostics on magnetic field topology, plasma motions, MHD waves, density and temperature</a:t>
            </a:r>
          </a:p>
        </p:txBody>
      </p:sp>
    </p:spTree>
    <p:extLst>
      <p:ext uri="{BB962C8B-B14F-4D97-AF65-F5344CB8AC3E}">
        <p14:creationId xmlns:p14="http://schemas.microsoft.com/office/powerpoint/2010/main" val="216522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430" y="3821292"/>
            <a:ext cx="8673140" cy="2377574"/>
          </a:xfrm>
          <a:prstGeom prst="rect">
            <a:avLst/>
          </a:prstGeom>
          <a:noFill/>
        </p:spPr>
        <p:txBody>
          <a:bodyPr wrap="square" rtlCol="0">
            <a:spAutoFit/>
          </a:bodyPr>
          <a:lstStyle/>
          <a:p>
            <a:pPr>
              <a:spcAft>
                <a:spcPts val="900"/>
              </a:spcAft>
            </a:pPr>
            <a:r>
              <a:rPr lang="en-US" sz="1800" b="1" dirty="0"/>
              <a:t>Mauna Loa data fill observational gap between EUV and space-based coronagraphs</a:t>
            </a:r>
          </a:p>
          <a:p>
            <a:pPr>
              <a:spcAft>
                <a:spcPts val="900"/>
              </a:spcAft>
            </a:pPr>
            <a:r>
              <a:rPr lang="en-US" sz="1800" dirty="0"/>
              <a:t>Connect the low corona magnetic structures and CMEs to the outer corona / heliosphere</a:t>
            </a:r>
          </a:p>
          <a:p>
            <a:pPr>
              <a:spcAft>
                <a:spcPts val="900"/>
              </a:spcAft>
            </a:pPr>
            <a:r>
              <a:rPr lang="en-US" sz="1800" dirty="0"/>
              <a:t>Easier to track CMEs from the K-</a:t>
            </a:r>
            <a:r>
              <a:rPr lang="en-US" sz="1800" dirty="0" err="1"/>
              <a:t>Cor</a:t>
            </a:r>
            <a:r>
              <a:rPr lang="en-US" sz="1800" dirty="0"/>
              <a:t> white light to space-based white light: rather than EUV to white light.</a:t>
            </a:r>
          </a:p>
          <a:p>
            <a:r>
              <a:rPr lang="en-US" sz="1800" dirty="0"/>
              <a:t>Provides information on variation of energy input into corona and solar wind</a:t>
            </a:r>
          </a:p>
        </p:txBody>
      </p:sp>
      <p:sp>
        <p:nvSpPr>
          <p:cNvPr id="3" name="TextBox 2"/>
          <p:cNvSpPr txBox="1"/>
          <p:nvPr/>
        </p:nvSpPr>
        <p:spPr>
          <a:xfrm>
            <a:off x="2848942" y="3165333"/>
            <a:ext cx="3070078" cy="461665"/>
          </a:xfrm>
          <a:prstGeom prst="rect">
            <a:avLst/>
          </a:prstGeom>
          <a:noFill/>
        </p:spPr>
        <p:txBody>
          <a:bodyPr wrap="square" rtlCol="0">
            <a:spAutoFit/>
          </a:bodyPr>
          <a:lstStyle/>
          <a:p>
            <a:r>
              <a:rPr lang="en-US" sz="1200" dirty="0"/>
              <a:t>Gold image: AIA EUV; Blue image: K-</a:t>
            </a:r>
            <a:r>
              <a:rPr lang="en-US" sz="1200" dirty="0" err="1"/>
              <a:t>Cor</a:t>
            </a:r>
            <a:r>
              <a:rPr lang="en-US" sz="1200" dirty="0"/>
              <a:t>;  Red image: LASCO white light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2621" t="18069" r="20600" b="17799"/>
          <a:stretch/>
        </p:blipFill>
        <p:spPr>
          <a:xfrm>
            <a:off x="3257590" y="887586"/>
            <a:ext cx="2249204" cy="2206099"/>
          </a:xfrm>
          <a:prstGeom prst="ellipse">
            <a:avLst/>
          </a:prstGeom>
        </p:spPr>
      </p:pic>
      <p:sp>
        <p:nvSpPr>
          <p:cNvPr id="11" name="Google Shape;141;p36"/>
          <p:cNvSpPr txBox="1">
            <a:spLocks noGrp="1"/>
          </p:cNvSpPr>
          <p:nvPr>
            <p:ph type="title"/>
          </p:nvPr>
        </p:nvSpPr>
        <p:spPr>
          <a:xfrm>
            <a:off x="1445541" y="338135"/>
            <a:ext cx="6172200" cy="388975"/>
          </a:xfrm>
          <a:prstGeom prst="rect">
            <a:avLst/>
          </a:prstGeom>
          <a:noFill/>
          <a:ln>
            <a:noFill/>
          </a:ln>
        </p:spPr>
        <p:txBody>
          <a:bodyPr spcFirstLastPara="1" wrap="square" lIns="68569" tIns="34275" rIns="68569" bIns="34275" anchor="b" anchorCtr="0">
            <a:noAutofit/>
          </a:bodyPr>
          <a:lstStyle/>
          <a:p>
            <a:pPr algn="ctr"/>
            <a:r>
              <a:rPr lang="en-US" sz="2400" dirty="0">
                <a:solidFill>
                  <a:schemeClr val="bg2"/>
                </a:solidFill>
              </a:rPr>
              <a:t>COSMO K-Coronagraph (K-</a:t>
            </a:r>
            <a:r>
              <a:rPr lang="en-US" sz="2400" dirty="0" err="1">
                <a:solidFill>
                  <a:schemeClr val="bg2"/>
                </a:solidFill>
              </a:rPr>
              <a:t>Cor</a:t>
            </a:r>
            <a:r>
              <a:rPr lang="en-US" sz="2400" dirty="0">
                <a:solidFill>
                  <a:schemeClr val="bg2"/>
                </a:solidFill>
              </a:rPr>
              <a:t>)</a:t>
            </a:r>
            <a:endParaRPr sz="2400" dirty="0">
              <a:solidFill>
                <a:schemeClr val="bg2"/>
              </a:solidFill>
            </a:endParaRPr>
          </a:p>
        </p:txBody>
      </p:sp>
      <p:sp>
        <p:nvSpPr>
          <p:cNvPr id="12" name="TextBox 11"/>
          <p:cNvSpPr txBox="1"/>
          <p:nvPr/>
        </p:nvSpPr>
        <p:spPr>
          <a:xfrm>
            <a:off x="22355" y="1201591"/>
            <a:ext cx="3235235" cy="646331"/>
          </a:xfrm>
          <a:prstGeom prst="rect">
            <a:avLst/>
          </a:prstGeom>
          <a:noFill/>
        </p:spPr>
        <p:txBody>
          <a:bodyPr wrap="square" rtlCol="0">
            <a:spAutoFit/>
          </a:bodyPr>
          <a:lstStyle/>
          <a:p>
            <a:r>
              <a:rPr lang="en-US" sz="1800" dirty="0"/>
              <a:t>Observes the low and middle corona in white light </a:t>
            </a:r>
          </a:p>
        </p:txBody>
      </p:sp>
      <p:sp>
        <p:nvSpPr>
          <p:cNvPr id="13" name="TextBox 12"/>
          <p:cNvSpPr txBox="1"/>
          <p:nvPr/>
        </p:nvSpPr>
        <p:spPr>
          <a:xfrm>
            <a:off x="6549651" y="3302042"/>
            <a:ext cx="2136179" cy="253916"/>
          </a:xfrm>
          <a:prstGeom prst="rect">
            <a:avLst/>
          </a:prstGeom>
          <a:noFill/>
        </p:spPr>
        <p:txBody>
          <a:bodyPr wrap="square" rtlCol="0">
            <a:spAutoFit/>
          </a:bodyPr>
          <a:lstStyle/>
          <a:p>
            <a:r>
              <a:rPr lang="en-US" sz="1050" dirty="0"/>
              <a:t>K-</a:t>
            </a:r>
            <a:r>
              <a:rPr lang="en-US" sz="1050" dirty="0" err="1"/>
              <a:t>Cor</a:t>
            </a:r>
            <a:r>
              <a:rPr lang="en-US" sz="1050" dirty="0"/>
              <a:t>:  CME on May 7, 2021</a:t>
            </a:r>
          </a:p>
        </p:txBody>
      </p:sp>
      <p:pic>
        <p:nvPicPr>
          <p:cNvPr id="5" name="Picture 4" descr="A picture containing text, ground, dirt&#10;&#10;Description automatically generated">
            <a:extLst>
              <a:ext uri="{FF2B5EF4-FFF2-40B4-BE49-F238E27FC236}">
                <a16:creationId xmlns:a16="http://schemas.microsoft.com/office/drawing/2014/main" id="{66F571D4-518A-46D9-885A-81993FD2AD87}"/>
              </a:ext>
            </a:extLst>
          </p:cNvPr>
          <p:cNvPicPr>
            <a:picLocks noChangeAspect="1"/>
          </p:cNvPicPr>
          <p:nvPr/>
        </p:nvPicPr>
        <p:blipFill>
          <a:blip r:embed="rId4"/>
          <a:stretch>
            <a:fillRect/>
          </a:stretch>
        </p:blipFill>
        <p:spPr>
          <a:xfrm>
            <a:off x="6330965" y="916130"/>
            <a:ext cx="2249203" cy="2249203"/>
          </a:xfrm>
          <a:prstGeom prst="rect">
            <a:avLst/>
          </a:prstGeom>
        </p:spPr>
      </p:pic>
      <p:cxnSp>
        <p:nvCxnSpPr>
          <p:cNvPr id="6" name="Straight Arrow Connector 5">
            <a:extLst>
              <a:ext uri="{FF2B5EF4-FFF2-40B4-BE49-F238E27FC236}">
                <a16:creationId xmlns:a16="http://schemas.microsoft.com/office/drawing/2014/main" id="{92EC61AF-0CDF-2C33-C3C9-60E176C79A12}"/>
              </a:ext>
            </a:extLst>
          </p:cNvPr>
          <p:cNvCxnSpPr>
            <a:cxnSpLocks/>
          </p:cNvCxnSpPr>
          <p:nvPr/>
        </p:nvCxnSpPr>
        <p:spPr>
          <a:xfrm>
            <a:off x="2295768" y="1515051"/>
            <a:ext cx="1533282" cy="428049"/>
          </a:xfrm>
          <a:prstGeom prst="straightConnector1">
            <a:avLst/>
          </a:prstGeom>
          <a:ln>
            <a:solidFill>
              <a:schemeClr val="accent1">
                <a:lumMod val="60000"/>
                <a:lumOff val="40000"/>
              </a:schemeClr>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2174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1;p36">
            <a:extLst>
              <a:ext uri="{FF2B5EF4-FFF2-40B4-BE49-F238E27FC236}">
                <a16:creationId xmlns:a16="http://schemas.microsoft.com/office/drawing/2014/main" id="{B287127D-FE7D-2E4A-0914-2291B5843FC0}"/>
              </a:ext>
            </a:extLst>
          </p:cNvPr>
          <p:cNvSpPr txBox="1">
            <a:spLocks noGrp="1"/>
          </p:cNvSpPr>
          <p:nvPr>
            <p:ph type="title"/>
          </p:nvPr>
        </p:nvSpPr>
        <p:spPr>
          <a:xfrm>
            <a:off x="1581348" y="278173"/>
            <a:ext cx="6172200" cy="388975"/>
          </a:xfrm>
          <a:prstGeom prst="rect">
            <a:avLst/>
          </a:prstGeom>
          <a:noFill/>
          <a:ln>
            <a:noFill/>
          </a:ln>
        </p:spPr>
        <p:txBody>
          <a:bodyPr spcFirstLastPara="1" wrap="square" lIns="68569" tIns="34275" rIns="68569" bIns="34275" anchor="b" anchorCtr="0">
            <a:noAutofit/>
          </a:bodyPr>
          <a:lstStyle/>
          <a:p>
            <a:pPr algn="ctr"/>
            <a:r>
              <a:rPr lang="en-US" sz="2400" dirty="0">
                <a:solidFill>
                  <a:schemeClr val="bg2"/>
                </a:solidFill>
              </a:rPr>
              <a:t>K-Cor</a:t>
            </a:r>
            <a:r>
              <a:rPr lang="en-US" sz="2400" b="0" dirty="0">
                <a:solidFill>
                  <a:srgbClr val="060606"/>
                </a:solidFill>
              </a:rPr>
              <a:t> near-real time CME alerts</a:t>
            </a:r>
            <a:endParaRPr sz="2400" b="0" dirty="0">
              <a:solidFill>
                <a:srgbClr val="060606"/>
              </a:solidFill>
            </a:endParaRPr>
          </a:p>
        </p:txBody>
      </p:sp>
      <p:grpSp>
        <p:nvGrpSpPr>
          <p:cNvPr id="25" name="Group 24">
            <a:extLst>
              <a:ext uri="{FF2B5EF4-FFF2-40B4-BE49-F238E27FC236}">
                <a16:creationId xmlns:a16="http://schemas.microsoft.com/office/drawing/2014/main" id="{CFEF7CC2-DB80-3BB1-48C5-15A7042AD06A}"/>
              </a:ext>
            </a:extLst>
          </p:cNvPr>
          <p:cNvGrpSpPr/>
          <p:nvPr/>
        </p:nvGrpSpPr>
        <p:grpSpPr>
          <a:xfrm>
            <a:off x="1792671" y="3629960"/>
            <a:ext cx="5444990" cy="2111027"/>
            <a:chOff x="608800" y="1446214"/>
            <a:chExt cx="8354841" cy="3206782"/>
          </a:xfrm>
        </p:grpSpPr>
        <p:pic>
          <p:nvPicPr>
            <p:cNvPr id="16" name="Picture 15" descr="A close up of a person's eye&#10;&#10;Description automatically generated with medium confidence">
              <a:extLst>
                <a:ext uri="{FF2B5EF4-FFF2-40B4-BE49-F238E27FC236}">
                  <a16:creationId xmlns:a16="http://schemas.microsoft.com/office/drawing/2014/main" id="{C6C32708-3081-EC6F-9CFF-9B04BDBC2BB9}"/>
                </a:ext>
              </a:extLst>
            </p:cNvPr>
            <p:cNvPicPr>
              <a:picLocks noChangeAspect="1"/>
            </p:cNvPicPr>
            <p:nvPr/>
          </p:nvPicPr>
          <p:blipFill rotWithShape="1">
            <a:blip r:embed="rId3">
              <a:extLst>
                <a:ext uri="{28A0092B-C50C-407E-A947-70E740481C1C}">
                  <a14:useLocalDpi xmlns:a14="http://schemas.microsoft.com/office/drawing/2010/main" val="0"/>
                </a:ext>
              </a:extLst>
            </a:blip>
            <a:srcRect l="-2358" t="13094" r="44304" b="18461"/>
            <a:stretch/>
          </p:blipFill>
          <p:spPr>
            <a:xfrm>
              <a:off x="6167671" y="1446214"/>
              <a:ext cx="2795970" cy="3170158"/>
            </a:xfrm>
            <a:prstGeom prst="rect">
              <a:avLst/>
            </a:prstGeom>
          </p:spPr>
        </p:pic>
        <p:pic>
          <p:nvPicPr>
            <p:cNvPr id="17" name="Picture 16" descr="A close-up of a planet&#10;&#10;Description automatically generated with low confidence">
              <a:extLst>
                <a:ext uri="{FF2B5EF4-FFF2-40B4-BE49-F238E27FC236}">
                  <a16:creationId xmlns:a16="http://schemas.microsoft.com/office/drawing/2014/main" id="{B7A05F7A-FC79-9B51-606E-5EF2BD7AA6F8}"/>
                </a:ext>
              </a:extLst>
            </p:cNvPr>
            <p:cNvPicPr>
              <a:picLocks noChangeAspect="1"/>
            </p:cNvPicPr>
            <p:nvPr/>
          </p:nvPicPr>
          <p:blipFill rotWithShape="1">
            <a:blip r:embed="rId4">
              <a:extLst>
                <a:ext uri="{28A0092B-C50C-407E-A947-70E740481C1C}">
                  <a14:useLocalDpi xmlns:a14="http://schemas.microsoft.com/office/drawing/2010/main" val="0"/>
                </a:ext>
              </a:extLst>
            </a:blip>
            <a:srcRect t="10709" r="41756" b="20620"/>
            <a:stretch/>
          </p:blipFill>
          <p:spPr>
            <a:xfrm>
              <a:off x="3469883" y="1472260"/>
              <a:ext cx="2697788" cy="3180736"/>
            </a:xfrm>
            <a:prstGeom prst="rect">
              <a:avLst/>
            </a:prstGeom>
          </p:spPr>
        </p:pic>
        <p:pic>
          <p:nvPicPr>
            <p:cNvPr id="18" name="Picture 17" descr="A picture containing red, dark&#10;&#10;Description automatically generated">
              <a:extLst>
                <a:ext uri="{FF2B5EF4-FFF2-40B4-BE49-F238E27FC236}">
                  <a16:creationId xmlns:a16="http://schemas.microsoft.com/office/drawing/2014/main" id="{D4671CF9-BABC-482C-AD27-30AD5020BDA6}"/>
                </a:ext>
              </a:extLst>
            </p:cNvPr>
            <p:cNvPicPr>
              <a:picLocks noChangeAspect="1"/>
            </p:cNvPicPr>
            <p:nvPr/>
          </p:nvPicPr>
          <p:blipFill rotWithShape="1">
            <a:blip r:embed="rId5">
              <a:extLst>
                <a:ext uri="{28A0092B-C50C-407E-A947-70E740481C1C}">
                  <a14:useLocalDpi xmlns:a14="http://schemas.microsoft.com/office/drawing/2010/main" val="0"/>
                </a:ext>
              </a:extLst>
            </a:blip>
            <a:srcRect l="7778" t="23192" r="51625" b="28943"/>
            <a:stretch/>
          </p:blipFill>
          <p:spPr>
            <a:xfrm>
              <a:off x="608800" y="1472260"/>
              <a:ext cx="2697788" cy="3180736"/>
            </a:xfrm>
            <a:prstGeom prst="rect">
              <a:avLst/>
            </a:prstGeom>
          </p:spPr>
        </p:pic>
        <p:cxnSp>
          <p:nvCxnSpPr>
            <p:cNvPr id="19" name="Straight Arrow Connector 18">
              <a:extLst>
                <a:ext uri="{FF2B5EF4-FFF2-40B4-BE49-F238E27FC236}">
                  <a16:creationId xmlns:a16="http://schemas.microsoft.com/office/drawing/2014/main" id="{633C3B5B-7E2D-D95A-2061-DF2D56AD8667}"/>
                </a:ext>
              </a:extLst>
            </p:cNvPr>
            <p:cNvCxnSpPr>
              <a:cxnSpLocks/>
            </p:cNvCxnSpPr>
            <p:nvPr/>
          </p:nvCxnSpPr>
          <p:spPr>
            <a:xfrm flipV="1">
              <a:off x="3578967" y="3031293"/>
              <a:ext cx="392774" cy="4464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EADCEF6-C96F-21E2-F962-54B53CC48B12}"/>
                </a:ext>
              </a:extLst>
            </p:cNvPr>
            <p:cNvCxnSpPr>
              <a:cxnSpLocks/>
            </p:cNvCxnSpPr>
            <p:nvPr/>
          </p:nvCxnSpPr>
          <p:spPr>
            <a:xfrm flipV="1">
              <a:off x="1077566" y="2839402"/>
              <a:ext cx="392774" cy="44645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77FEFCC-E705-80BC-3643-9C5615BD065A}"/>
                </a:ext>
              </a:extLst>
            </p:cNvPr>
            <p:cNvSpPr txBox="1"/>
            <p:nvPr/>
          </p:nvSpPr>
          <p:spPr>
            <a:xfrm>
              <a:off x="713263" y="4233922"/>
              <a:ext cx="2032831" cy="385714"/>
            </a:xfrm>
            <a:prstGeom prst="rect">
              <a:avLst/>
            </a:prstGeom>
            <a:noFill/>
          </p:spPr>
          <p:txBody>
            <a:bodyPr wrap="square" rtlCol="0">
              <a:spAutoFit/>
            </a:bodyPr>
            <a:lstStyle/>
            <a:p>
              <a:r>
                <a:rPr lang="en-US" sz="1050" dirty="0">
                  <a:solidFill>
                    <a:schemeClr val="bg1"/>
                  </a:solidFill>
                </a:rPr>
                <a:t>LASCO   19:36</a:t>
              </a:r>
            </a:p>
          </p:txBody>
        </p:sp>
        <p:sp>
          <p:nvSpPr>
            <p:cNvPr id="22" name="TextBox 21">
              <a:extLst>
                <a:ext uri="{FF2B5EF4-FFF2-40B4-BE49-F238E27FC236}">
                  <a16:creationId xmlns:a16="http://schemas.microsoft.com/office/drawing/2014/main" id="{128EA7DE-3ABD-FA62-84B7-C791DC21F633}"/>
                </a:ext>
              </a:extLst>
            </p:cNvPr>
            <p:cNvSpPr txBox="1"/>
            <p:nvPr/>
          </p:nvSpPr>
          <p:spPr>
            <a:xfrm>
              <a:off x="3497385" y="4225564"/>
              <a:ext cx="1572323" cy="385714"/>
            </a:xfrm>
            <a:prstGeom prst="rect">
              <a:avLst/>
            </a:prstGeom>
            <a:noFill/>
          </p:spPr>
          <p:txBody>
            <a:bodyPr wrap="square" rtlCol="0">
              <a:spAutoFit/>
            </a:bodyPr>
            <a:lstStyle/>
            <a:p>
              <a:r>
                <a:rPr lang="en-US" sz="1050" dirty="0">
                  <a:solidFill>
                    <a:schemeClr val="bg1"/>
                  </a:solidFill>
                </a:rPr>
                <a:t>K-Cor    19:12</a:t>
              </a:r>
            </a:p>
          </p:txBody>
        </p:sp>
        <p:sp>
          <p:nvSpPr>
            <p:cNvPr id="23" name="TextBox 22">
              <a:extLst>
                <a:ext uri="{FF2B5EF4-FFF2-40B4-BE49-F238E27FC236}">
                  <a16:creationId xmlns:a16="http://schemas.microsoft.com/office/drawing/2014/main" id="{2090947E-1AEE-F417-64C8-C10954CAD3AC}"/>
                </a:ext>
              </a:extLst>
            </p:cNvPr>
            <p:cNvSpPr txBox="1"/>
            <p:nvPr/>
          </p:nvSpPr>
          <p:spPr>
            <a:xfrm>
              <a:off x="6479474" y="4215239"/>
              <a:ext cx="1572323" cy="385714"/>
            </a:xfrm>
            <a:prstGeom prst="rect">
              <a:avLst/>
            </a:prstGeom>
            <a:noFill/>
          </p:spPr>
          <p:txBody>
            <a:bodyPr wrap="square" rtlCol="0">
              <a:spAutoFit/>
            </a:bodyPr>
            <a:lstStyle/>
            <a:p>
              <a:r>
                <a:rPr lang="en-US" sz="1050" dirty="0">
                  <a:solidFill>
                    <a:schemeClr val="bg1"/>
                  </a:solidFill>
                </a:rPr>
                <a:t>K-Cor    19:04</a:t>
              </a:r>
            </a:p>
          </p:txBody>
        </p:sp>
      </p:grpSp>
      <p:sp>
        <p:nvSpPr>
          <p:cNvPr id="24" name="TextBox 23">
            <a:extLst>
              <a:ext uri="{FF2B5EF4-FFF2-40B4-BE49-F238E27FC236}">
                <a16:creationId xmlns:a16="http://schemas.microsoft.com/office/drawing/2014/main" id="{23E8A340-716C-69D8-6BD6-74FF87A1222F}"/>
              </a:ext>
            </a:extLst>
          </p:cNvPr>
          <p:cNvSpPr txBox="1"/>
          <p:nvPr/>
        </p:nvSpPr>
        <p:spPr>
          <a:xfrm>
            <a:off x="1906339" y="3072316"/>
            <a:ext cx="1966851" cy="507831"/>
          </a:xfrm>
          <a:prstGeom prst="rect">
            <a:avLst/>
          </a:prstGeom>
          <a:noFill/>
        </p:spPr>
        <p:txBody>
          <a:bodyPr wrap="square" rtlCol="0">
            <a:spAutoFit/>
          </a:bodyPr>
          <a:lstStyle/>
          <a:p>
            <a:r>
              <a:rPr lang="en-US" sz="1350" dirty="0">
                <a:solidFill>
                  <a:schemeClr val="bg1"/>
                </a:solidFill>
              </a:rPr>
              <a:t>SEP-associated CME May 7, 2021 </a:t>
            </a:r>
          </a:p>
        </p:txBody>
      </p:sp>
      <p:sp>
        <p:nvSpPr>
          <p:cNvPr id="26" name="TextBox 25">
            <a:extLst>
              <a:ext uri="{FF2B5EF4-FFF2-40B4-BE49-F238E27FC236}">
                <a16:creationId xmlns:a16="http://schemas.microsoft.com/office/drawing/2014/main" id="{52CCB870-0936-318C-DC62-847C3E860139}"/>
              </a:ext>
            </a:extLst>
          </p:cNvPr>
          <p:cNvSpPr txBox="1"/>
          <p:nvPr/>
        </p:nvSpPr>
        <p:spPr>
          <a:xfrm>
            <a:off x="1535392" y="5790800"/>
            <a:ext cx="6264111" cy="323165"/>
          </a:xfrm>
          <a:prstGeom prst="rect">
            <a:avLst/>
          </a:prstGeom>
          <a:noFill/>
        </p:spPr>
        <p:txBody>
          <a:bodyPr wrap="square" rtlCol="0">
            <a:spAutoFit/>
          </a:bodyPr>
          <a:lstStyle/>
          <a:p>
            <a:r>
              <a:rPr lang="en-US" sz="1500" dirty="0">
                <a:solidFill>
                  <a:schemeClr val="bg2"/>
                </a:solidFill>
              </a:rPr>
              <a:t>Acceleration in K-Cor = 510 m/s</a:t>
            </a:r>
            <a:r>
              <a:rPr lang="en-US" sz="1500" baseline="30000" dirty="0">
                <a:solidFill>
                  <a:schemeClr val="bg2"/>
                </a:solidFill>
              </a:rPr>
              <a:t>2</a:t>
            </a:r>
            <a:r>
              <a:rPr lang="en-US" sz="1500" dirty="0">
                <a:solidFill>
                  <a:schemeClr val="bg2"/>
                </a:solidFill>
              </a:rPr>
              <a:t>;    Acceleration in LASCO = -10 m/s</a:t>
            </a:r>
            <a:r>
              <a:rPr lang="en-US" sz="1500" baseline="30000" dirty="0">
                <a:solidFill>
                  <a:schemeClr val="bg2"/>
                </a:solidFill>
              </a:rPr>
              <a:t>2</a:t>
            </a:r>
            <a:r>
              <a:rPr lang="en-US" sz="1500" dirty="0">
                <a:solidFill>
                  <a:schemeClr val="bg2"/>
                </a:solidFill>
              </a:rPr>
              <a:t>   </a:t>
            </a:r>
            <a:endParaRPr lang="en-US" sz="1500" baseline="30000" dirty="0">
              <a:solidFill>
                <a:schemeClr val="bg2"/>
              </a:solidFill>
            </a:endParaRPr>
          </a:p>
        </p:txBody>
      </p:sp>
      <p:sp>
        <p:nvSpPr>
          <p:cNvPr id="27" name="TextBox 26">
            <a:extLst>
              <a:ext uri="{FF2B5EF4-FFF2-40B4-BE49-F238E27FC236}">
                <a16:creationId xmlns:a16="http://schemas.microsoft.com/office/drawing/2014/main" id="{90A16C90-04A9-8616-B6C8-E0B1B53CE88F}"/>
              </a:ext>
            </a:extLst>
          </p:cNvPr>
          <p:cNvSpPr txBox="1"/>
          <p:nvPr/>
        </p:nvSpPr>
        <p:spPr>
          <a:xfrm>
            <a:off x="387172" y="943732"/>
            <a:ext cx="8298424" cy="2285241"/>
          </a:xfrm>
          <a:prstGeom prst="rect">
            <a:avLst/>
          </a:prstGeom>
          <a:noFill/>
        </p:spPr>
        <p:txBody>
          <a:bodyPr wrap="square" rtlCol="0">
            <a:spAutoFit/>
          </a:bodyPr>
          <a:lstStyle/>
          <a:p>
            <a:pPr marL="342900" indent="-342900" algn="ctr">
              <a:spcAft>
                <a:spcPts val="900"/>
              </a:spcAft>
              <a:buFont typeface="Wingdings" panose="05000000000000000000" pitchFamily="2" charset="2"/>
              <a:buChar char="à"/>
            </a:pPr>
            <a:r>
              <a:rPr lang="en-US" sz="2000" dirty="0"/>
              <a:t>K-Cor provides near-real time CME alerts to the NASA CCMC Solar Energetic Particle (SEP) forecast scoreboard in support of Artemis</a:t>
            </a:r>
          </a:p>
          <a:p>
            <a:pPr marL="342900" indent="-342900" algn="ctr">
              <a:spcAft>
                <a:spcPts val="900"/>
              </a:spcAft>
              <a:buFont typeface="Wingdings" panose="05000000000000000000" pitchFamily="2" charset="2"/>
              <a:buChar char="à"/>
            </a:pPr>
            <a:r>
              <a:rPr lang="en-US" sz="2000" dirty="0">
                <a:solidFill>
                  <a:schemeClr val="tx2">
                    <a:lumMod val="50000"/>
                  </a:schemeClr>
                </a:solidFill>
              </a:rPr>
              <a:t>Alerts provide first warning of an in-progress CME. </a:t>
            </a:r>
          </a:p>
          <a:p>
            <a:pPr marL="342900" indent="-342900" algn="ctr">
              <a:spcAft>
                <a:spcPts val="900"/>
              </a:spcAft>
              <a:buFont typeface="Wingdings" panose="05000000000000000000" pitchFamily="2" charset="2"/>
              <a:buChar char="à"/>
            </a:pPr>
            <a:r>
              <a:rPr lang="en-US" sz="2000" dirty="0">
                <a:solidFill>
                  <a:schemeClr val="bg2"/>
                </a:solidFill>
              </a:rPr>
              <a:t>Most alerts are issued before the CME is visible in LASCO</a:t>
            </a:r>
          </a:p>
          <a:p>
            <a:pPr marL="342900" indent="-342900" algn="ctr">
              <a:spcAft>
                <a:spcPts val="900"/>
              </a:spcAft>
              <a:buFont typeface="Wingdings" panose="05000000000000000000" pitchFamily="2" charset="2"/>
              <a:buChar char="à"/>
            </a:pPr>
            <a:r>
              <a:rPr lang="en-US" sz="2000" dirty="0">
                <a:solidFill>
                  <a:schemeClr val="tx2">
                    <a:lumMod val="50000"/>
                  </a:schemeClr>
                </a:solidFill>
              </a:rPr>
              <a:t>K-Cor alerts for 20 SEP-CMEs were issued 55 min (avg) before CME was visible in available LASCO data (includes latency)</a:t>
            </a:r>
          </a:p>
        </p:txBody>
      </p:sp>
    </p:spTree>
    <p:extLst>
      <p:ext uri="{BB962C8B-B14F-4D97-AF65-F5344CB8AC3E}">
        <p14:creationId xmlns:p14="http://schemas.microsoft.com/office/powerpoint/2010/main" val="301103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FE779-AC7B-6C4E-98FA-C9D4528BEFA2}"/>
              </a:ext>
            </a:extLst>
          </p:cNvPr>
          <p:cNvSpPr>
            <a:spLocks noGrp="1"/>
          </p:cNvSpPr>
          <p:nvPr>
            <p:ph type="title"/>
          </p:nvPr>
        </p:nvSpPr>
        <p:spPr>
          <a:xfrm>
            <a:off x="457200" y="274639"/>
            <a:ext cx="8229600" cy="708004"/>
          </a:xfrm>
        </p:spPr>
        <p:txBody>
          <a:bodyPr/>
          <a:lstStyle/>
          <a:p>
            <a:r>
              <a:rPr lang="en-US" sz="2400" dirty="0"/>
              <a:t>The Importance of the Chromosphere – Why </a:t>
            </a:r>
            <a:r>
              <a:rPr lang="en-US" sz="2400" dirty="0" err="1"/>
              <a:t>ChroMag</a:t>
            </a:r>
            <a:r>
              <a:rPr lang="en-US" sz="2400" dirty="0"/>
              <a:t>?</a:t>
            </a:r>
          </a:p>
        </p:txBody>
      </p:sp>
      <p:pic>
        <p:nvPicPr>
          <p:cNvPr id="4" name="Picture 3">
            <a:extLst>
              <a:ext uri="{FF2B5EF4-FFF2-40B4-BE49-F238E27FC236}">
                <a16:creationId xmlns:a16="http://schemas.microsoft.com/office/drawing/2014/main" id="{253A0C5C-8636-7445-92EC-119C7AC64FB6}"/>
              </a:ext>
            </a:extLst>
          </p:cNvPr>
          <p:cNvPicPr>
            <a:picLocks noChangeAspect="1"/>
          </p:cNvPicPr>
          <p:nvPr/>
        </p:nvPicPr>
        <p:blipFill rotWithShape="1">
          <a:blip r:embed="rId9">
            <a:extLst>
              <a:ext uri="{28A0092B-C50C-407E-A947-70E740481C1C}">
                <a14:useLocalDpi xmlns:a14="http://schemas.microsoft.com/office/drawing/2010/main" val="0"/>
              </a:ext>
            </a:extLst>
          </a:blip>
          <a:srcRect l="22187" t="7408" r="21405" b="42456"/>
          <a:stretch/>
        </p:blipFill>
        <p:spPr bwMode="auto">
          <a:xfrm>
            <a:off x="2734733" y="1434754"/>
            <a:ext cx="3674533" cy="4226998"/>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58C03B2-9D7E-1545-9E14-B5384B5C9011}"/>
              </a:ext>
            </a:extLst>
          </p:cNvPr>
          <p:cNvSpPr txBox="1"/>
          <p:nvPr/>
        </p:nvSpPr>
        <p:spPr>
          <a:xfrm>
            <a:off x="136526" y="3702046"/>
            <a:ext cx="2526654" cy="276999"/>
          </a:xfrm>
          <a:prstGeom prst="rect">
            <a:avLst/>
          </a:prstGeom>
          <a:noFill/>
        </p:spPr>
        <p:txBody>
          <a:bodyPr wrap="none" rtlCol="0">
            <a:spAutoFit/>
          </a:bodyPr>
          <a:lstStyle/>
          <a:p>
            <a:r>
              <a:rPr lang="en-US" sz="1200" dirty="0">
                <a:latin typeface="Helvetica Neue" panose="02000503000000020004" pitchFamily="2" charset="0"/>
                <a:ea typeface="Helvetica Neue" panose="02000503000000020004" pitchFamily="2" charset="0"/>
                <a:cs typeface="Helvetica Neue" panose="02000503000000020004" pitchFamily="2" charset="0"/>
              </a:rPr>
              <a:t>From </a:t>
            </a:r>
            <a:r>
              <a:rPr lang="en-US" sz="1200" dirty="0" err="1">
                <a:latin typeface="Helvetica Neue" panose="02000503000000020004" pitchFamily="2" charset="0"/>
                <a:ea typeface="Helvetica Neue" panose="02000503000000020004" pitchFamily="2" charset="0"/>
                <a:cs typeface="Helvetica Neue" panose="02000503000000020004" pitchFamily="2" charset="0"/>
              </a:rPr>
              <a:t>Iijima</a:t>
            </a:r>
            <a:r>
              <a:rPr lang="en-US" sz="1200" dirty="0">
                <a:latin typeface="Helvetica Neue" panose="02000503000000020004" pitchFamily="2" charset="0"/>
                <a:ea typeface="Helvetica Neue" panose="02000503000000020004" pitchFamily="2" charset="0"/>
                <a:cs typeface="Helvetica Neue" panose="02000503000000020004" pitchFamily="2" charset="0"/>
              </a:rPr>
              <a:t> and Yokoyama (2017) </a:t>
            </a:r>
          </a:p>
        </p:txBody>
      </p:sp>
      <p:pic>
        <p:nvPicPr>
          <p:cNvPr id="8" name="Picture 7">
            <a:extLst>
              <a:ext uri="{FF2B5EF4-FFF2-40B4-BE49-F238E27FC236}">
                <a16:creationId xmlns:a16="http://schemas.microsoft.com/office/drawing/2014/main" id="{8F8C3E12-DA90-B547-A92A-3BF64D48109A}"/>
              </a:ext>
            </a:extLst>
          </p:cNvPr>
          <p:cNvPicPr>
            <a:picLocks noChangeAspect="1"/>
          </p:cNvPicPr>
          <p:nvPr/>
        </p:nvPicPr>
        <p:blipFill rotWithShape="1">
          <a:blip r:embed="rId10">
            <a:extLst>
              <a:ext uri="{BEBA8EAE-BF5A-486C-A8C5-ECC9F3942E4B}">
                <a14:imgProps xmlns:a14="http://schemas.microsoft.com/office/drawing/2010/main">
                  <a14:imgLayer r:embed="rId11">
                    <a14:imgEffect>
                      <a14:artisticBlur radius="28"/>
                    </a14:imgEffect>
                  </a14:imgLayer>
                </a14:imgProps>
              </a:ext>
            </a:extLst>
          </a:blip>
          <a:srcRect l="25057" t="43374" r="30805" b="21876"/>
          <a:stretch/>
        </p:blipFill>
        <p:spPr>
          <a:xfrm>
            <a:off x="3649133" y="3246437"/>
            <a:ext cx="1625600" cy="1465217"/>
          </a:xfrm>
          <a:prstGeom prst="rect">
            <a:avLst/>
          </a:prstGeom>
        </p:spPr>
      </p:pic>
      <p:pic>
        <p:nvPicPr>
          <p:cNvPr id="17" name="656-840" descr="656-840">
            <a:hlinkClick r:id="" action="ppaction://media"/>
            <a:extLst>
              <a:ext uri="{FF2B5EF4-FFF2-40B4-BE49-F238E27FC236}">
                <a16:creationId xmlns:a16="http://schemas.microsoft.com/office/drawing/2014/main" id="{107668DB-C571-A849-948F-5EC9684A4DDD}"/>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2734731" y="1130457"/>
            <a:ext cx="3708391" cy="2295212"/>
          </a:xfrm>
          <a:prstGeom prst="rect">
            <a:avLst/>
          </a:prstGeom>
        </p:spPr>
      </p:pic>
      <p:pic>
        <p:nvPicPr>
          <p:cNvPr id="18" name="core-849" descr="core-849">
            <a:hlinkClick r:id="" action="ppaction://media"/>
            <a:extLst>
              <a:ext uri="{FF2B5EF4-FFF2-40B4-BE49-F238E27FC236}">
                <a16:creationId xmlns:a16="http://schemas.microsoft.com/office/drawing/2014/main" id="{8C4EC069-13A2-804A-970E-077FAFBEEEC4}"/>
              </a:ext>
            </a:extLst>
          </p:cNvPr>
          <p:cNvPicPr>
            <a:picLocks noChangeAspect="1"/>
          </p:cNvPicPr>
          <p:nvPr>
            <a:videoFile r:link="rId4"/>
            <p:extLst>
              <p:ext uri="{DAA4B4D4-6D71-4841-9C94-3DE7FCFB9230}">
                <p14:media xmlns:p14="http://schemas.microsoft.com/office/powerpoint/2010/main" r:embed="rId3"/>
              </p:ext>
            </p:extLst>
          </p:nvPr>
        </p:nvPicPr>
        <p:blipFill>
          <a:blip r:embed="rId13">
            <a:lum bright="20000"/>
          </a:blip>
          <a:stretch>
            <a:fillRect/>
          </a:stretch>
        </p:blipFill>
        <p:spPr>
          <a:xfrm>
            <a:off x="6652260" y="1130457"/>
            <a:ext cx="2246646" cy="2246646"/>
          </a:xfrm>
          <a:prstGeom prst="rect">
            <a:avLst/>
          </a:prstGeom>
        </p:spPr>
      </p:pic>
      <p:pic>
        <p:nvPicPr>
          <p:cNvPr id="19" name="core_full-847" descr="core_full-847">
            <a:hlinkClick r:id="" action="ppaction://media"/>
            <a:extLst>
              <a:ext uri="{FF2B5EF4-FFF2-40B4-BE49-F238E27FC236}">
                <a16:creationId xmlns:a16="http://schemas.microsoft.com/office/drawing/2014/main" id="{E489C8C8-3F75-BC40-A117-2B3A8F3E99B0}"/>
              </a:ext>
            </a:extLst>
          </p:cNvPr>
          <p:cNvPicPr>
            <a:picLocks noChangeAspect="1"/>
          </p:cNvPicPr>
          <p:nvPr>
            <a:videoFile r:link="rId6"/>
            <p:extLst>
              <p:ext uri="{DAA4B4D4-6D71-4841-9C94-3DE7FCFB9230}">
                <p14:media xmlns:p14="http://schemas.microsoft.com/office/powerpoint/2010/main" r:embed="rId5"/>
              </p:ext>
            </p:extLst>
          </p:nvPr>
        </p:nvPicPr>
        <p:blipFill>
          <a:blip r:embed="rId14">
            <a:lum/>
          </a:blip>
          <a:stretch>
            <a:fillRect/>
          </a:stretch>
        </p:blipFill>
        <p:spPr>
          <a:xfrm>
            <a:off x="208077" y="4139197"/>
            <a:ext cx="3839998" cy="1974666"/>
          </a:xfrm>
          <a:prstGeom prst="rect">
            <a:avLst/>
          </a:prstGeom>
        </p:spPr>
      </p:pic>
      <p:pic>
        <p:nvPicPr>
          <p:cNvPr id="21" name="Picture 20">
            <a:extLst>
              <a:ext uri="{FF2B5EF4-FFF2-40B4-BE49-F238E27FC236}">
                <a16:creationId xmlns:a16="http://schemas.microsoft.com/office/drawing/2014/main" id="{968B94CF-0969-FE4E-B7D3-48D772CCF77C}"/>
              </a:ext>
            </a:extLst>
          </p:cNvPr>
          <p:cNvPicPr>
            <a:picLocks noChangeAspect="1"/>
          </p:cNvPicPr>
          <p:nvPr/>
        </p:nvPicPr>
        <p:blipFill rotWithShape="1">
          <a:blip r:embed="rId15"/>
          <a:srcRect t="19640" r="10000" b="13860"/>
          <a:stretch/>
        </p:blipFill>
        <p:spPr>
          <a:xfrm>
            <a:off x="4191182" y="3522875"/>
            <a:ext cx="4758277" cy="2636879"/>
          </a:xfrm>
          <a:prstGeom prst="rect">
            <a:avLst/>
          </a:prstGeom>
        </p:spPr>
      </p:pic>
    </p:spTree>
    <p:extLst>
      <p:ext uri="{BB962C8B-B14F-4D97-AF65-F5344CB8AC3E}">
        <p14:creationId xmlns:p14="http://schemas.microsoft.com/office/powerpoint/2010/main" val="24715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8"/>
                                        </p:tgtEl>
                                      </p:cBhvr>
                                    </p:animEffect>
                                    <p:set>
                                      <p:cBhvr>
                                        <p:cTn id="7" dur="1" fill="hold">
                                          <p:stCondLst>
                                            <p:cond delay="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4"/>
                                        </p:tgtEl>
                                      </p:cBhvr>
                                      <p:by x="60000" y="60000"/>
                                    </p:animScale>
                                  </p:childTnLst>
                                </p:cTn>
                              </p:par>
                              <p:par>
                                <p:cTn id="12" presetID="0" presetClass="path" presetSubtype="0" accel="50000" decel="50000" fill="hold" nodeType="withEffect">
                                  <p:stCondLst>
                                    <p:cond delay="0"/>
                                  </p:stCondLst>
                                  <p:childTnLst>
                                    <p:animMotion origin="layout" path="M -0.02865 -1.11111E-6 L -0.34809 -0.16366 " pathEditMode="relative" rAng="0" ptsTypes="AA">
                                      <p:cBhvr>
                                        <p:cTn id="13" dur="1000" fill="hold"/>
                                        <p:tgtEl>
                                          <p:spTgt spid="4"/>
                                        </p:tgtEl>
                                        <p:attrNameLst>
                                          <p:attrName>ppt_x</p:attrName>
                                          <p:attrName>ppt_y</p:attrName>
                                        </p:attrNameLst>
                                      </p:cBhvr>
                                      <p:rCtr x="-15972" y="-8194"/>
                                    </p:animMotion>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par>
                          <p:cTn id="18" fill="hold">
                            <p:stCondLst>
                              <p:cond delay="1500"/>
                            </p:stCondLst>
                            <p:childTnLst>
                              <p:par>
                                <p:cTn id="19" presetID="9"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9"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dissolve">
                                      <p:cBhvr>
                                        <p:cTn id="24" dur="500"/>
                                        <p:tgtEl>
                                          <p:spTgt spid="18"/>
                                        </p:tgtEl>
                                      </p:cBhvr>
                                    </p:animEffect>
                                  </p:childTnLst>
                                </p:cTn>
                              </p:par>
                              <p:par>
                                <p:cTn id="25" presetID="9"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par>
                                <p:cTn id="28" presetID="1" presetClass="mediacall" presetSubtype="0" fill="hold" nodeType="withEffect">
                                  <p:stCondLst>
                                    <p:cond delay="0"/>
                                  </p:stCondLst>
                                  <p:childTnLst>
                                    <p:cmd type="call" cmd="playFrom(0.0)">
                                      <p:cBhvr>
                                        <p:cTn id="29" dur="6250" fill="hold"/>
                                        <p:tgtEl>
                                          <p:spTgt spid="17"/>
                                        </p:tgtEl>
                                      </p:cBhvr>
                                    </p:cmd>
                                  </p:childTnLst>
                                </p:cTn>
                              </p:par>
                              <p:par>
                                <p:cTn id="30" presetID="1" presetClass="mediacall" presetSubtype="0" fill="hold" nodeType="withEffect">
                                  <p:stCondLst>
                                    <p:cond delay="0"/>
                                  </p:stCondLst>
                                  <p:childTnLst>
                                    <p:cmd type="call" cmd="playFrom(0.0)">
                                      <p:cBhvr>
                                        <p:cTn id="31" dur="3000" fill="hold"/>
                                        <p:tgtEl>
                                          <p:spTgt spid="19"/>
                                        </p:tgtEl>
                                      </p:cBhvr>
                                    </p:cmd>
                                  </p:childTnLst>
                                </p:cTn>
                              </p:par>
                              <p:par>
                                <p:cTn id="32" presetID="1" presetClass="mediacall" presetSubtype="0" fill="hold" nodeType="withEffect">
                                  <p:stCondLst>
                                    <p:cond delay="0"/>
                                  </p:stCondLst>
                                  <p:childTnLst>
                                    <p:cmd type="call" cmd="playFrom(0.0)">
                                      <p:cBhvr>
                                        <p:cTn id="33" dur="3000" fill="hold"/>
                                        <p:tgtEl>
                                          <p:spTgt spid="18"/>
                                        </p:tgtEl>
                                      </p:cBhvr>
                                    </p:cmd>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dissolv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repeatCount="indefinite" fill="hold" display="0">
                  <p:stCondLst>
                    <p:cond delay="indefinite"/>
                  </p:stCondLst>
                </p:cTn>
                <p:tgtEl>
                  <p:spTgt spid="17"/>
                </p:tgtEl>
              </p:cMediaNode>
            </p:video>
            <p:video>
              <p:cMediaNode vol="80000">
                <p:cTn id="40" repeatCount="indefinite" fill="hold" display="0">
                  <p:stCondLst>
                    <p:cond delay="indefinite"/>
                  </p:stCondLst>
                </p:cTn>
                <p:tgtEl>
                  <p:spTgt spid="18"/>
                </p:tgtEl>
              </p:cMediaNode>
            </p:video>
            <p:video>
              <p:cMediaNode vol="80000">
                <p:cTn id="41" repeatCount="indefinite" fill="hold" display="0">
                  <p:stCondLst>
                    <p:cond delay="indefinite"/>
                  </p:stCondLst>
                </p:cTn>
                <p:tgtEl>
                  <p:spTgt spid="19"/>
                </p:tgtEl>
              </p:cMediaNode>
            </p:vide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8" name="Google Shape;141;p36"/>
          <p:cNvSpPr txBox="1">
            <a:spLocks noGrp="1"/>
          </p:cNvSpPr>
          <p:nvPr>
            <p:ph type="title"/>
          </p:nvPr>
        </p:nvSpPr>
        <p:spPr>
          <a:xfrm>
            <a:off x="953729" y="173793"/>
            <a:ext cx="7236542" cy="430835"/>
          </a:xfrm>
          <a:prstGeom prst="rect">
            <a:avLst/>
          </a:prstGeom>
          <a:noFill/>
          <a:ln>
            <a:noFill/>
          </a:ln>
        </p:spPr>
        <p:txBody>
          <a:bodyPr spcFirstLastPara="1" wrap="square" lIns="68569" tIns="34275" rIns="68569" bIns="34275" anchor="b" anchorCtr="0">
            <a:noAutofit/>
          </a:bodyPr>
          <a:lstStyle/>
          <a:p>
            <a:r>
              <a:rPr lang="en-US" sz="2400" dirty="0">
                <a:solidFill>
                  <a:srgbClr val="060606"/>
                </a:solidFill>
              </a:rPr>
              <a:t>Mauna Loa Solar Observatory Broader Impacts</a:t>
            </a:r>
            <a:endParaRPr sz="2400" dirty="0">
              <a:solidFill>
                <a:srgbClr val="060606"/>
              </a:solidFill>
            </a:endParaRPr>
          </a:p>
        </p:txBody>
      </p:sp>
      <p:sp>
        <p:nvSpPr>
          <p:cNvPr id="9" name="TextBox 8"/>
          <p:cNvSpPr txBox="1"/>
          <p:nvPr/>
        </p:nvSpPr>
        <p:spPr>
          <a:xfrm>
            <a:off x="245807" y="1135571"/>
            <a:ext cx="8898193" cy="4703852"/>
          </a:xfrm>
          <a:prstGeom prst="rect">
            <a:avLst/>
          </a:prstGeom>
          <a:noFill/>
        </p:spPr>
        <p:txBody>
          <a:bodyPr wrap="square" rtlCol="0">
            <a:spAutoFit/>
          </a:bodyPr>
          <a:lstStyle/>
          <a:p>
            <a:r>
              <a:rPr lang="en-US" sz="1800" b="1" dirty="0">
                <a:solidFill>
                  <a:schemeClr val="bg2"/>
                </a:solidFill>
              </a:rPr>
              <a:t>Community Engagement:</a:t>
            </a:r>
          </a:p>
          <a:p>
            <a:pPr marL="274320" lvl="4" indent="-214313">
              <a:buFont typeface="Arial" panose="020B0604020202020204" pitchFamily="34" charset="0"/>
              <a:buChar char="•"/>
            </a:pPr>
            <a:r>
              <a:rPr lang="en-US" sz="1800" dirty="0"/>
              <a:t>Community-wide </a:t>
            </a:r>
            <a:r>
              <a:rPr lang="en-US" sz="1800" dirty="0" err="1"/>
              <a:t>UCoMP</a:t>
            </a:r>
            <a:r>
              <a:rPr lang="en-US" sz="1800" dirty="0"/>
              <a:t> special observing campaigns</a:t>
            </a:r>
          </a:p>
          <a:p>
            <a:pPr marL="274320" lvl="4" indent="-214313">
              <a:buFont typeface="Arial" panose="020B0604020202020204" pitchFamily="34" charset="0"/>
              <a:buChar char="•"/>
            </a:pPr>
            <a:r>
              <a:rPr lang="en-US" sz="1800" dirty="0"/>
              <a:t>DKIST will use MLSO images for their coronal context imagery </a:t>
            </a:r>
          </a:p>
          <a:p>
            <a:pPr marL="274320" lvl="4" indent="-214313">
              <a:buFont typeface="Arial" panose="020B0604020202020204" pitchFamily="34" charset="0"/>
              <a:buChar char="•"/>
            </a:pPr>
            <a:r>
              <a:rPr lang="en-US" sz="1800" dirty="0"/>
              <a:t>Chosen to support Parker Solar Probe and provide ground-based support for Solar Orbiter</a:t>
            </a:r>
          </a:p>
          <a:p>
            <a:pPr marL="274320" lvl="4" indent="-214313">
              <a:buFont typeface="Arial" panose="020B0604020202020204" pitchFamily="34" charset="0"/>
              <a:buChar char="•"/>
            </a:pPr>
            <a:r>
              <a:rPr lang="en-US" sz="1800" dirty="0"/>
              <a:t>Collaborating with NSO on next-generation ground-based space weather solar observatories (</a:t>
            </a:r>
            <a:r>
              <a:rPr lang="en-US" sz="1800" dirty="0" err="1"/>
              <a:t>ngGONG</a:t>
            </a:r>
            <a:r>
              <a:rPr lang="en-US" sz="1800" dirty="0"/>
              <a:t>)- engaging the research and forecasting community via meetings at SHINE conference, NOAA SWPC, NSO and HAO </a:t>
            </a:r>
          </a:p>
          <a:p>
            <a:pPr marL="274320" lvl="4" indent="-214313">
              <a:buFont typeface="Arial" panose="020B0604020202020204" pitchFamily="34" charset="0"/>
              <a:buChar char="•"/>
            </a:pPr>
            <a:endParaRPr lang="en-US" sz="1800" dirty="0"/>
          </a:p>
          <a:p>
            <a:pPr>
              <a:spcAft>
                <a:spcPts val="675"/>
              </a:spcAft>
            </a:pPr>
            <a:r>
              <a:rPr lang="en-US" sz="1800" b="1" dirty="0">
                <a:solidFill>
                  <a:schemeClr val="bg2"/>
                </a:solidFill>
              </a:rPr>
              <a:t>Space Weather Forecasting: </a:t>
            </a:r>
            <a:r>
              <a:rPr lang="en-US" sz="1800" dirty="0"/>
              <a:t>MLSO is working with NASA JSC Space Radiation Analysis Group (SRAG) and GSFC CCMC. K-Cor CME alerts have been incorporated into the CCMC SEP forecasting scoreboard  to help improve forecasts and ultimately mitigate space weather hazards for astronauts and at Earth</a:t>
            </a:r>
          </a:p>
          <a:p>
            <a:pPr>
              <a:spcAft>
                <a:spcPts val="675"/>
              </a:spcAft>
            </a:pPr>
            <a:endParaRPr lang="en-US" sz="1800" dirty="0"/>
          </a:p>
          <a:p>
            <a:r>
              <a:rPr lang="en-US" sz="1800" b="1" dirty="0">
                <a:solidFill>
                  <a:schemeClr val="bg2"/>
                </a:solidFill>
              </a:rPr>
              <a:t>Education / Outreach:</a:t>
            </a:r>
            <a:r>
              <a:rPr lang="en-US" sz="1800" dirty="0">
                <a:solidFill>
                  <a:schemeClr val="bg2"/>
                </a:solidFill>
              </a:rPr>
              <a:t> </a:t>
            </a:r>
            <a:r>
              <a:rPr lang="en-US" sz="1800" dirty="0"/>
              <a:t>MLSO staff are active in education / outreach events in Hilo and Kona and provide tours of the MLSO facility </a:t>
            </a:r>
          </a:p>
        </p:txBody>
      </p:sp>
    </p:spTree>
    <p:extLst>
      <p:ext uri="{BB962C8B-B14F-4D97-AF65-F5344CB8AC3E}">
        <p14:creationId xmlns:p14="http://schemas.microsoft.com/office/powerpoint/2010/main" val="49381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719C-A2E7-861E-71E9-DBD42DE550DD}"/>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9381CFA-DA9A-6561-A360-67E42E19141F}"/>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8506E57-FBF1-BB41-BA85-2E027E230760}"/>
              </a:ext>
            </a:extLst>
          </p:cNvPr>
          <p:cNvPicPr>
            <a:picLocks noChangeAspect="1"/>
          </p:cNvPicPr>
          <p:nvPr/>
        </p:nvPicPr>
        <p:blipFill>
          <a:blip r:embed="rId2"/>
          <a:stretch>
            <a:fillRect/>
          </a:stretch>
        </p:blipFill>
        <p:spPr>
          <a:xfrm>
            <a:off x="183105" y="678425"/>
            <a:ext cx="8898193" cy="5576607"/>
          </a:xfrm>
          <a:prstGeom prst="rect">
            <a:avLst/>
          </a:prstGeom>
        </p:spPr>
      </p:pic>
      <p:sp>
        <p:nvSpPr>
          <p:cNvPr id="5" name="Google Shape;141;p36">
            <a:extLst>
              <a:ext uri="{FF2B5EF4-FFF2-40B4-BE49-F238E27FC236}">
                <a16:creationId xmlns:a16="http://schemas.microsoft.com/office/drawing/2014/main" id="{4BF22394-9A60-B147-4AEB-039760CD6598}"/>
              </a:ext>
            </a:extLst>
          </p:cNvPr>
          <p:cNvSpPr txBox="1">
            <a:spLocks/>
          </p:cNvSpPr>
          <p:nvPr/>
        </p:nvSpPr>
        <p:spPr>
          <a:xfrm>
            <a:off x="953729" y="173793"/>
            <a:ext cx="7236542" cy="430835"/>
          </a:xfrm>
          <a:prstGeom prst="rect">
            <a:avLst/>
          </a:prstGeom>
          <a:noFill/>
          <a:ln>
            <a:noFill/>
          </a:ln>
        </p:spPr>
        <p:txBody>
          <a:bodyPr spcFirstLastPara="1" wrap="square" lIns="68569" tIns="34275" rIns="68569" bIns="3427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71"/>
              <a:buFont typeface="Helvetica Neue"/>
              <a:buNone/>
              <a:defRPr sz="1853" b="1"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sz="2400">
                <a:solidFill>
                  <a:srgbClr val="060606"/>
                </a:solidFill>
              </a:rPr>
              <a:t>Mauna Loa Solar Observatory Broader Impacts</a:t>
            </a:r>
            <a:endParaRPr lang="en-US" sz="2400" dirty="0">
              <a:solidFill>
                <a:srgbClr val="060606"/>
              </a:solidFill>
            </a:endParaRPr>
          </a:p>
        </p:txBody>
      </p:sp>
    </p:spTree>
    <p:extLst>
      <p:ext uri="{BB962C8B-B14F-4D97-AF65-F5344CB8AC3E}">
        <p14:creationId xmlns:p14="http://schemas.microsoft.com/office/powerpoint/2010/main" val="334308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BottomSwooshes">
  <a:themeElements>
    <a:clrScheme name="Custom 3">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1A658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41966</TotalTime>
  <Words>3139</Words>
  <Application>Microsoft Macintosh PowerPoint</Application>
  <PresentationFormat>On-screen Show (4:3)</PresentationFormat>
  <Paragraphs>177</Paragraphs>
  <Slides>16</Slides>
  <Notes>13</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Wingdings</vt:lpstr>
      <vt:lpstr>Trebuchet MS</vt:lpstr>
      <vt:lpstr>Arial</vt:lpstr>
      <vt:lpstr>Helvetica Neue</vt:lpstr>
      <vt:lpstr>Elephant</vt:lpstr>
      <vt:lpstr>Calibri</vt:lpstr>
      <vt:lpstr>Title Page: NCAR - Blue Logo</vt:lpstr>
      <vt:lpstr>NCAR-Blue-BottomSwooshes</vt:lpstr>
      <vt:lpstr>PowerPoint Presentation</vt:lpstr>
      <vt:lpstr>PowerPoint Presentation</vt:lpstr>
      <vt:lpstr>PowerPoint Presentation</vt:lpstr>
      <vt:lpstr>PowerPoint Presentation</vt:lpstr>
      <vt:lpstr>COSMO K-Coronagraph (K-Cor)</vt:lpstr>
      <vt:lpstr>K-Cor near-real time CME alerts</vt:lpstr>
      <vt:lpstr>The Importance of the Chromosphere – Why ChroMag?</vt:lpstr>
      <vt:lpstr>Mauna Loa Solar Observatory Broader Impacts</vt:lpstr>
      <vt:lpstr>PowerPoint Presentation</vt:lpstr>
      <vt:lpstr>PowerPoint Presentation</vt:lpstr>
      <vt:lpstr>Science Enabled By COSMO Suite of Instruments</vt:lpstr>
      <vt:lpstr>Back up slides</vt:lpstr>
      <vt:lpstr>COSMO Instrument Suite</vt:lpstr>
      <vt:lpstr>COSMO is Mature and Compelling</vt:lpstr>
      <vt:lpstr>Mauna Loa Current Challenge:  Volcanic Eruption Closed the Site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Hawkins</dc:creator>
  <cp:lastModifiedBy>Holly Gilbert</cp:lastModifiedBy>
  <cp:revision>155</cp:revision>
  <dcterms:modified xsi:type="dcterms:W3CDTF">2023-05-03T19:25:39Z</dcterms:modified>
</cp:coreProperties>
</file>