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media1.gif" ContentType="vide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6" r:id="rId3"/>
    <p:sldId id="267" r:id="rId4"/>
    <p:sldId id="272" r:id="rId5"/>
    <p:sldId id="273" r:id="rId6"/>
    <p:sldId id="260" r:id="rId7"/>
    <p:sldId id="261" r:id="rId8"/>
    <p:sldId id="269" r:id="rId9"/>
    <p:sldId id="262" r:id="rId10"/>
    <p:sldId id="263" r:id="rId11"/>
    <p:sldId id="268" r:id="rId12"/>
    <p:sldId id="271" r:id="rId13"/>
    <p:sldId id="270" r:id="rId14"/>
    <p:sldId id="257" r:id="rId15"/>
    <p:sldId id="259" r:id="rId16"/>
    <p:sldId id="258" r:id="rId17"/>
    <p:sldId id="279" r:id="rId18"/>
    <p:sldId id="264" r:id="rId19"/>
    <p:sldId id="278" r:id="rId20"/>
    <p:sldId id="274" r:id="rId21"/>
    <p:sldId id="275" r:id="rId22"/>
    <p:sldId id="276" r:id="rId23"/>
    <p:sldId id="27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8" d="100"/>
          <a:sy n="118" d="100"/>
        </p:scale>
        <p:origin x="-26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84BF87-4F0A-4F31-9223-5C67905633E1}" type="datetimeFigureOut">
              <a:rPr lang="en-US" smtClean="0"/>
              <a:t>4/22/2014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166634-42A7-40D6-9233-61D5D0725815}" type="slidenum">
              <a:rPr lang="en-US" smtClean="0"/>
              <a:t>‹#›</a:t>
            </a:fld>
            <a:endParaRPr lang="en-US"/>
          </a:p>
        </p:txBody>
      </p:sp>
    </p:spTree>
    <p:extLst>
      <p:ext uri="{BB962C8B-B14F-4D97-AF65-F5344CB8AC3E}">
        <p14:creationId xmlns:p14="http://schemas.microsoft.com/office/powerpoint/2010/main" val="74891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66634-42A7-40D6-9233-61D5D0725815}" type="slidenum">
              <a:rPr lang="en-US" smtClean="0"/>
              <a:t>16</a:t>
            </a:fld>
            <a:endParaRPr lang="en-US"/>
          </a:p>
        </p:txBody>
      </p:sp>
    </p:spTree>
    <p:extLst>
      <p:ext uri="{BB962C8B-B14F-4D97-AF65-F5344CB8AC3E}">
        <p14:creationId xmlns:p14="http://schemas.microsoft.com/office/powerpoint/2010/main" val="175048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66634-42A7-40D6-9233-61D5D0725815}" type="slidenum">
              <a:rPr lang="en-US" smtClean="0"/>
              <a:t>18</a:t>
            </a:fld>
            <a:endParaRPr lang="en-US"/>
          </a:p>
        </p:txBody>
      </p:sp>
    </p:spTree>
    <p:extLst>
      <p:ext uri="{BB962C8B-B14F-4D97-AF65-F5344CB8AC3E}">
        <p14:creationId xmlns:p14="http://schemas.microsoft.com/office/powerpoint/2010/main" val="345300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66634-42A7-40D6-9233-61D5D0725815}" type="slidenum">
              <a:rPr lang="en-US" smtClean="0"/>
              <a:t>19</a:t>
            </a:fld>
            <a:endParaRPr lang="en-US"/>
          </a:p>
        </p:txBody>
      </p:sp>
    </p:spTree>
    <p:extLst>
      <p:ext uri="{BB962C8B-B14F-4D97-AF65-F5344CB8AC3E}">
        <p14:creationId xmlns:p14="http://schemas.microsoft.com/office/powerpoint/2010/main" val="3453008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2.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1"/>
            <a:ext cx="8153400" cy="914400"/>
          </a:xfrm>
        </p:spPr>
        <p:txBody>
          <a:bodyPr/>
          <a:lstStyle/>
          <a:p>
            <a:r>
              <a:rPr lang="en-US" b="1" dirty="0" smtClean="0"/>
              <a:t>The Mauna Loa Solar Observatory</a:t>
            </a:r>
            <a:endParaRPr lang="en-US" b="1" dirty="0"/>
          </a:p>
        </p:txBody>
      </p:sp>
      <p:pic>
        <p:nvPicPr>
          <p:cNvPr id="4" name="Picture 3" descr="MLSO1.jpg"/>
          <p:cNvPicPr>
            <a:picLocks noChangeAspect="1"/>
          </p:cNvPicPr>
          <p:nvPr/>
        </p:nvPicPr>
        <p:blipFill>
          <a:blip r:embed="rId2" cstate="print"/>
          <a:stretch>
            <a:fillRect/>
          </a:stretch>
        </p:blipFill>
        <p:spPr>
          <a:xfrm>
            <a:off x="417428" y="1143000"/>
            <a:ext cx="8421772" cy="4337212"/>
          </a:xfrm>
          <a:prstGeom prst="rect">
            <a:avLst/>
          </a:prstGeom>
        </p:spPr>
      </p:pic>
      <p:pic>
        <p:nvPicPr>
          <p:cNvPr id="5" name="Picture 4" descr="NSF_logo.jpg"/>
          <p:cNvPicPr>
            <a:picLocks noChangeAspect="1"/>
          </p:cNvPicPr>
          <p:nvPr/>
        </p:nvPicPr>
        <p:blipFill>
          <a:blip r:embed="rId3" cstate="print"/>
          <a:stretch>
            <a:fillRect/>
          </a:stretch>
        </p:blipFill>
        <p:spPr>
          <a:xfrm>
            <a:off x="8458200" y="6160008"/>
            <a:ext cx="609600" cy="609600"/>
          </a:xfrm>
          <a:prstGeom prst="rect">
            <a:avLst/>
          </a:prstGeom>
        </p:spPr>
      </p:pic>
      <p:pic>
        <p:nvPicPr>
          <p:cNvPr id="6" name="Picture 5" descr="HAO_logo.tif"/>
          <p:cNvPicPr>
            <a:picLocks noChangeAspect="1"/>
          </p:cNvPicPr>
          <p:nvPr/>
        </p:nvPicPr>
        <p:blipFill>
          <a:blip r:embed="rId4" cstate="print"/>
          <a:stretch>
            <a:fillRect/>
          </a:stretch>
        </p:blipFill>
        <p:spPr>
          <a:xfrm>
            <a:off x="3886200" y="6252991"/>
            <a:ext cx="1219200" cy="528809"/>
          </a:xfrm>
          <a:prstGeom prst="rect">
            <a:avLst/>
          </a:prstGeom>
        </p:spPr>
      </p:pic>
      <p:pic>
        <p:nvPicPr>
          <p:cNvPr id="7" name="Picture 6" descr="NCAR LOGO.png"/>
          <p:cNvPicPr>
            <a:picLocks noChangeAspect="1"/>
          </p:cNvPicPr>
          <p:nvPr/>
        </p:nvPicPr>
        <p:blipFill>
          <a:blip r:embed="rId5" cstate="print"/>
          <a:stretch>
            <a:fillRect/>
          </a:stretch>
        </p:blipFill>
        <p:spPr>
          <a:xfrm>
            <a:off x="152401" y="6264604"/>
            <a:ext cx="1524000" cy="517195"/>
          </a:xfrm>
          <a:prstGeom prst="rect">
            <a:avLst/>
          </a:prstGeom>
        </p:spPr>
      </p:pic>
      <p:sp>
        <p:nvSpPr>
          <p:cNvPr id="3" name="TextBox 2"/>
          <p:cNvSpPr txBox="1"/>
          <p:nvPr/>
        </p:nvSpPr>
        <p:spPr>
          <a:xfrm>
            <a:off x="569828" y="5562600"/>
            <a:ext cx="8421772" cy="400110"/>
          </a:xfrm>
          <a:prstGeom prst="rect">
            <a:avLst/>
          </a:prstGeom>
          <a:noFill/>
        </p:spPr>
        <p:txBody>
          <a:bodyPr wrap="square" rtlCol="0">
            <a:spAutoFit/>
          </a:bodyPr>
          <a:lstStyle/>
          <a:p>
            <a:r>
              <a:rPr lang="en-US" sz="2000" dirty="0" smtClean="0"/>
              <a:t>MLSO User Committee Meeting 				April 22, 2014</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b="1" dirty="0" smtClean="0"/>
              <a:t>Community Observing Campaign Highlights with </a:t>
            </a:r>
            <a:r>
              <a:rPr lang="en-US" sz="3600" b="1" dirty="0" err="1" smtClean="0"/>
              <a:t>CoMP</a:t>
            </a:r>
            <a:r>
              <a:rPr lang="en-US" sz="3600" b="1" dirty="0" smtClean="0"/>
              <a:t> Instrument</a:t>
            </a:r>
            <a:endParaRPr lang="en-US" sz="3600" b="1" dirty="0"/>
          </a:p>
        </p:txBody>
      </p:sp>
      <p:sp>
        <p:nvSpPr>
          <p:cNvPr id="3" name="Content Placeholder 2"/>
          <p:cNvSpPr>
            <a:spLocks noGrp="1"/>
          </p:cNvSpPr>
          <p:nvPr>
            <p:ph idx="1"/>
          </p:nvPr>
        </p:nvSpPr>
        <p:spPr>
          <a:xfrm>
            <a:off x="0" y="1447800"/>
            <a:ext cx="8915400" cy="5486400"/>
          </a:xfrm>
        </p:spPr>
        <p:txBody>
          <a:bodyPr>
            <a:normAutofit fontScale="25000" lnSpcReduction="20000"/>
          </a:bodyPr>
          <a:lstStyle/>
          <a:p>
            <a:endParaRPr lang="en-US" dirty="0" smtClean="0"/>
          </a:p>
          <a:p>
            <a:pPr marL="0" indent="0">
              <a:buNone/>
            </a:pPr>
            <a:r>
              <a:rPr lang="en-US" sz="8000" b="1" dirty="0" smtClean="0"/>
              <a:t>2014: </a:t>
            </a:r>
            <a:r>
              <a:rPr lang="en-US" sz="8000" dirty="0"/>
              <a:t>I</a:t>
            </a:r>
            <a:r>
              <a:rPr lang="en-US" sz="8000" dirty="0" smtClean="0"/>
              <a:t>ncreased acquisition of </a:t>
            </a:r>
            <a:r>
              <a:rPr lang="en-US" sz="8000" dirty="0" err="1" smtClean="0"/>
              <a:t>FeXIII</a:t>
            </a:r>
            <a:r>
              <a:rPr lang="en-US" sz="8000" dirty="0" smtClean="0"/>
              <a:t> at 1079.8 nm to study CME shock compression ratios</a:t>
            </a:r>
          </a:p>
          <a:p>
            <a:pPr marL="0" indent="0">
              <a:buNone/>
            </a:pPr>
            <a:r>
              <a:rPr lang="en-US" sz="8000" b="1" i="1" dirty="0" smtClean="0"/>
              <a:t>Requested by</a:t>
            </a:r>
            <a:r>
              <a:rPr lang="en-US" sz="8000" i="1" dirty="0" smtClean="0"/>
              <a:t>: </a:t>
            </a:r>
            <a:r>
              <a:rPr lang="en-US" sz="8000" i="1" dirty="0" err="1" smtClean="0"/>
              <a:t>Hui</a:t>
            </a:r>
            <a:r>
              <a:rPr lang="en-US" sz="8000" i="1" dirty="0" smtClean="0"/>
              <a:t> </a:t>
            </a:r>
            <a:r>
              <a:rPr lang="en-US" sz="8000" i="1" dirty="0" err="1" smtClean="0"/>
              <a:t>Tian</a:t>
            </a:r>
            <a:r>
              <a:rPr lang="en-US" sz="8000" i="1" dirty="0" smtClean="0"/>
              <a:t>, Harvard Smithsonian </a:t>
            </a:r>
            <a:r>
              <a:rPr lang="en-US" sz="8000" i="1" dirty="0" err="1" smtClean="0"/>
              <a:t>Ctr</a:t>
            </a:r>
            <a:r>
              <a:rPr lang="en-US" sz="8000" i="1" dirty="0" smtClean="0"/>
              <a:t> for Astrophysics and Yao Chen, Shandong University Center for Space Weather Studies</a:t>
            </a:r>
          </a:p>
          <a:p>
            <a:pPr marL="0" indent="0">
              <a:buNone/>
            </a:pPr>
            <a:endParaRPr lang="en-US" sz="8000" i="1" dirty="0" smtClean="0"/>
          </a:p>
          <a:p>
            <a:pPr>
              <a:buNone/>
            </a:pPr>
            <a:endParaRPr lang="en-US" sz="8000" b="1" dirty="0" smtClean="0"/>
          </a:p>
          <a:p>
            <a:pPr>
              <a:buNone/>
            </a:pPr>
            <a:r>
              <a:rPr lang="en-US" sz="8000" b="1" dirty="0" smtClean="0"/>
              <a:t>2013: </a:t>
            </a:r>
            <a:r>
              <a:rPr lang="en-US" sz="8000" dirty="0" smtClean="0"/>
              <a:t>Increased </a:t>
            </a:r>
            <a:r>
              <a:rPr lang="en-US" sz="8000" dirty="0" err="1" smtClean="0"/>
              <a:t>doppler</a:t>
            </a:r>
            <a:r>
              <a:rPr lang="en-US" sz="8000" dirty="0" smtClean="0"/>
              <a:t> observations to study evolution of coronal cavities and eruption of prominences and CMEs.</a:t>
            </a:r>
          </a:p>
          <a:p>
            <a:pPr>
              <a:buNone/>
            </a:pPr>
            <a:r>
              <a:rPr lang="en-US" sz="8000" b="1" i="1" dirty="0" smtClean="0"/>
              <a:t>Requested by: </a:t>
            </a:r>
            <a:r>
              <a:rPr lang="en-US" sz="8000" i="1" dirty="0" smtClean="0"/>
              <a:t>Alphonse Sterling, NASA Marshall Space Flight Center and Tim Bastian, University of Virginia and NRAO</a:t>
            </a:r>
          </a:p>
          <a:p>
            <a:pPr>
              <a:buNone/>
            </a:pPr>
            <a:endParaRPr lang="en-US" sz="8000" i="1" dirty="0" smtClean="0"/>
          </a:p>
          <a:p>
            <a:pPr>
              <a:buNone/>
            </a:pPr>
            <a:endParaRPr lang="en-US" sz="8000" i="1" dirty="0"/>
          </a:p>
          <a:p>
            <a:pPr>
              <a:buNone/>
            </a:pPr>
            <a:r>
              <a:rPr lang="en-US" sz="8000" b="1" dirty="0" smtClean="0"/>
              <a:t>2013: </a:t>
            </a:r>
            <a:r>
              <a:rPr lang="en-US" sz="8000" dirty="0" smtClean="0"/>
              <a:t>Varied observations of circular polarization and </a:t>
            </a:r>
            <a:r>
              <a:rPr lang="en-US" sz="8000" dirty="0" err="1" smtClean="0"/>
              <a:t>FeXIII</a:t>
            </a:r>
            <a:r>
              <a:rPr lang="en-US" sz="8000" dirty="0" smtClean="0"/>
              <a:t> 1079.8 to study properties of coronal magnetic field</a:t>
            </a:r>
          </a:p>
          <a:p>
            <a:pPr>
              <a:buNone/>
            </a:pPr>
            <a:r>
              <a:rPr lang="en-US" sz="8000" b="1" i="1" dirty="0" smtClean="0"/>
              <a:t>Requested by: </a:t>
            </a:r>
            <a:r>
              <a:rPr lang="en-US" sz="8000" i="1" dirty="0" smtClean="0"/>
              <a:t>Enrico </a:t>
            </a:r>
            <a:r>
              <a:rPr lang="en-US" sz="8000" i="1" dirty="0" err="1" smtClean="0"/>
              <a:t>Landi</a:t>
            </a:r>
            <a:r>
              <a:rPr lang="en-US" sz="8000" i="1" dirty="0" smtClean="0"/>
              <a:t>, University of Michigan, Bernhard </a:t>
            </a:r>
            <a:r>
              <a:rPr lang="en-US" sz="8000" i="1" dirty="0" err="1" smtClean="0"/>
              <a:t>Kleim</a:t>
            </a:r>
            <a:r>
              <a:rPr lang="en-US" sz="8000" i="1" dirty="0" smtClean="0"/>
              <a:t>, University of Potsdam, Terry </a:t>
            </a:r>
            <a:r>
              <a:rPr lang="en-US" sz="8000" i="1" dirty="0" err="1" smtClean="0"/>
              <a:t>Kucera</a:t>
            </a:r>
            <a:r>
              <a:rPr lang="en-US" sz="8000" i="1" dirty="0" smtClean="0"/>
              <a:t>, NASA Goddard Space Flight Center, Kathy Reeves, Harvard Smithsonian </a:t>
            </a:r>
            <a:r>
              <a:rPr lang="en-US" sz="8000" i="1" dirty="0" err="1" smtClean="0"/>
              <a:t>Ctr</a:t>
            </a:r>
            <a:r>
              <a:rPr lang="en-US" sz="8000" i="1" dirty="0" smtClean="0"/>
              <a:t> for Astrophysics.</a:t>
            </a:r>
            <a:endParaRPr lang="en-US" sz="8000" b="1" i="1" dirty="0" smtClean="0"/>
          </a:p>
          <a:p>
            <a:pPr>
              <a:buNone/>
            </a:pPr>
            <a:endParaRPr lang="en-US" sz="8000" i="1"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3600" b="1" dirty="0" smtClean="0"/>
              <a:t>Community Requests for K-</a:t>
            </a:r>
            <a:r>
              <a:rPr lang="en-US" sz="3600" b="1" dirty="0" err="1" smtClean="0"/>
              <a:t>Cor</a:t>
            </a:r>
            <a:endParaRPr lang="en-US" sz="3600" b="1" dirty="0"/>
          </a:p>
        </p:txBody>
      </p:sp>
      <p:sp>
        <p:nvSpPr>
          <p:cNvPr id="3" name="Content Placeholder 2"/>
          <p:cNvSpPr>
            <a:spLocks noGrp="1"/>
          </p:cNvSpPr>
          <p:nvPr>
            <p:ph idx="1"/>
          </p:nvPr>
        </p:nvSpPr>
        <p:spPr>
          <a:xfrm>
            <a:off x="152400" y="1066800"/>
            <a:ext cx="8915400" cy="5410200"/>
          </a:xfrm>
        </p:spPr>
        <p:txBody>
          <a:bodyPr>
            <a:normAutofit fontScale="25000" lnSpcReduction="20000"/>
          </a:bodyPr>
          <a:lstStyle/>
          <a:p>
            <a:endParaRPr lang="en-US" dirty="0" smtClean="0"/>
          </a:p>
          <a:p>
            <a:pPr marL="0" indent="0">
              <a:buNone/>
            </a:pPr>
            <a:r>
              <a:rPr lang="en-US" sz="9600" b="1" dirty="0" smtClean="0"/>
              <a:t>2014: </a:t>
            </a:r>
            <a:r>
              <a:rPr lang="en-US" sz="9600" dirty="0" smtClean="0"/>
              <a:t>Acquire 8-second time cadence to identify flares with steepening hard-</a:t>
            </a:r>
            <a:r>
              <a:rPr lang="en-US" sz="9600" dirty="0" err="1" smtClean="0"/>
              <a:t>Xray</a:t>
            </a:r>
            <a:r>
              <a:rPr lang="en-US" sz="9600" dirty="0" smtClean="0"/>
              <a:t> production associated with CME-shock generated solar energetic proton events (SEPs)</a:t>
            </a:r>
          </a:p>
          <a:p>
            <a:pPr marL="0" indent="0">
              <a:buNone/>
            </a:pPr>
            <a:r>
              <a:rPr lang="en-US" sz="9600" b="1" dirty="0" smtClean="0"/>
              <a:t>Requested by</a:t>
            </a:r>
            <a:r>
              <a:rPr lang="en-US" sz="9600" dirty="0" smtClean="0"/>
              <a:t>: Alan Kiplinger, University of Colorado Boulder</a:t>
            </a:r>
          </a:p>
          <a:p>
            <a:pPr marL="0" indent="0">
              <a:buNone/>
            </a:pPr>
            <a:endParaRPr lang="en-US" sz="9600" dirty="0" smtClean="0"/>
          </a:p>
          <a:p>
            <a:pPr marL="0" indent="0">
              <a:buNone/>
            </a:pPr>
            <a:endParaRPr lang="en-US" sz="9600" dirty="0"/>
          </a:p>
          <a:p>
            <a:pPr marL="0" indent="0">
              <a:buNone/>
            </a:pPr>
            <a:r>
              <a:rPr lang="en-US" sz="9600" b="1" dirty="0" smtClean="0"/>
              <a:t>2014: </a:t>
            </a:r>
            <a:r>
              <a:rPr lang="en-US" sz="9600" dirty="0" smtClean="0"/>
              <a:t>Provided successful K-</a:t>
            </a:r>
            <a:r>
              <a:rPr lang="en-US" sz="9600" dirty="0" err="1" smtClean="0"/>
              <a:t>Cor</a:t>
            </a:r>
            <a:r>
              <a:rPr lang="en-US" sz="9600" dirty="0" smtClean="0"/>
              <a:t> </a:t>
            </a:r>
            <a:r>
              <a:rPr lang="en-US" sz="9600" dirty="0" err="1" smtClean="0"/>
              <a:t>bandpass</a:t>
            </a:r>
            <a:r>
              <a:rPr lang="en-US" sz="9600" dirty="0" smtClean="0"/>
              <a:t> rejection design and specifications to SCORE coronagraph team.</a:t>
            </a:r>
          </a:p>
          <a:p>
            <a:pPr marL="0" indent="0">
              <a:buNone/>
            </a:pPr>
            <a:endParaRPr lang="en-US" sz="9600" b="1" dirty="0" smtClean="0"/>
          </a:p>
          <a:p>
            <a:pPr marL="0" indent="0">
              <a:buNone/>
            </a:pPr>
            <a:endParaRPr lang="en-US" sz="9600" b="1" dirty="0" smtClean="0"/>
          </a:p>
          <a:p>
            <a:pPr>
              <a:buNone/>
            </a:pPr>
            <a:r>
              <a:rPr lang="en-US" sz="9600" b="1" dirty="0" smtClean="0"/>
              <a:t>2016: </a:t>
            </a:r>
            <a:r>
              <a:rPr lang="en-US" sz="9600" dirty="0" smtClean="0"/>
              <a:t>Joint campaign with SCORE coronagraph on NRL sounding rocket flight </a:t>
            </a:r>
          </a:p>
          <a:p>
            <a:pPr>
              <a:buNone/>
            </a:pPr>
            <a:r>
              <a:rPr lang="en-US" sz="9600" b="1" dirty="0" smtClean="0"/>
              <a:t>Requested by: </a:t>
            </a:r>
            <a:r>
              <a:rPr lang="en-US" sz="9600" dirty="0" err="1" smtClean="0"/>
              <a:t>Silvano</a:t>
            </a:r>
            <a:r>
              <a:rPr lang="en-US" sz="9600" dirty="0" smtClean="0"/>
              <a:t> </a:t>
            </a:r>
            <a:r>
              <a:rPr lang="en-US" sz="9600" dirty="0" err="1" smtClean="0"/>
              <a:t>Fineschi</a:t>
            </a:r>
            <a:r>
              <a:rPr lang="en-US" sz="9600" dirty="0" smtClean="0"/>
              <a:t>, National Institute for Astrophysics, Torino</a:t>
            </a:r>
            <a:endParaRPr lang="en-US" sz="9600" b="1" dirty="0" smtClean="0"/>
          </a:p>
        </p:txBody>
      </p:sp>
    </p:spTree>
    <p:extLst>
      <p:ext uri="{BB962C8B-B14F-4D97-AF65-F5344CB8AC3E}">
        <p14:creationId xmlns:p14="http://schemas.microsoft.com/office/powerpoint/2010/main" val="2546910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62400" y="990600"/>
            <a:ext cx="5141879" cy="47244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0"/>
            <a:ext cx="8839200" cy="914400"/>
          </a:xfrm>
        </p:spPr>
        <p:txBody>
          <a:bodyPr>
            <a:normAutofit/>
          </a:bodyPr>
          <a:lstStyle/>
          <a:p>
            <a:r>
              <a:rPr lang="en-US" sz="3200" b="1" dirty="0" smtClean="0"/>
              <a:t>New Community Observing Campaign Web Page</a:t>
            </a:r>
            <a:endParaRPr lang="en-US" sz="32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9474"/>
          <a:stretch/>
        </p:blipFill>
        <p:spPr>
          <a:xfrm>
            <a:off x="37088" y="838200"/>
            <a:ext cx="3901710" cy="4876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120" y="1066799"/>
            <a:ext cx="5065679" cy="4605163"/>
          </a:xfrm>
          <a:prstGeom prst="rect">
            <a:avLst/>
          </a:prstGeom>
        </p:spPr>
      </p:pic>
      <p:sp>
        <p:nvSpPr>
          <p:cNvPr id="5" name="Oval 4"/>
          <p:cNvSpPr/>
          <p:nvPr/>
        </p:nvSpPr>
        <p:spPr>
          <a:xfrm>
            <a:off x="37088" y="4724400"/>
            <a:ext cx="2477512"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5" idx="6"/>
          </p:cNvCxnSpPr>
          <p:nvPr/>
        </p:nvCxnSpPr>
        <p:spPr>
          <a:xfrm flipV="1">
            <a:off x="2514600" y="3962400"/>
            <a:ext cx="1371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970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626816"/>
            <a:ext cx="9002950" cy="4154984"/>
          </a:xfrm>
          <a:prstGeom prst="rect">
            <a:avLst/>
          </a:prstGeom>
          <a:noFill/>
        </p:spPr>
        <p:txBody>
          <a:bodyPr wrap="square" rtlCol="0">
            <a:spAutoFit/>
          </a:bodyPr>
          <a:lstStyle/>
          <a:p>
            <a:pPr lvl="4"/>
            <a:endParaRPr lang="en-US" sz="2400" dirty="0"/>
          </a:p>
          <a:p>
            <a:pPr lvl="3"/>
            <a:r>
              <a:rPr lang="en-US" sz="2400" dirty="0" smtClean="0"/>
              <a:t>Provides </a:t>
            </a:r>
            <a:r>
              <a:rPr lang="en-US" sz="2400" dirty="0"/>
              <a:t>synoptic full-disk imaging </a:t>
            </a:r>
            <a:r>
              <a:rPr lang="en-US" sz="2400" dirty="0" err="1" smtClean="0"/>
              <a:t>spectro-polarimetry</a:t>
            </a:r>
            <a:r>
              <a:rPr lang="en-US" sz="2400" dirty="0" smtClean="0"/>
              <a:t>:</a:t>
            </a:r>
          </a:p>
          <a:p>
            <a:pPr lvl="3"/>
            <a:r>
              <a:rPr lang="en-US" sz="2400" dirty="0" smtClean="0"/>
              <a:t>• </a:t>
            </a:r>
            <a:r>
              <a:rPr lang="en-US" sz="2400" dirty="0"/>
              <a:t>He I 587.6 &amp; 1083.0 nm: </a:t>
            </a:r>
            <a:r>
              <a:rPr lang="en-US" sz="2400" dirty="0" err="1"/>
              <a:t>chromospheric</a:t>
            </a:r>
            <a:r>
              <a:rPr lang="en-US" sz="2400" dirty="0"/>
              <a:t> </a:t>
            </a:r>
            <a:r>
              <a:rPr lang="en-US" sz="2400" dirty="0" err="1"/>
              <a:t>magnetograms</a:t>
            </a:r>
            <a:endParaRPr lang="en-US" sz="2400" dirty="0"/>
          </a:p>
          <a:p>
            <a:pPr lvl="3"/>
            <a:r>
              <a:rPr lang="en-US" sz="2400" dirty="0"/>
              <a:t>• </a:t>
            </a:r>
            <a:r>
              <a:rPr lang="en-US" sz="2400" dirty="0" smtClean="0"/>
              <a:t>H</a:t>
            </a:r>
            <a:r>
              <a:rPr lang="en-US" sz="2400" dirty="0" smtClean="0">
                <a:latin typeface="Symbol" panose="05050102010706020507" pitchFamily="18" charset="2"/>
              </a:rPr>
              <a:t>a</a:t>
            </a:r>
            <a:r>
              <a:rPr lang="en-US" sz="2400" dirty="0" smtClean="0"/>
              <a:t> </a:t>
            </a:r>
            <a:r>
              <a:rPr lang="en-US" sz="2400" dirty="0"/>
              <a:t>656.3 nm: </a:t>
            </a:r>
            <a:r>
              <a:rPr lang="en-US" sz="2400" dirty="0" err="1"/>
              <a:t>chromospheric</a:t>
            </a:r>
            <a:r>
              <a:rPr lang="en-US" sz="2400" dirty="0"/>
              <a:t> structure and dynamics</a:t>
            </a:r>
          </a:p>
          <a:p>
            <a:pPr lvl="3"/>
            <a:r>
              <a:rPr lang="en-US" sz="2400" dirty="0"/>
              <a:t>• Ca II 854.2 nm: </a:t>
            </a:r>
            <a:r>
              <a:rPr lang="en-US" sz="2400" dirty="0" err="1"/>
              <a:t>chromospheric</a:t>
            </a:r>
            <a:r>
              <a:rPr lang="en-US" sz="2400" dirty="0"/>
              <a:t> </a:t>
            </a:r>
            <a:r>
              <a:rPr lang="en-US" sz="2400" dirty="0" err="1"/>
              <a:t>magnetograms</a:t>
            </a:r>
            <a:endParaRPr lang="en-US" sz="2400" dirty="0"/>
          </a:p>
          <a:p>
            <a:pPr lvl="3"/>
            <a:r>
              <a:rPr lang="en-US" sz="2400" dirty="0"/>
              <a:t>• Fe I 617.3 nm: </a:t>
            </a:r>
            <a:r>
              <a:rPr lang="en-US" sz="2400" dirty="0" err="1"/>
              <a:t>photospheric</a:t>
            </a:r>
            <a:r>
              <a:rPr lang="en-US" sz="2400" dirty="0"/>
              <a:t> </a:t>
            </a:r>
            <a:r>
              <a:rPr lang="en-US" sz="2400" dirty="0" err="1"/>
              <a:t>magnetograms</a:t>
            </a:r>
            <a:endParaRPr lang="en-US" sz="2400" dirty="0"/>
          </a:p>
          <a:p>
            <a:pPr lvl="3"/>
            <a:r>
              <a:rPr lang="en-US" sz="2400" dirty="0"/>
              <a:t>• High cadence: &lt; 1 minute for all lines</a:t>
            </a:r>
          </a:p>
          <a:p>
            <a:pPr lvl="3"/>
            <a:r>
              <a:rPr lang="en-US" sz="2400" dirty="0"/>
              <a:t>• Moderate spatial resolution: 2.2 </a:t>
            </a:r>
            <a:r>
              <a:rPr lang="en-US" sz="2400" dirty="0" err="1"/>
              <a:t>arcsec</a:t>
            </a:r>
            <a:r>
              <a:rPr lang="en-US" sz="2400" dirty="0"/>
              <a:t> (1.1 </a:t>
            </a:r>
            <a:r>
              <a:rPr lang="en-US" sz="2400" dirty="0" err="1"/>
              <a:t>arcsec</a:t>
            </a:r>
            <a:r>
              <a:rPr lang="en-US" sz="2400" dirty="0"/>
              <a:t> pixels)</a:t>
            </a:r>
          </a:p>
          <a:p>
            <a:pPr lvl="3"/>
            <a:r>
              <a:rPr lang="en-US" sz="2400" dirty="0"/>
              <a:t>• Moderate but sufficient spectral resolution: &gt; 30000</a:t>
            </a:r>
          </a:p>
          <a:p>
            <a:pPr lvl="3"/>
            <a:r>
              <a:rPr lang="en-US" sz="2400" dirty="0"/>
              <a:t>• Field of view: 2.4 </a:t>
            </a:r>
            <a:r>
              <a:rPr lang="en-US" sz="2400" dirty="0" err="1"/>
              <a:t>Rsun</a:t>
            </a:r>
            <a:r>
              <a:rPr lang="en-US" sz="2400" dirty="0"/>
              <a:t> square</a:t>
            </a:r>
          </a:p>
          <a:p>
            <a:pPr lvl="3"/>
            <a:r>
              <a:rPr lang="en-US" sz="2400" dirty="0"/>
              <a:t>• High </a:t>
            </a:r>
            <a:r>
              <a:rPr lang="en-US" sz="2400" dirty="0" err="1"/>
              <a:t>polarimetric</a:t>
            </a:r>
            <a:r>
              <a:rPr lang="en-US" sz="2400" dirty="0"/>
              <a:t> sensitivity: SNR &gt; 103</a:t>
            </a:r>
          </a:p>
        </p:txBody>
      </p:sp>
      <p:sp>
        <p:nvSpPr>
          <p:cNvPr id="2" name="Title 1"/>
          <p:cNvSpPr>
            <a:spLocks noGrp="1"/>
          </p:cNvSpPr>
          <p:nvPr>
            <p:ph type="title"/>
          </p:nvPr>
        </p:nvSpPr>
        <p:spPr>
          <a:xfrm>
            <a:off x="1605064" y="0"/>
            <a:ext cx="7543800" cy="1028700"/>
          </a:xfrm>
        </p:spPr>
        <p:txBody>
          <a:bodyPr>
            <a:normAutofit/>
          </a:bodyPr>
          <a:lstStyle/>
          <a:p>
            <a:r>
              <a:rPr lang="en-US" sz="4000" b="1" dirty="0" smtClean="0"/>
              <a:t>COSMO </a:t>
            </a:r>
            <a:r>
              <a:rPr lang="en-US" sz="4000" b="1" dirty="0" err="1" smtClean="0"/>
              <a:t>Chro</a:t>
            </a:r>
            <a:r>
              <a:rPr lang="en-US" sz="4000" b="1" dirty="0" smtClean="0"/>
              <a:t>-Mag (prototype) </a:t>
            </a:r>
            <a:endParaRPr lang="en-US" sz="40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086" r="13821" b="38543"/>
          <a:stretch/>
        </p:blipFill>
        <p:spPr>
          <a:xfrm rot="5400000">
            <a:off x="-427312" y="655913"/>
            <a:ext cx="2731150" cy="1571726"/>
          </a:xfrm>
          <a:prstGeom prst="rect">
            <a:avLst/>
          </a:prstGeom>
        </p:spPr>
      </p:pic>
      <p:sp>
        <p:nvSpPr>
          <p:cNvPr id="10" name="TextBox 9"/>
          <p:cNvSpPr txBox="1"/>
          <p:nvPr/>
        </p:nvSpPr>
        <p:spPr>
          <a:xfrm>
            <a:off x="1905000" y="923925"/>
            <a:ext cx="7174150" cy="1569660"/>
          </a:xfrm>
          <a:prstGeom prst="rect">
            <a:avLst/>
          </a:prstGeom>
          <a:noFill/>
        </p:spPr>
        <p:txBody>
          <a:bodyPr wrap="square" rtlCol="0">
            <a:spAutoFit/>
          </a:bodyPr>
          <a:lstStyle/>
          <a:p>
            <a:r>
              <a:rPr lang="en-US" sz="2400" b="1" dirty="0" smtClean="0"/>
              <a:t>Science Goal: </a:t>
            </a:r>
            <a:r>
              <a:rPr lang="en-US" sz="2400" dirty="0" smtClean="0"/>
              <a:t>Understand how the </a:t>
            </a:r>
            <a:r>
              <a:rPr lang="en-US" sz="2400" dirty="0" err="1" smtClean="0"/>
              <a:t>chromospheric</a:t>
            </a:r>
            <a:r>
              <a:rPr lang="en-US" sz="2400" dirty="0" smtClean="0"/>
              <a:t> magnetic field and plasma interactions drive the dynamics of prominences and filaments and other </a:t>
            </a:r>
            <a:r>
              <a:rPr lang="en-US" sz="2400" dirty="0" err="1" smtClean="0"/>
              <a:t>chromospheric</a:t>
            </a:r>
            <a:r>
              <a:rPr lang="en-US" sz="2400" dirty="0" smtClean="0"/>
              <a:t> structures.</a:t>
            </a:r>
          </a:p>
        </p:txBody>
      </p:sp>
      <p:sp>
        <p:nvSpPr>
          <p:cNvPr id="13" name="TextBox 12"/>
          <p:cNvSpPr txBox="1"/>
          <p:nvPr/>
        </p:nvSpPr>
        <p:spPr>
          <a:xfrm>
            <a:off x="76200" y="2743200"/>
            <a:ext cx="1800327" cy="276999"/>
          </a:xfrm>
          <a:prstGeom prst="rect">
            <a:avLst/>
          </a:prstGeom>
          <a:noFill/>
        </p:spPr>
        <p:txBody>
          <a:bodyPr wrap="square" rtlCol="0">
            <a:spAutoFit/>
          </a:bodyPr>
          <a:lstStyle/>
          <a:p>
            <a:r>
              <a:rPr lang="en-US" sz="1200" dirty="0" err="1" smtClean="0"/>
              <a:t>Chro</a:t>
            </a:r>
            <a:r>
              <a:rPr lang="en-US" sz="1200" dirty="0" smtClean="0"/>
              <a:t>-Mag at Mesa Lab</a:t>
            </a:r>
            <a:endParaRPr lang="en-US" sz="1200" dirty="0"/>
          </a:p>
        </p:txBody>
      </p:sp>
    </p:spTree>
    <p:extLst>
      <p:ext uri="{BB962C8B-B14F-4D97-AF65-F5344CB8AC3E}">
        <p14:creationId xmlns:p14="http://schemas.microsoft.com/office/powerpoint/2010/main" val="4201980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00566"/>
            <a:ext cx="8077200" cy="1015663"/>
          </a:xfrm>
          <a:prstGeom prst="rect">
            <a:avLst/>
          </a:prstGeom>
          <a:noFill/>
        </p:spPr>
        <p:txBody>
          <a:bodyPr wrap="square" rtlCol="0">
            <a:spAutoFit/>
          </a:bodyPr>
          <a:lstStyle/>
          <a:p>
            <a:r>
              <a:rPr lang="en-US" sz="4000" b="1" dirty="0" smtClean="0"/>
              <a:t>MLSO Metrics: Registered Users </a:t>
            </a:r>
          </a:p>
          <a:p>
            <a:pPr algn="ctr"/>
            <a:r>
              <a:rPr lang="en-US" sz="2000" i="1" dirty="0" smtClean="0"/>
              <a:t>through Jan 19, 2014</a:t>
            </a:r>
            <a:endParaRPr lang="en-US" sz="2000" i="1" dirty="0"/>
          </a:p>
        </p:txBody>
      </p:sp>
      <p:pic>
        <p:nvPicPr>
          <p:cNvPr id="3" name="Picture 2" descr="Mauna Loa users 2009-jan2014.gif"/>
          <p:cNvPicPr>
            <a:picLocks noChangeAspect="1"/>
          </p:cNvPicPr>
          <p:nvPr/>
        </p:nvPicPr>
        <p:blipFill>
          <a:blip r:embed="rId2" cstate="print"/>
          <a:stretch>
            <a:fillRect/>
          </a:stretch>
        </p:blipFill>
        <p:spPr>
          <a:xfrm>
            <a:off x="685800" y="1244459"/>
            <a:ext cx="7738110" cy="561354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76200"/>
            <a:ext cx="6477000" cy="707886"/>
          </a:xfrm>
          <a:prstGeom prst="rect">
            <a:avLst/>
          </a:prstGeom>
          <a:noFill/>
        </p:spPr>
        <p:txBody>
          <a:bodyPr wrap="square" rtlCol="0">
            <a:spAutoFit/>
          </a:bodyPr>
          <a:lstStyle/>
          <a:p>
            <a:r>
              <a:rPr lang="en-US" sz="4000" b="1" dirty="0" smtClean="0"/>
              <a:t>MLSO Metrics: Data Holdings </a:t>
            </a:r>
            <a:endParaRPr lang="en-US" sz="4000" b="1" dirty="0"/>
          </a:p>
        </p:txBody>
      </p:sp>
      <p:pic>
        <p:nvPicPr>
          <p:cNvPr id="6" name="Picture 5" descr="Mauna Loa data holdings 2009-jan2014.gif"/>
          <p:cNvPicPr>
            <a:picLocks noChangeAspect="1"/>
          </p:cNvPicPr>
          <p:nvPr/>
        </p:nvPicPr>
        <p:blipFill>
          <a:blip r:embed="rId2" cstate="print"/>
          <a:stretch>
            <a:fillRect/>
          </a:stretch>
        </p:blipFill>
        <p:spPr>
          <a:xfrm>
            <a:off x="304800" y="978522"/>
            <a:ext cx="8001000" cy="575673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079" y="76200"/>
            <a:ext cx="8503921" cy="6725335"/>
            <a:chOff x="259079" y="76200"/>
            <a:chExt cx="8503921" cy="6725335"/>
          </a:xfrm>
        </p:grpSpPr>
        <p:pic>
          <p:nvPicPr>
            <p:cNvPr id="4" name="Picture 3" descr="Mauna Loa publications 2009-jan2014.gif"/>
            <p:cNvPicPr>
              <a:picLocks noChangeAspect="1"/>
            </p:cNvPicPr>
            <p:nvPr/>
          </p:nvPicPr>
          <p:blipFill>
            <a:blip r:embed="rId3" cstate="print"/>
            <a:srcRect b="1520"/>
            <a:stretch>
              <a:fillRect/>
            </a:stretch>
          </p:blipFill>
          <p:spPr>
            <a:xfrm>
              <a:off x="259079" y="990600"/>
              <a:ext cx="8427721" cy="5810935"/>
            </a:xfrm>
            <a:prstGeom prst="rect">
              <a:avLst/>
            </a:prstGeom>
          </p:spPr>
        </p:pic>
        <p:sp>
          <p:nvSpPr>
            <p:cNvPr id="2" name="TextBox 1"/>
            <p:cNvSpPr txBox="1"/>
            <p:nvPr/>
          </p:nvSpPr>
          <p:spPr>
            <a:xfrm>
              <a:off x="1524000" y="76200"/>
              <a:ext cx="6324600" cy="1015663"/>
            </a:xfrm>
            <a:prstGeom prst="rect">
              <a:avLst/>
            </a:prstGeom>
            <a:noFill/>
          </p:spPr>
          <p:txBody>
            <a:bodyPr wrap="square" rtlCol="0">
              <a:spAutoFit/>
            </a:bodyPr>
            <a:lstStyle/>
            <a:p>
              <a:r>
                <a:rPr lang="en-US" sz="4000" b="1" dirty="0" smtClean="0"/>
                <a:t>MLSO Metrics: Publications</a:t>
              </a:r>
            </a:p>
            <a:p>
              <a:pPr algn="ctr"/>
              <a:r>
                <a:rPr lang="en-US" sz="2000" i="1" dirty="0" smtClean="0"/>
                <a:t>through Jan 19, 2014 </a:t>
              </a:r>
              <a:endParaRPr lang="en-US" sz="2000" i="1" dirty="0"/>
            </a:p>
          </p:txBody>
        </p:sp>
        <p:sp>
          <p:nvSpPr>
            <p:cNvPr id="5" name="TextBox 4"/>
            <p:cNvSpPr txBox="1"/>
            <p:nvPr/>
          </p:nvSpPr>
          <p:spPr>
            <a:xfrm>
              <a:off x="5410200" y="1681460"/>
              <a:ext cx="3352800" cy="923330"/>
            </a:xfrm>
            <a:prstGeom prst="rect">
              <a:avLst/>
            </a:prstGeom>
            <a:noFill/>
          </p:spPr>
          <p:txBody>
            <a:bodyPr wrap="square" rtlCol="0">
              <a:spAutoFit/>
            </a:bodyPr>
            <a:lstStyle/>
            <a:p>
              <a:r>
                <a:rPr lang="en-US" b="1" dirty="0" smtClean="0"/>
                <a:t>NOTE: 2013*: First draft of publication list; usually results in ~1/2 of total.</a:t>
              </a:r>
              <a:endParaRPr lang="en-US" b="1" dirty="0"/>
            </a:p>
          </p:txBody>
        </p:sp>
        <p:sp>
          <p:nvSpPr>
            <p:cNvPr id="3" name="Rectangle 2"/>
            <p:cNvSpPr/>
            <p:nvPr/>
          </p:nvSpPr>
          <p:spPr>
            <a:xfrm>
              <a:off x="4472939" y="1981200"/>
              <a:ext cx="70866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76600" y="3810000"/>
              <a:ext cx="609600" cy="1524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15000" y="3962400"/>
              <a:ext cx="533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24800" y="3657600"/>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76200"/>
            <a:ext cx="6324600" cy="1015663"/>
          </a:xfrm>
          <a:prstGeom prst="rect">
            <a:avLst/>
          </a:prstGeom>
          <a:noFill/>
        </p:spPr>
        <p:txBody>
          <a:bodyPr wrap="square" rtlCol="0">
            <a:spAutoFit/>
          </a:bodyPr>
          <a:lstStyle/>
          <a:p>
            <a:r>
              <a:rPr lang="en-US" sz="4000" b="1" dirty="0" smtClean="0"/>
              <a:t>MLSO Metrics: Publications</a:t>
            </a:r>
          </a:p>
          <a:p>
            <a:pPr algn="ctr"/>
            <a:r>
              <a:rPr lang="en-US" sz="2000" b="1" i="1" dirty="0" smtClean="0">
                <a:solidFill>
                  <a:srgbClr val="FF0000"/>
                </a:solidFill>
              </a:rPr>
              <a:t>through Jan 19, 2014 </a:t>
            </a:r>
            <a:endParaRPr lang="en-US" sz="2000" b="1" i="1" dirty="0">
              <a:solidFill>
                <a:srgbClr val="FF0000"/>
              </a:solidFill>
            </a:endParaRPr>
          </a:p>
        </p:txBody>
      </p:sp>
      <p:sp>
        <p:nvSpPr>
          <p:cNvPr id="3" name="TextBox 2"/>
          <p:cNvSpPr txBox="1"/>
          <p:nvPr/>
        </p:nvSpPr>
        <p:spPr>
          <a:xfrm>
            <a:off x="443039" y="1447800"/>
            <a:ext cx="8229600" cy="3785652"/>
          </a:xfrm>
          <a:prstGeom prst="rect">
            <a:avLst/>
          </a:prstGeom>
          <a:noFill/>
        </p:spPr>
        <p:txBody>
          <a:bodyPr wrap="square" rtlCol="0">
            <a:spAutoFit/>
          </a:bodyPr>
          <a:lstStyle/>
          <a:p>
            <a:r>
              <a:rPr lang="en-US" sz="2400" b="1" dirty="0" smtClean="0"/>
              <a:t>2014</a:t>
            </a:r>
          </a:p>
          <a:p>
            <a:r>
              <a:rPr lang="en-US" sz="2400" dirty="0" smtClean="0"/>
              <a:t>9 papers to date: 5 </a:t>
            </a:r>
            <a:r>
              <a:rPr lang="en-US" sz="2400" dirty="0" err="1" smtClean="0"/>
              <a:t>CoMP</a:t>
            </a:r>
            <a:r>
              <a:rPr lang="en-US" sz="2400" dirty="0" smtClean="0"/>
              <a:t>, 2 Mk4, 2 PICS H-alpha, 1 PSPT  [ 1 paper used Mk4 and </a:t>
            </a:r>
            <a:r>
              <a:rPr lang="en-US" sz="2400" dirty="0" err="1" smtClean="0"/>
              <a:t>Halpha</a:t>
            </a:r>
            <a:r>
              <a:rPr lang="en-US" sz="2400" dirty="0" smtClean="0"/>
              <a:t>)</a:t>
            </a:r>
          </a:p>
          <a:p>
            <a:endParaRPr lang="en-US" sz="2400" dirty="0"/>
          </a:p>
          <a:p>
            <a:r>
              <a:rPr lang="en-US" sz="2400" b="1" dirty="0" smtClean="0"/>
              <a:t>2013</a:t>
            </a:r>
          </a:p>
          <a:p>
            <a:r>
              <a:rPr lang="en-US" sz="2400" dirty="0" smtClean="0"/>
              <a:t>38 papers to date: 16 </a:t>
            </a:r>
            <a:r>
              <a:rPr lang="en-US" sz="2400" dirty="0" err="1" smtClean="0"/>
              <a:t>CoMP</a:t>
            </a:r>
            <a:r>
              <a:rPr lang="en-US" sz="2400" dirty="0" smtClean="0"/>
              <a:t>, 16 Mk4/Mk3; 5 PICS </a:t>
            </a:r>
            <a:r>
              <a:rPr lang="en-US" sz="2400" dirty="0" err="1" smtClean="0"/>
              <a:t>Halpha</a:t>
            </a:r>
            <a:r>
              <a:rPr lang="en-US" sz="2400" dirty="0" smtClean="0"/>
              <a:t>; 1 PSPT, 1 CHIP, 1 K-</a:t>
            </a:r>
            <a:r>
              <a:rPr lang="en-US" sz="2400" dirty="0" err="1" smtClean="0"/>
              <a:t>Cor</a:t>
            </a:r>
            <a:r>
              <a:rPr lang="en-US" sz="2400" dirty="0" smtClean="0"/>
              <a:t>  [ 2 papers used more than one data set]</a:t>
            </a:r>
          </a:p>
          <a:p>
            <a:endParaRPr lang="en-US" sz="2400" dirty="0"/>
          </a:p>
          <a:p>
            <a:r>
              <a:rPr lang="en-US" sz="2400" dirty="0" smtClean="0"/>
              <a:t>Usually takes a few years to find most publications in a given year</a:t>
            </a:r>
          </a:p>
        </p:txBody>
      </p:sp>
    </p:spTree>
    <p:extLst>
      <p:ext uri="{BB962C8B-B14F-4D97-AF65-F5344CB8AC3E}">
        <p14:creationId xmlns:p14="http://schemas.microsoft.com/office/powerpoint/2010/main" val="2117143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62000"/>
          </a:xfrm>
        </p:spPr>
        <p:txBody>
          <a:bodyPr>
            <a:normAutofit/>
          </a:bodyPr>
          <a:lstStyle/>
          <a:p>
            <a:r>
              <a:rPr lang="en-US" sz="3600" b="1" dirty="0" smtClean="0"/>
              <a:t>MLSO Staff and Facility</a:t>
            </a:r>
            <a:endParaRPr lang="en-US" sz="3600" b="1" dirty="0"/>
          </a:p>
        </p:txBody>
      </p:sp>
      <p:sp>
        <p:nvSpPr>
          <p:cNvPr id="3" name="Content Placeholder 2"/>
          <p:cNvSpPr>
            <a:spLocks noGrp="1"/>
          </p:cNvSpPr>
          <p:nvPr>
            <p:ph idx="1"/>
          </p:nvPr>
        </p:nvSpPr>
        <p:spPr>
          <a:xfrm>
            <a:off x="152400" y="685800"/>
            <a:ext cx="8839200" cy="6019800"/>
          </a:xfrm>
        </p:spPr>
        <p:txBody>
          <a:bodyPr>
            <a:normAutofit/>
          </a:bodyPr>
          <a:lstStyle/>
          <a:p>
            <a:pPr marL="0" indent="0" algn="ctr">
              <a:buNone/>
            </a:pPr>
            <a:r>
              <a:rPr lang="en-US" sz="2400" dirty="0" smtClean="0"/>
              <a:t>2 new casual observers (each work less than ½ time)</a:t>
            </a:r>
          </a:p>
          <a:p>
            <a:pPr marL="0" indent="0">
              <a:buNone/>
            </a:pPr>
            <a:endParaRPr lang="en-US" dirty="0" smtClean="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smtClean="0"/>
          </a:p>
          <a:p>
            <a:pPr marL="0" indent="0">
              <a:buNone/>
            </a:pPr>
            <a:endParaRPr lang="en-US" sz="2400" b="1"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194" t="21133" r="13112" b="27961"/>
          <a:stretch/>
        </p:blipFill>
        <p:spPr>
          <a:xfrm>
            <a:off x="685800" y="1143001"/>
            <a:ext cx="2971800" cy="246915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702" t="19116" r="8638" b="37305"/>
          <a:stretch/>
        </p:blipFill>
        <p:spPr>
          <a:xfrm>
            <a:off x="4658418" y="1143000"/>
            <a:ext cx="3342582" cy="246915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9454" t="27046" r="51208" b="22155"/>
          <a:stretch/>
        </p:blipFill>
        <p:spPr>
          <a:xfrm>
            <a:off x="5181600" y="3886200"/>
            <a:ext cx="2820483" cy="273173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5111" t="24779" r="31172" b="25900"/>
          <a:stretch/>
        </p:blipFill>
        <p:spPr>
          <a:xfrm>
            <a:off x="754665" y="3886200"/>
            <a:ext cx="3893535" cy="2681215"/>
          </a:xfrm>
          <a:prstGeom prst="rect">
            <a:avLst/>
          </a:prstGeom>
        </p:spPr>
      </p:pic>
      <p:sp>
        <p:nvSpPr>
          <p:cNvPr id="8" name="TextBox 7"/>
          <p:cNvSpPr txBox="1"/>
          <p:nvPr/>
        </p:nvSpPr>
        <p:spPr>
          <a:xfrm>
            <a:off x="1600200" y="3612157"/>
            <a:ext cx="1752600" cy="307777"/>
          </a:xfrm>
          <a:prstGeom prst="rect">
            <a:avLst/>
          </a:prstGeom>
          <a:noFill/>
        </p:spPr>
        <p:txBody>
          <a:bodyPr wrap="square" rtlCol="0">
            <a:spAutoFit/>
          </a:bodyPr>
          <a:lstStyle/>
          <a:p>
            <a:r>
              <a:rPr lang="en-US" sz="1400" dirty="0" smtClean="0"/>
              <a:t>Lisa Waters    (Casual)</a:t>
            </a:r>
            <a:endParaRPr lang="en-US" sz="1400" dirty="0"/>
          </a:p>
        </p:txBody>
      </p:sp>
      <p:sp>
        <p:nvSpPr>
          <p:cNvPr id="9" name="TextBox 8"/>
          <p:cNvSpPr txBox="1"/>
          <p:nvPr/>
        </p:nvSpPr>
        <p:spPr>
          <a:xfrm>
            <a:off x="6096000" y="6553200"/>
            <a:ext cx="1752600" cy="307777"/>
          </a:xfrm>
          <a:prstGeom prst="rect">
            <a:avLst/>
          </a:prstGeom>
          <a:noFill/>
        </p:spPr>
        <p:txBody>
          <a:bodyPr wrap="square" rtlCol="0">
            <a:spAutoFit/>
          </a:bodyPr>
          <a:lstStyle/>
          <a:p>
            <a:r>
              <a:rPr lang="en-US" sz="1400" dirty="0" smtClean="0"/>
              <a:t>Allen </a:t>
            </a:r>
            <a:r>
              <a:rPr lang="en-US" sz="1400" dirty="0" err="1" smtClean="0"/>
              <a:t>Stueben</a:t>
            </a:r>
            <a:endParaRPr lang="en-US" sz="1400" dirty="0"/>
          </a:p>
        </p:txBody>
      </p:sp>
      <p:sp>
        <p:nvSpPr>
          <p:cNvPr id="10" name="TextBox 9"/>
          <p:cNvSpPr txBox="1"/>
          <p:nvPr/>
        </p:nvSpPr>
        <p:spPr>
          <a:xfrm>
            <a:off x="5791200" y="3578423"/>
            <a:ext cx="1752600" cy="307777"/>
          </a:xfrm>
          <a:prstGeom prst="rect">
            <a:avLst/>
          </a:prstGeom>
          <a:noFill/>
        </p:spPr>
        <p:txBody>
          <a:bodyPr wrap="square" rtlCol="0">
            <a:spAutoFit/>
          </a:bodyPr>
          <a:lstStyle/>
          <a:p>
            <a:r>
              <a:rPr lang="en-US" sz="1400" dirty="0" smtClean="0"/>
              <a:t>Greg Rose     (Casual)</a:t>
            </a:r>
            <a:endParaRPr lang="en-US" sz="1400" dirty="0"/>
          </a:p>
        </p:txBody>
      </p:sp>
      <p:sp>
        <p:nvSpPr>
          <p:cNvPr id="11" name="TextBox 10"/>
          <p:cNvSpPr txBox="1"/>
          <p:nvPr/>
        </p:nvSpPr>
        <p:spPr>
          <a:xfrm>
            <a:off x="1905000" y="6550223"/>
            <a:ext cx="1752600" cy="307777"/>
          </a:xfrm>
          <a:prstGeom prst="rect">
            <a:avLst/>
          </a:prstGeom>
          <a:noFill/>
        </p:spPr>
        <p:txBody>
          <a:bodyPr wrap="square" rtlCol="0">
            <a:spAutoFit/>
          </a:bodyPr>
          <a:lstStyle/>
          <a:p>
            <a:r>
              <a:rPr lang="en-US" sz="1400" dirty="0" smtClean="0"/>
              <a:t>Ben </a:t>
            </a:r>
            <a:r>
              <a:rPr lang="en-US" sz="1400" dirty="0" err="1" smtClean="0"/>
              <a:t>Berkey</a:t>
            </a:r>
            <a:endParaRPr lang="en-US" sz="1400" dirty="0"/>
          </a:p>
        </p:txBody>
      </p:sp>
    </p:spTree>
    <p:extLst>
      <p:ext uri="{BB962C8B-B14F-4D97-AF65-F5344CB8AC3E}">
        <p14:creationId xmlns:p14="http://schemas.microsoft.com/office/powerpoint/2010/main" val="1463585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62000"/>
          </a:xfrm>
        </p:spPr>
        <p:txBody>
          <a:bodyPr>
            <a:normAutofit/>
          </a:bodyPr>
          <a:lstStyle/>
          <a:p>
            <a:r>
              <a:rPr lang="en-US" sz="3600" b="1" dirty="0" smtClean="0"/>
              <a:t>Boulder-side Staff</a:t>
            </a:r>
            <a:endParaRPr lang="en-US" sz="3600" b="1" dirty="0"/>
          </a:p>
        </p:txBody>
      </p:sp>
      <p:sp>
        <p:nvSpPr>
          <p:cNvPr id="3" name="Content Placeholder 2"/>
          <p:cNvSpPr>
            <a:spLocks noGrp="1"/>
          </p:cNvSpPr>
          <p:nvPr>
            <p:ph idx="1"/>
          </p:nvPr>
        </p:nvSpPr>
        <p:spPr>
          <a:xfrm>
            <a:off x="152400" y="838200"/>
            <a:ext cx="8839200" cy="5867400"/>
          </a:xfrm>
        </p:spPr>
        <p:txBody>
          <a:bodyPr>
            <a:normAutofit/>
          </a:bodyPr>
          <a:lstStyle/>
          <a:p>
            <a:pPr marL="0" indent="0" algn="ctr">
              <a:buNone/>
            </a:pPr>
            <a:r>
              <a:rPr lang="en-US" sz="2400" dirty="0" smtClean="0"/>
              <a:t>MLSO Data Pipeline Programmer Leonard </a:t>
            </a:r>
            <a:r>
              <a:rPr lang="en-US" sz="2400" dirty="0" err="1" smtClean="0"/>
              <a:t>Sitongia</a:t>
            </a:r>
            <a:r>
              <a:rPr lang="en-US" sz="2400" dirty="0" smtClean="0"/>
              <a:t> retired end of 2013. Giuliana </a:t>
            </a:r>
            <a:r>
              <a:rPr lang="en-US" sz="2400" dirty="0" err="1" smtClean="0"/>
              <a:t>deToma</a:t>
            </a:r>
            <a:r>
              <a:rPr lang="en-US" sz="2400" dirty="0" smtClean="0"/>
              <a:t> and I are doing Leonard’s job. We have completed interviews for new hire and should have someone in the position soon. Giuliana will continue working on event listings and take on Data Scientist quality control responsibilities.</a:t>
            </a:r>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smtClean="0"/>
          </a:p>
          <a:p>
            <a:pPr marL="0" indent="0">
              <a:buNone/>
            </a:pPr>
            <a:endParaRPr lang="en-US" sz="2400" b="1" dirty="0" smtClean="0"/>
          </a:p>
        </p:txBody>
      </p:sp>
      <p:sp>
        <p:nvSpPr>
          <p:cNvPr id="8" name="TextBox 7"/>
          <p:cNvSpPr txBox="1"/>
          <p:nvPr/>
        </p:nvSpPr>
        <p:spPr>
          <a:xfrm>
            <a:off x="762000" y="5791200"/>
            <a:ext cx="1752600" cy="307777"/>
          </a:xfrm>
          <a:prstGeom prst="rect">
            <a:avLst/>
          </a:prstGeom>
          <a:noFill/>
        </p:spPr>
        <p:txBody>
          <a:bodyPr wrap="square" rtlCol="0">
            <a:spAutoFit/>
          </a:bodyPr>
          <a:lstStyle/>
          <a:p>
            <a:r>
              <a:rPr lang="en-US" sz="1400" dirty="0" smtClean="0"/>
              <a:t>Leonard </a:t>
            </a:r>
            <a:r>
              <a:rPr lang="en-US" sz="1400" dirty="0" err="1" smtClean="0"/>
              <a:t>Sitongia</a:t>
            </a:r>
            <a:endParaRPr lang="en-US" sz="1400" dirty="0"/>
          </a:p>
        </p:txBody>
      </p:sp>
      <p:sp>
        <p:nvSpPr>
          <p:cNvPr id="10" name="TextBox 9"/>
          <p:cNvSpPr txBox="1"/>
          <p:nvPr/>
        </p:nvSpPr>
        <p:spPr>
          <a:xfrm>
            <a:off x="6362700" y="5791199"/>
            <a:ext cx="1752600" cy="307777"/>
          </a:xfrm>
          <a:prstGeom prst="rect">
            <a:avLst/>
          </a:prstGeom>
          <a:noFill/>
        </p:spPr>
        <p:txBody>
          <a:bodyPr wrap="square" rtlCol="0">
            <a:spAutoFit/>
          </a:bodyPr>
          <a:lstStyle/>
          <a:p>
            <a:r>
              <a:rPr lang="en-US" sz="1400" dirty="0" smtClean="0"/>
              <a:t>Giuliana </a:t>
            </a:r>
            <a:r>
              <a:rPr lang="en-US" sz="1400" dirty="0" err="1" smtClean="0"/>
              <a:t>deToma</a:t>
            </a:r>
            <a:endParaRPr lang="en-US" sz="1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230880"/>
            <a:ext cx="2133600" cy="256032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752" y="3173830"/>
            <a:ext cx="2209801" cy="265176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8096" y="4495800"/>
            <a:ext cx="1905000" cy="1905000"/>
          </a:xfrm>
          <a:prstGeom prst="rect">
            <a:avLst/>
          </a:prstGeom>
        </p:spPr>
      </p:pic>
      <p:sp>
        <p:nvSpPr>
          <p:cNvPr id="15" name="TextBox 14"/>
          <p:cNvSpPr txBox="1"/>
          <p:nvPr/>
        </p:nvSpPr>
        <p:spPr>
          <a:xfrm>
            <a:off x="3484296" y="6324600"/>
            <a:ext cx="2306904" cy="307777"/>
          </a:xfrm>
          <a:prstGeom prst="rect">
            <a:avLst/>
          </a:prstGeom>
          <a:noFill/>
        </p:spPr>
        <p:txBody>
          <a:bodyPr wrap="square" rtlCol="0">
            <a:spAutoFit/>
          </a:bodyPr>
          <a:lstStyle/>
          <a:p>
            <a:r>
              <a:rPr lang="en-US" sz="1400" dirty="0" smtClean="0"/>
              <a:t>Leonard’s replacement</a:t>
            </a:r>
            <a:endParaRPr lang="en-US" sz="1400" dirty="0"/>
          </a:p>
        </p:txBody>
      </p:sp>
    </p:spTree>
    <p:extLst>
      <p:ext uri="{BB962C8B-B14F-4D97-AF65-F5344CB8AC3E}">
        <p14:creationId xmlns:p14="http://schemas.microsoft.com/office/powerpoint/2010/main" val="2035613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1905000" y="76200"/>
            <a:ext cx="5029200" cy="685800"/>
          </a:xfrm>
        </p:spPr>
        <p:txBody>
          <a:bodyPr/>
          <a:lstStyle/>
          <a:p>
            <a:r>
              <a:rPr lang="en-US" sz="3600" b="1" dirty="0" smtClean="0">
                <a:solidFill>
                  <a:schemeClr val="tx1"/>
                </a:solidFill>
              </a:rPr>
              <a:t>Science Goals</a:t>
            </a:r>
          </a:p>
        </p:txBody>
      </p:sp>
      <p:sp>
        <p:nvSpPr>
          <p:cNvPr id="5123" name="Rectangle 3"/>
          <p:cNvSpPr>
            <a:spLocks noChangeArrowheads="1"/>
          </p:cNvSpPr>
          <p:nvPr/>
        </p:nvSpPr>
        <p:spPr bwMode="auto">
          <a:xfrm>
            <a:off x="161925" y="838200"/>
            <a:ext cx="8839200" cy="2677656"/>
          </a:xfrm>
          <a:prstGeom prst="rect">
            <a:avLst/>
          </a:prstGeom>
          <a:noFill/>
          <a:ln w="9525">
            <a:noFill/>
            <a:miter lim="800000"/>
            <a:headEnd/>
            <a:tailEnd/>
          </a:ln>
        </p:spPr>
        <p:txBody>
          <a:bodyPr wrap="square" anchor="ctr">
            <a:spAutoFit/>
          </a:bodyPr>
          <a:lstStyle/>
          <a:p>
            <a:pPr algn="ctr"/>
            <a:r>
              <a:rPr lang="en-US" sz="2400" dirty="0"/>
              <a:t>Understand how changes in the Sun’s magnetic field drive solar activity and  create space weather at Earth</a:t>
            </a:r>
          </a:p>
          <a:p>
            <a:pPr algn="ctr"/>
            <a:endParaRPr lang="en-US" sz="2400" dirty="0"/>
          </a:p>
          <a:p>
            <a:pPr algn="ctr"/>
            <a:r>
              <a:rPr lang="en-US" sz="2400" dirty="0"/>
              <a:t>Establish how the coronal magnetic field responds to emerging magnetic flux, plasma flows and large scale </a:t>
            </a:r>
            <a:r>
              <a:rPr lang="en-US" sz="2400" dirty="0" smtClean="0"/>
              <a:t>motions</a:t>
            </a:r>
            <a:endParaRPr lang="en-US" sz="2400" dirty="0"/>
          </a:p>
          <a:p>
            <a:pPr algn="ctr"/>
            <a:endParaRPr lang="en-US" sz="2400" dirty="0"/>
          </a:p>
          <a:p>
            <a:pPr algn="ctr"/>
            <a:r>
              <a:rPr lang="en-US" sz="2400" dirty="0"/>
              <a:t>Determine </a:t>
            </a:r>
            <a:r>
              <a:rPr lang="en-US" sz="2400" dirty="0" smtClean="0"/>
              <a:t>solar </a:t>
            </a:r>
            <a:r>
              <a:rPr lang="en-US" sz="2400" dirty="0"/>
              <a:t>cycle variations of </a:t>
            </a:r>
            <a:r>
              <a:rPr lang="en-US" sz="2400" dirty="0" smtClean="0"/>
              <a:t>magnetic </a:t>
            </a:r>
            <a:r>
              <a:rPr lang="en-US" sz="2400" dirty="0"/>
              <a:t>field and solar </a:t>
            </a:r>
            <a:r>
              <a:rPr lang="en-US" sz="2400" dirty="0" smtClean="0"/>
              <a:t>outputs</a:t>
            </a:r>
            <a:endParaRPr lang="en-US" sz="2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554" b="3961"/>
          <a:stretch/>
        </p:blipFill>
        <p:spPr>
          <a:xfrm>
            <a:off x="211093" y="3505200"/>
            <a:ext cx="6409631" cy="3276600"/>
          </a:xfrm>
          <a:prstGeom prst="rect">
            <a:avLst/>
          </a:prstGeom>
        </p:spPr>
      </p:pic>
      <p:sp>
        <p:nvSpPr>
          <p:cNvPr id="4" name="TextBox 3"/>
          <p:cNvSpPr txBox="1"/>
          <p:nvPr/>
        </p:nvSpPr>
        <p:spPr>
          <a:xfrm>
            <a:off x="6705600" y="4535031"/>
            <a:ext cx="2209800" cy="2246769"/>
          </a:xfrm>
          <a:prstGeom prst="rect">
            <a:avLst/>
          </a:prstGeom>
          <a:noFill/>
        </p:spPr>
        <p:txBody>
          <a:bodyPr wrap="square" rtlCol="0">
            <a:spAutoFit/>
          </a:bodyPr>
          <a:lstStyle/>
          <a:p>
            <a:r>
              <a:rPr lang="en-US" sz="2000" dirty="0" smtClean="0"/>
              <a:t>At Left: </a:t>
            </a:r>
            <a:r>
              <a:rPr lang="en-US" sz="2000" dirty="0" err="1" smtClean="0"/>
              <a:t>CoMP</a:t>
            </a:r>
            <a:r>
              <a:rPr lang="en-US" sz="2000" dirty="0" smtClean="0"/>
              <a:t> observations of coronal plasma and magnetic field properties provided on MLSO web page</a:t>
            </a:r>
            <a:endParaRPr lang="en-US" sz="2000" dirty="0"/>
          </a:p>
        </p:txBody>
      </p:sp>
    </p:spTree>
    <p:extLst>
      <p:ext uri="{BB962C8B-B14F-4D97-AF65-F5344CB8AC3E}">
        <p14:creationId xmlns:p14="http://schemas.microsoft.com/office/powerpoint/2010/main" val="16178585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62000"/>
          </a:xfrm>
        </p:spPr>
        <p:txBody>
          <a:bodyPr>
            <a:normAutofit/>
          </a:bodyPr>
          <a:lstStyle/>
          <a:p>
            <a:r>
              <a:rPr lang="en-US" sz="3600" b="1" dirty="0" smtClean="0"/>
              <a:t>MLSO Staff and Facility</a:t>
            </a:r>
            <a:endParaRPr lang="en-US" sz="3600" b="1" dirty="0"/>
          </a:p>
        </p:txBody>
      </p:sp>
      <p:sp>
        <p:nvSpPr>
          <p:cNvPr id="3" name="Content Placeholder 2"/>
          <p:cNvSpPr>
            <a:spLocks noGrp="1"/>
          </p:cNvSpPr>
          <p:nvPr>
            <p:ph idx="1"/>
          </p:nvPr>
        </p:nvSpPr>
        <p:spPr>
          <a:xfrm>
            <a:off x="152400" y="838200"/>
            <a:ext cx="6019800" cy="5715000"/>
          </a:xfrm>
        </p:spPr>
        <p:txBody>
          <a:bodyPr>
            <a:normAutofit/>
          </a:bodyPr>
          <a:lstStyle/>
          <a:p>
            <a:pPr marL="0" indent="0">
              <a:buNone/>
            </a:pPr>
            <a:r>
              <a:rPr lang="en-US" sz="2400" b="1" dirty="0" smtClean="0"/>
              <a:t>MLSO infrastructure improvements include:</a:t>
            </a:r>
            <a:endParaRPr lang="en-US" sz="2400" b="1" dirty="0"/>
          </a:p>
          <a:p>
            <a:pPr marL="0" indent="0">
              <a:buNone/>
            </a:pPr>
            <a:endParaRPr lang="en-US" sz="2400" b="1" dirty="0" smtClean="0"/>
          </a:p>
          <a:p>
            <a:pPr marL="0" indent="0">
              <a:buNone/>
            </a:pPr>
            <a:endParaRPr lang="en-US" sz="2400" b="1" dirty="0"/>
          </a:p>
          <a:p>
            <a:pPr marL="0" indent="0">
              <a:buNone/>
            </a:pPr>
            <a:endParaRPr lang="en-US" sz="2400" b="1" dirty="0" smtClean="0"/>
          </a:p>
          <a:p>
            <a:pPr marL="0" indent="0">
              <a:buNone/>
            </a:pPr>
            <a:endParaRPr lang="en-US" sz="2400" b="1" dirty="0"/>
          </a:p>
          <a:p>
            <a:pPr marL="0" indent="0">
              <a:buNone/>
            </a:pPr>
            <a:endParaRPr lang="en-US" sz="2400" b="1" dirty="0" smtClean="0"/>
          </a:p>
          <a:p>
            <a:pPr marL="0" indent="0">
              <a:buNone/>
            </a:pPr>
            <a:endParaRPr lang="en-US" sz="2400" b="1" dirty="0"/>
          </a:p>
          <a:p>
            <a:pPr marL="0" indent="0">
              <a:buNone/>
            </a:pPr>
            <a:endParaRPr lang="en-US" sz="2400" b="1" dirty="0" smtClean="0"/>
          </a:p>
          <a:p>
            <a:pPr marL="0" indent="0">
              <a:buNone/>
            </a:pPr>
            <a:endParaRPr lang="en-US" sz="2400" b="1" dirty="0"/>
          </a:p>
          <a:p>
            <a:pPr marL="0" indent="0">
              <a:buNone/>
            </a:pPr>
            <a:endParaRPr lang="en-US" sz="2400" b="1" dirty="0" smtClean="0"/>
          </a:p>
          <a:p>
            <a:pPr marL="0" indent="0">
              <a:buNone/>
            </a:pPr>
            <a:endParaRPr lang="en-US" sz="24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4267200"/>
            <a:ext cx="2286000" cy="1524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1524001"/>
            <a:ext cx="2590799" cy="198119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071" y="1466082"/>
            <a:ext cx="2777929" cy="20391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069095"/>
            <a:ext cx="2378918" cy="1722105"/>
          </a:xfrm>
          <a:prstGeom prst="rect">
            <a:avLst/>
          </a:prstGeom>
        </p:spPr>
      </p:pic>
      <p:sp>
        <p:nvSpPr>
          <p:cNvPr id="10" name="TextBox 9"/>
          <p:cNvSpPr txBox="1"/>
          <p:nvPr/>
        </p:nvSpPr>
        <p:spPr>
          <a:xfrm>
            <a:off x="152400" y="3502223"/>
            <a:ext cx="3082729" cy="307777"/>
          </a:xfrm>
          <a:prstGeom prst="rect">
            <a:avLst/>
          </a:prstGeom>
          <a:noFill/>
        </p:spPr>
        <p:txBody>
          <a:bodyPr wrap="square" rtlCol="0">
            <a:spAutoFit/>
          </a:bodyPr>
          <a:lstStyle/>
          <a:p>
            <a:r>
              <a:rPr lang="en-US" sz="1400" dirty="0" smtClean="0"/>
              <a:t>UCAR put in new stairs</a:t>
            </a:r>
            <a:endParaRPr lang="en-US" sz="1400" dirty="0"/>
          </a:p>
        </p:txBody>
      </p:sp>
      <p:sp>
        <p:nvSpPr>
          <p:cNvPr id="11" name="TextBox 10"/>
          <p:cNvSpPr txBox="1"/>
          <p:nvPr/>
        </p:nvSpPr>
        <p:spPr>
          <a:xfrm>
            <a:off x="3124201" y="3515380"/>
            <a:ext cx="2666998" cy="523220"/>
          </a:xfrm>
          <a:prstGeom prst="rect">
            <a:avLst/>
          </a:prstGeom>
          <a:noFill/>
        </p:spPr>
        <p:txBody>
          <a:bodyPr wrap="square" rtlCol="0">
            <a:spAutoFit/>
          </a:bodyPr>
          <a:lstStyle/>
          <a:p>
            <a:r>
              <a:rPr lang="en-US" sz="1400" dirty="0" smtClean="0"/>
              <a:t>UCAR repaired roof (it no longer leaks onto PSPT equipment!)</a:t>
            </a:r>
            <a:endParaRPr lang="en-US" sz="1400" dirty="0"/>
          </a:p>
        </p:txBody>
      </p:sp>
      <p:sp>
        <p:nvSpPr>
          <p:cNvPr id="12" name="TextBox 11"/>
          <p:cNvSpPr txBox="1"/>
          <p:nvPr/>
        </p:nvSpPr>
        <p:spPr>
          <a:xfrm>
            <a:off x="152400" y="5877580"/>
            <a:ext cx="2590800" cy="523220"/>
          </a:xfrm>
          <a:prstGeom prst="rect">
            <a:avLst/>
          </a:prstGeom>
          <a:noFill/>
        </p:spPr>
        <p:txBody>
          <a:bodyPr wrap="square" rtlCol="0">
            <a:spAutoFit/>
          </a:bodyPr>
          <a:lstStyle/>
          <a:p>
            <a:r>
              <a:rPr lang="en-US" sz="1400" dirty="0" smtClean="0"/>
              <a:t>UCAR replaced structure holding up ‘doghouse</a:t>
            </a:r>
            <a:endParaRPr lang="en-US" sz="1400" dirty="0"/>
          </a:p>
        </p:txBody>
      </p:sp>
      <p:sp>
        <p:nvSpPr>
          <p:cNvPr id="13" name="TextBox 12"/>
          <p:cNvSpPr txBox="1"/>
          <p:nvPr/>
        </p:nvSpPr>
        <p:spPr>
          <a:xfrm>
            <a:off x="3200400" y="5867400"/>
            <a:ext cx="2590800" cy="307777"/>
          </a:xfrm>
          <a:prstGeom prst="rect">
            <a:avLst/>
          </a:prstGeom>
          <a:noFill/>
        </p:spPr>
        <p:txBody>
          <a:bodyPr wrap="square" rtlCol="0">
            <a:spAutoFit/>
          </a:bodyPr>
          <a:lstStyle/>
          <a:p>
            <a:r>
              <a:rPr lang="en-US" sz="1400" dirty="0" smtClean="0"/>
              <a:t>NOAA paved the road</a:t>
            </a:r>
            <a:endParaRPr lang="en-US" sz="1400" dirty="0"/>
          </a:p>
        </p:txBody>
      </p:sp>
      <p:sp>
        <p:nvSpPr>
          <p:cNvPr id="14" name="TextBox 13"/>
          <p:cNvSpPr txBox="1"/>
          <p:nvPr/>
        </p:nvSpPr>
        <p:spPr>
          <a:xfrm>
            <a:off x="6019800" y="1065074"/>
            <a:ext cx="3048000" cy="5632311"/>
          </a:xfrm>
          <a:prstGeom prst="rect">
            <a:avLst/>
          </a:prstGeom>
          <a:noFill/>
        </p:spPr>
        <p:txBody>
          <a:bodyPr wrap="square" rtlCol="0">
            <a:spAutoFit/>
          </a:bodyPr>
          <a:lstStyle/>
          <a:p>
            <a:r>
              <a:rPr lang="en-US" dirty="0" smtClean="0"/>
              <a:t>UCAR has stepped up and is providing major repair funds to the building. Additional work to be completed in 2014 includes: </a:t>
            </a:r>
          </a:p>
          <a:p>
            <a:pPr marL="285750" indent="-285750">
              <a:buFont typeface="Arial" panose="020B0604020202020204" pitchFamily="34" charset="0"/>
              <a:buChar char="•"/>
            </a:pPr>
            <a:r>
              <a:rPr lang="en-US" dirty="0" smtClean="0"/>
              <a:t>Assembly and installation of new dome purchased by HAO</a:t>
            </a:r>
          </a:p>
          <a:p>
            <a:pPr marL="285750" indent="-285750">
              <a:buFont typeface="Arial" panose="020B0604020202020204" pitchFamily="34" charset="0"/>
              <a:buChar char="•"/>
            </a:pPr>
            <a:r>
              <a:rPr lang="en-US" dirty="0" smtClean="0"/>
              <a:t>Removal of asbestos floor tiles</a:t>
            </a:r>
          </a:p>
          <a:p>
            <a:pPr marL="285750" indent="-285750">
              <a:buFont typeface="Arial" panose="020B0604020202020204" pitchFamily="34" charset="0"/>
              <a:buChar char="•"/>
            </a:pPr>
            <a:r>
              <a:rPr lang="en-US" dirty="0" smtClean="0"/>
              <a:t>New floor in control room</a:t>
            </a:r>
          </a:p>
          <a:p>
            <a:pPr marL="285750" indent="-285750">
              <a:buFont typeface="Arial" panose="020B0604020202020204" pitchFamily="34" charset="0"/>
              <a:buChar char="•"/>
            </a:pPr>
            <a:r>
              <a:rPr lang="en-US" dirty="0" smtClean="0"/>
              <a:t>New windows in dome</a:t>
            </a:r>
          </a:p>
          <a:p>
            <a:pPr marL="285750" indent="-285750">
              <a:buFont typeface="Arial" panose="020B0604020202020204" pitchFamily="34" charset="0"/>
              <a:buChar char="•"/>
            </a:pPr>
            <a:r>
              <a:rPr lang="en-US" dirty="0" smtClean="0"/>
              <a:t>Repair wooden boardwalk</a:t>
            </a:r>
          </a:p>
          <a:p>
            <a:pPr marL="285750" indent="-285750">
              <a:buFont typeface="Arial" panose="020B0604020202020204" pitchFamily="34" charset="0"/>
              <a:buChar char="•"/>
            </a:pPr>
            <a:r>
              <a:rPr lang="en-US" dirty="0" smtClean="0"/>
              <a:t>Repair wooden porch</a:t>
            </a:r>
          </a:p>
          <a:p>
            <a:pPr marL="285750" indent="-285750">
              <a:buFont typeface="Arial" panose="020B0604020202020204" pitchFamily="34" charset="0"/>
              <a:buChar char="•"/>
            </a:pPr>
            <a:r>
              <a:rPr lang="en-US" dirty="0" smtClean="0"/>
              <a:t>Replace electrical conduit</a:t>
            </a:r>
          </a:p>
          <a:p>
            <a:pPr marL="285750" indent="-285750">
              <a:buFont typeface="Arial" panose="020B0604020202020204" pitchFamily="34" charset="0"/>
              <a:buChar char="•"/>
            </a:pPr>
            <a:r>
              <a:rPr lang="en-US" dirty="0" smtClean="0"/>
              <a:t>Repair water damage</a:t>
            </a:r>
          </a:p>
          <a:p>
            <a:pPr marL="285750" indent="-285750">
              <a:buFont typeface="Arial" panose="020B0604020202020204" pitchFamily="34" charset="0"/>
              <a:buChar char="•"/>
            </a:pPr>
            <a:r>
              <a:rPr lang="en-US" dirty="0" smtClean="0"/>
              <a:t>UCAR to begin paying for internet with increased speed to 100 Mbps (from 25)</a:t>
            </a:r>
            <a:endParaRPr lang="en-US" dirty="0"/>
          </a:p>
        </p:txBody>
      </p:sp>
    </p:spTree>
    <p:extLst>
      <p:ext uri="{BB962C8B-B14F-4D97-AF65-F5344CB8AC3E}">
        <p14:creationId xmlns:p14="http://schemas.microsoft.com/office/powerpoint/2010/main" val="2576204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Recent Post-Docs who have worked with </a:t>
            </a:r>
            <a:r>
              <a:rPr lang="en-US" sz="3200" b="1" dirty="0" err="1" smtClean="0"/>
              <a:t>CoMP</a:t>
            </a:r>
            <a:r>
              <a:rPr lang="en-US" sz="3200" b="1" dirty="0" smtClean="0"/>
              <a:t> observations </a:t>
            </a:r>
            <a:endParaRPr lang="en-US" sz="3200" b="1" dirty="0"/>
          </a:p>
        </p:txBody>
      </p:sp>
      <p:sp>
        <p:nvSpPr>
          <p:cNvPr id="3" name="Content Placeholder 2"/>
          <p:cNvSpPr>
            <a:spLocks noGrp="1"/>
          </p:cNvSpPr>
          <p:nvPr>
            <p:ph idx="1"/>
          </p:nvPr>
        </p:nvSpPr>
        <p:spPr>
          <a:xfrm>
            <a:off x="457200" y="1371600"/>
            <a:ext cx="8229600" cy="2667000"/>
          </a:xfrm>
        </p:spPr>
        <p:txBody>
          <a:bodyPr>
            <a:normAutofit/>
          </a:bodyPr>
          <a:lstStyle/>
          <a:p>
            <a:pPr>
              <a:lnSpc>
                <a:spcPct val="150000"/>
              </a:lnSpc>
            </a:pPr>
            <a:r>
              <a:rPr lang="en-US" sz="2400" dirty="0" smtClean="0"/>
              <a:t>Joseph Plowman</a:t>
            </a:r>
          </a:p>
          <a:p>
            <a:pPr>
              <a:lnSpc>
                <a:spcPct val="150000"/>
              </a:lnSpc>
            </a:pPr>
            <a:r>
              <a:rPr lang="en-US" sz="2400" dirty="0" err="1" smtClean="0"/>
              <a:t>Hui</a:t>
            </a:r>
            <a:r>
              <a:rPr lang="en-US" sz="2400" dirty="0" smtClean="0"/>
              <a:t> </a:t>
            </a:r>
            <a:r>
              <a:rPr lang="en-US" sz="2400" dirty="0" err="1" smtClean="0"/>
              <a:t>Tian</a:t>
            </a:r>
            <a:r>
              <a:rPr lang="en-US" sz="2400" dirty="0" smtClean="0"/>
              <a:t>  (now at </a:t>
            </a:r>
            <a:r>
              <a:rPr lang="en-US" sz="2400" dirty="0" err="1" smtClean="0"/>
              <a:t>CfA</a:t>
            </a:r>
            <a:r>
              <a:rPr lang="en-US" sz="2400" dirty="0" smtClean="0"/>
              <a:t>)  </a:t>
            </a:r>
          </a:p>
          <a:p>
            <a:pPr>
              <a:lnSpc>
                <a:spcPct val="150000"/>
              </a:lnSpc>
            </a:pPr>
            <a:r>
              <a:rPr lang="en-US" sz="2400" dirty="0" smtClean="0"/>
              <a:t>Christian </a:t>
            </a:r>
            <a:r>
              <a:rPr lang="en-US" sz="2400" dirty="0" err="1" smtClean="0"/>
              <a:t>Bethge</a:t>
            </a:r>
            <a:r>
              <a:rPr lang="en-US" sz="2400" dirty="0"/>
              <a:t> </a:t>
            </a:r>
            <a:r>
              <a:rPr lang="en-US" sz="2400" dirty="0" smtClean="0"/>
              <a:t> (now at </a:t>
            </a:r>
            <a:r>
              <a:rPr lang="en-US" sz="2400" dirty="0" err="1" smtClean="0"/>
              <a:t>Kiepenheuer</a:t>
            </a:r>
            <a:r>
              <a:rPr lang="en-US" sz="2400" dirty="0" smtClean="0"/>
              <a:t> Institute) </a:t>
            </a:r>
          </a:p>
          <a:p>
            <a:pPr>
              <a:lnSpc>
                <a:spcPct val="150000"/>
              </a:lnSpc>
            </a:pPr>
            <a:r>
              <a:rPr lang="en-US" sz="2400" dirty="0" smtClean="0"/>
              <a:t>Laurel </a:t>
            </a:r>
            <a:r>
              <a:rPr lang="en-US" sz="2400" dirty="0" err="1" smtClean="0"/>
              <a:t>Rachmeler</a:t>
            </a:r>
            <a:r>
              <a:rPr lang="en-US" sz="2400" dirty="0" smtClean="0"/>
              <a:t>   (now at Royal Observatory of Belgium)</a:t>
            </a:r>
          </a:p>
          <a:p>
            <a:pPr marL="0" indent="0">
              <a:lnSpc>
                <a:spcPct val="150000"/>
              </a:lnSpc>
              <a:buNone/>
            </a:pPr>
            <a:endParaRPr lang="en-US" sz="2400" dirty="0"/>
          </a:p>
        </p:txBody>
      </p:sp>
      <p:sp>
        <p:nvSpPr>
          <p:cNvPr id="4" name="Title 1"/>
          <p:cNvSpPr txBox="1">
            <a:spLocks/>
          </p:cNvSpPr>
          <p:nvPr/>
        </p:nvSpPr>
        <p:spPr>
          <a:xfrm>
            <a:off x="381000" y="4114800"/>
            <a:ext cx="82296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Young Instrument Scientists</a:t>
            </a:r>
            <a:endParaRPr lang="en-US" sz="3200" b="1" dirty="0"/>
          </a:p>
        </p:txBody>
      </p:sp>
      <p:sp>
        <p:nvSpPr>
          <p:cNvPr id="5" name="Content Placeholder 2"/>
          <p:cNvSpPr txBox="1">
            <a:spLocks/>
          </p:cNvSpPr>
          <p:nvPr/>
        </p:nvSpPr>
        <p:spPr>
          <a:xfrm>
            <a:off x="457200" y="4953000"/>
            <a:ext cx="8229600" cy="1600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sz="2400" dirty="0" smtClean="0"/>
              <a:t>Alfred </a:t>
            </a:r>
            <a:r>
              <a:rPr lang="en-US" sz="2400" dirty="0" err="1" smtClean="0"/>
              <a:t>DeWijn</a:t>
            </a:r>
            <a:r>
              <a:rPr lang="en-US" sz="2400" dirty="0" smtClean="0"/>
              <a:t>    (</a:t>
            </a:r>
            <a:r>
              <a:rPr lang="en-US" sz="2400" dirty="0" err="1" smtClean="0"/>
              <a:t>Dkist</a:t>
            </a:r>
            <a:r>
              <a:rPr lang="en-US" sz="2400" dirty="0" smtClean="0"/>
              <a:t> VISP, K-</a:t>
            </a:r>
            <a:r>
              <a:rPr lang="en-US" sz="2400" dirty="0" err="1" smtClean="0"/>
              <a:t>Cor</a:t>
            </a:r>
            <a:r>
              <a:rPr lang="en-US" sz="2400" dirty="0" smtClean="0"/>
              <a:t>, </a:t>
            </a:r>
            <a:r>
              <a:rPr lang="en-US" sz="2400" dirty="0" err="1" smtClean="0"/>
              <a:t>Chro</a:t>
            </a:r>
            <a:r>
              <a:rPr lang="en-US" sz="2400" dirty="0" smtClean="0"/>
              <a:t>-Mag)</a:t>
            </a:r>
          </a:p>
          <a:p>
            <a:pPr>
              <a:lnSpc>
                <a:spcPct val="150000"/>
              </a:lnSpc>
            </a:pPr>
            <a:r>
              <a:rPr lang="en-US" sz="2400" dirty="0" err="1" smtClean="0"/>
              <a:t>Junfeng</a:t>
            </a:r>
            <a:r>
              <a:rPr lang="en-US" sz="2400" dirty="0" smtClean="0"/>
              <a:t> </a:t>
            </a:r>
            <a:r>
              <a:rPr lang="en-US" sz="2400" dirty="0" err="1" smtClean="0"/>
              <a:t>Hou</a:t>
            </a:r>
            <a:r>
              <a:rPr lang="en-US" sz="2400" dirty="0" smtClean="0"/>
              <a:t>   (K-</a:t>
            </a:r>
            <a:r>
              <a:rPr lang="en-US" sz="2400" dirty="0" err="1" smtClean="0"/>
              <a:t>Cor</a:t>
            </a:r>
            <a:r>
              <a:rPr lang="en-US" sz="2400" dirty="0" smtClean="0"/>
              <a:t> modulator)  from National Astronomical Observatories of Chinese Academy</a:t>
            </a:r>
          </a:p>
        </p:txBody>
      </p:sp>
    </p:spTree>
    <p:extLst>
      <p:ext uri="{BB962C8B-B14F-4D97-AF65-F5344CB8AC3E}">
        <p14:creationId xmlns:p14="http://schemas.microsoft.com/office/powerpoint/2010/main" val="619051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dirty="0" smtClean="0"/>
              <a:t>SOLIS</a:t>
            </a:r>
            <a:endParaRPr lang="en-US" dirty="0"/>
          </a:p>
        </p:txBody>
      </p:sp>
      <p:sp>
        <p:nvSpPr>
          <p:cNvPr id="3" name="Content Placeholder 2"/>
          <p:cNvSpPr>
            <a:spLocks noGrp="1"/>
          </p:cNvSpPr>
          <p:nvPr>
            <p:ph idx="1"/>
          </p:nvPr>
        </p:nvSpPr>
        <p:spPr>
          <a:xfrm>
            <a:off x="228600" y="838200"/>
            <a:ext cx="8763000" cy="2209800"/>
          </a:xfrm>
        </p:spPr>
        <p:txBody>
          <a:bodyPr>
            <a:normAutofit/>
          </a:bodyPr>
          <a:lstStyle/>
          <a:p>
            <a:pPr marL="0" indent="0">
              <a:buNone/>
            </a:pPr>
            <a:r>
              <a:rPr lang="en-US" sz="1800" dirty="0"/>
              <a:t>NSO will move the SOLIS instrument suite from its current location on top of a ~100 tower at </a:t>
            </a:r>
            <a:r>
              <a:rPr lang="en-US" sz="1800" dirty="0" err="1"/>
              <a:t>Kitt</a:t>
            </a:r>
            <a:r>
              <a:rPr lang="en-US" sz="1800" dirty="0"/>
              <a:t> Peak to Tucson, AZ. The system is being automated and configured to consolidate instrumentation, control electronics, and on site computing. Attached image is a conceptual drawing of the proposed upgrade to take place summer 2014. Telescope building has already been ordered and the laboratory space for the ISS </a:t>
            </a:r>
            <a:r>
              <a:rPr lang="en-US" sz="1800" dirty="0" smtClean="0"/>
              <a:t>instrument</a:t>
            </a:r>
            <a:r>
              <a:rPr lang="en-US" sz="1800" dirty="0"/>
              <a:t>, </a:t>
            </a:r>
            <a:r>
              <a:rPr lang="en-US" sz="1800" dirty="0" smtClean="0"/>
              <a:t>computers, and </a:t>
            </a:r>
            <a:r>
              <a:rPr lang="en-US" sz="1800" dirty="0"/>
              <a:t>control electronics is in the process of final modifications.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053" t="8388" r="6549" b="4513"/>
          <a:stretch/>
        </p:blipFill>
        <p:spPr>
          <a:xfrm>
            <a:off x="76200" y="2625415"/>
            <a:ext cx="6400800" cy="4080185"/>
          </a:xfrm>
          <a:prstGeom prst="rect">
            <a:avLst/>
          </a:prstGeom>
        </p:spPr>
      </p:pic>
      <p:sp>
        <p:nvSpPr>
          <p:cNvPr id="6" name="Rectangle 5"/>
          <p:cNvSpPr/>
          <p:nvPr/>
        </p:nvSpPr>
        <p:spPr>
          <a:xfrm>
            <a:off x="6501276" y="2693075"/>
            <a:ext cx="2514600" cy="2585323"/>
          </a:xfrm>
          <a:prstGeom prst="rect">
            <a:avLst/>
          </a:prstGeom>
        </p:spPr>
        <p:txBody>
          <a:bodyPr wrap="square">
            <a:spAutoFit/>
          </a:bodyPr>
          <a:lstStyle/>
          <a:p>
            <a:r>
              <a:rPr lang="en-US" dirty="0" smtClean="0"/>
              <a:t>SOLIS </a:t>
            </a:r>
            <a:r>
              <a:rPr lang="en-US" dirty="0"/>
              <a:t>will move in ~2015. </a:t>
            </a:r>
            <a:r>
              <a:rPr lang="en-US" dirty="0" smtClean="0"/>
              <a:t>Request for information will be solicited later this year. Most likely sites are:</a:t>
            </a:r>
          </a:p>
          <a:p>
            <a:endParaRPr lang="en-US" dirty="0"/>
          </a:p>
          <a:p>
            <a:r>
              <a:rPr lang="en-US" dirty="0" smtClean="0"/>
              <a:t>Haleakala</a:t>
            </a:r>
            <a:r>
              <a:rPr lang="en-US" dirty="0"/>
              <a:t>, Mauna Loa </a:t>
            </a:r>
            <a:r>
              <a:rPr lang="en-US" dirty="0" smtClean="0"/>
              <a:t>and Big Bear</a:t>
            </a:r>
            <a:endParaRPr lang="en-US" dirty="0"/>
          </a:p>
          <a:p>
            <a:endParaRPr lang="en-US" dirty="0"/>
          </a:p>
        </p:txBody>
      </p:sp>
    </p:spTree>
    <p:extLst>
      <p:ext uri="{BB962C8B-B14F-4D97-AF65-F5344CB8AC3E}">
        <p14:creationId xmlns:p14="http://schemas.microsoft.com/office/powerpoint/2010/main" val="3901492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US" sz="3600" dirty="0" smtClean="0"/>
              <a:t>Low-L Pointing Platform at MLSO</a:t>
            </a:r>
            <a:endParaRPr lang="en-US" sz="3600" dirty="0"/>
          </a:p>
        </p:txBody>
      </p:sp>
      <p:sp>
        <p:nvSpPr>
          <p:cNvPr id="3" name="Content Placeholder 2"/>
          <p:cNvSpPr>
            <a:spLocks noGrp="1"/>
          </p:cNvSpPr>
          <p:nvPr>
            <p:ph idx="1"/>
          </p:nvPr>
        </p:nvSpPr>
        <p:spPr>
          <a:xfrm>
            <a:off x="457200" y="914400"/>
            <a:ext cx="8229600" cy="1371600"/>
          </a:xfrm>
        </p:spPr>
        <p:txBody>
          <a:bodyPr>
            <a:normAutofit/>
          </a:bodyPr>
          <a:lstStyle/>
          <a:p>
            <a:pPr marL="0" indent="0">
              <a:buNone/>
            </a:pPr>
            <a:r>
              <a:rPr lang="en-US" sz="1800" dirty="0" smtClean="0"/>
              <a:t>Low-L was decommissioned many years ago. Infrastructure includes a solar-pointing system atop a concrete pad behind MLSO. Is anyone in community interested in using the platform? Proposed instruments need to comparable size to Low-L to avoid conflicts with MLSO instruments. No </a:t>
            </a:r>
            <a:r>
              <a:rPr lang="en-US" sz="1800" dirty="0" err="1" smtClean="0"/>
              <a:t>refridgerants</a:t>
            </a:r>
            <a:r>
              <a:rPr lang="en-US" sz="1800" dirty="0" smtClean="0"/>
              <a:t> are allowed at the site (NOAA rule).</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2209800"/>
            <a:ext cx="6019800" cy="4514850"/>
          </a:xfrm>
          <a:prstGeom prst="rect">
            <a:avLst/>
          </a:prstGeom>
        </p:spPr>
      </p:pic>
    </p:spTree>
    <p:extLst>
      <p:ext uri="{BB962C8B-B14F-4D97-AF65-F5344CB8AC3E}">
        <p14:creationId xmlns:p14="http://schemas.microsoft.com/office/powerpoint/2010/main" val="166413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2743200" y="3283803"/>
            <a:ext cx="2438400" cy="830997"/>
          </a:xfrm>
          <a:prstGeom prst="rect">
            <a:avLst/>
          </a:prstGeom>
          <a:noFill/>
          <a:ln w="9525">
            <a:noFill/>
            <a:miter lim="800000"/>
            <a:headEnd/>
            <a:tailEnd/>
          </a:ln>
          <a:effectLst/>
        </p:spPr>
        <p:txBody>
          <a:bodyPr wrap="square">
            <a:spAutoFit/>
          </a:bodyPr>
          <a:lstStyle/>
          <a:p>
            <a:pPr eaLnBrk="1" hangingPunct="1">
              <a:spcBef>
                <a:spcPct val="50000"/>
              </a:spcBef>
            </a:pPr>
            <a:r>
              <a:rPr lang="en-US" sz="1200" b="1" dirty="0" smtClean="0"/>
              <a:t>COSMO K-Coronagraph: </a:t>
            </a:r>
            <a:r>
              <a:rPr lang="en-US" sz="1200" dirty="0"/>
              <a:t>L</a:t>
            </a:r>
            <a:r>
              <a:rPr lang="en-US" sz="1200" dirty="0" smtClean="0"/>
              <a:t>inear polarization in white light. Dec 9, 2013 composite image of K-</a:t>
            </a:r>
            <a:r>
              <a:rPr lang="en-US" sz="1200" dirty="0" err="1" smtClean="0"/>
              <a:t>Cor</a:t>
            </a:r>
            <a:r>
              <a:rPr lang="en-US" sz="1200" dirty="0" smtClean="0"/>
              <a:t> with SDO AIA Helium-I 30.4 nm image.</a:t>
            </a:r>
            <a:endParaRPr lang="en-US" sz="1200" dirty="0"/>
          </a:p>
        </p:txBody>
      </p:sp>
      <p:pic>
        <p:nvPicPr>
          <p:cNvPr id="6155" name="Picture 11" descr="20050702"/>
          <p:cNvPicPr>
            <a:picLocks noChangeAspect="1" noChangeArrowheads="1"/>
          </p:cNvPicPr>
          <p:nvPr/>
        </p:nvPicPr>
        <p:blipFill>
          <a:blip r:embed="rId2" cstate="print"/>
          <a:srcRect/>
          <a:stretch>
            <a:fillRect/>
          </a:stretch>
        </p:blipFill>
        <p:spPr bwMode="auto">
          <a:xfrm>
            <a:off x="114300" y="4114800"/>
            <a:ext cx="2204915" cy="2150901"/>
          </a:xfrm>
          <a:prstGeom prst="rect">
            <a:avLst/>
          </a:prstGeom>
          <a:noFill/>
        </p:spPr>
      </p:pic>
      <p:pic>
        <p:nvPicPr>
          <p:cNvPr id="6156" name="Picture 12" descr="20050702"/>
          <p:cNvPicPr>
            <a:picLocks noChangeAspect="1" noChangeArrowheads="1"/>
          </p:cNvPicPr>
          <p:nvPr/>
        </p:nvPicPr>
        <p:blipFill>
          <a:blip r:embed="rId3" cstate="print"/>
          <a:srcRect/>
          <a:stretch>
            <a:fillRect/>
          </a:stretch>
        </p:blipFill>
        <p:spPr bwMode="auto">
          <a:xfrm>
            <a:off x="2305707" y="4114800"/>
            <a:ext cx="2266293" cy="2113027"/>
          </a:xfrm>
          <a:prstGeom prst="rect">
            <a:avLst/>
          </a:prstGeom>
          <a:noFill/>
        </p:spPr>
      </p:pic>
      <p:sp>
        <p:nvSpPr>
          <p:cNvPr id="6159" name="Text Box 15"/>
          <p:cNvSpPr txBox="1">
            <a:spLocks noChangeArrowheads="1"/>
          </p:cNvSpPr>
          <p:nvPr/>
        </p:nvSpPr>
        <p:spPr bwMode="auto">
          <a:xfrm>
            <a:off x="265386" y="6243935"/>
            <a:ext cx="4230414" cy="461665"/>
          </a:xfrm>
          <a:prstGeom prst="rect">
            <a:avLst/>
          </a:prstGeom>
          <a:noFill/>
          <a:ln w="9525">
            <a:noFill/>
            <a:miter lim="800000"/>
            <a:headEnd/>
            <a:tailEnd/>
          </a:ln>
          <a:effectLst/>
        </p:spPr>
        <p:txBody>
          <a:bodyPr wrap="square">
            <a:spAutoFit/>
          </a:bodyPr>
          <a:lstStyle/>
          <a:p>
            <a:pPr eaLnBrk="1" hangingPunct="1">
              <a:spcBef>
                <a:spcPct val="50000"/>
              </a:spcBef>
            </a:pPr>
            <a:r>
              <a:rPr lang="en-US" sz="1200" b="1" dirty="0"/>
              <a:t>Precision Solar Photometric Telescope (PSPT):</a:t>
            </a:r>
            <a:r>
              <a:rPr lang="en-US" sz="1200" dirty="0"/>
              <a:t> </a:t>
            </a:r>
            <a:r>
              <a:rPr lang="en-US" sz="1200" dirty="0" smtClean="0"/>
              <a:t>Left: </a:t>
            </a:r>
            <a:r>
              <a:rPr lang="en-US" sz="1200" dirty="0" err="1" smtClean="0"/>
              <a:t>CaIIK</a:t>
            </a:r>
            <a:r>
              <a:rPr lang="en-US" sz="1200" dirty="0" smtClean="0"/>
              <a:t> line center; Right: Blue continuum at 409.4 nm</a:t>
            </a:r>
          </a:p>
        </p:txBody>
      </p:sp>
      <p:pic>
        <p:nvPicPr>
          <p:cNvPr id="12" name="Picture 11" descr="20110504.171017.comp.1074.intensity.gif"/>
          <p:cNvPicPr>
            <a:picLocks noChangeAspect="1"/>
          </p:cNvPicPr>
          <p:nvPr/>
        </p:nvPicPr>
        <p:blipFill>
          <a:blip r:embed="rId4" cstate="print"/>
          <a:stretch>
            <a:fillRect/>
          </a:stretch>
        </p:blipFill>
        <p:spPr>
          <a:xfrm>
            <a:off x="226628" y="898953"/>
            <a:ext cx="2377647" cy="2377647"/>
          </a:xfrm>
          <a:prstGeom prst="rect">
            <a:avLst/>
          </a:prstGeom>
        </p:spPr>
      </p:pic>
      <p:sp>
        <p:nvSpPr>
          <p:cNvPr id="15" name="Rectangle 14"/>
          <p:cNvSpPr/>
          <p:nvPr/>
        </p:nvSpPr>
        <p:spPr>
          <a:xfrm>
            <a:off x="152399" y="3316069"/>
            <a:ext cx="2451875" cy="646331"/>
          </a:xfrm>
          <a:prstGeom prst="rect">
            <a:avLst/>
          </a:prstGeom>
        </p:spPr>
        <p:txBody>
          <a:bodyPr wrap="square">
            <a:spAutoFit/>
          </a:bodyPr>
          <a:lstStyle/>
          <a:p>
            <a:pPr eaLnBrk="1" hangingPunct="1">
              <a:spcBef>
                <a:spcPct val="50000"/>
              </a:spcBef>
            </a:pPr>
            <a:r>
              <a:rPr lang="en-US" sz="1200" b="1" dirty="0" err="1" smtClean="0"/>
              <a:t>CoMP</a:t>
            </a:r>
            <a:r>
              <a:rPr lang="en-US" sz="1200" b="1" dirty="0" smtClean="0"/>
              <a:t>:</a:t>
            </a:r>
            <a:r>
              <a:rPr lang="en-US" sz="1200" dirty="0" smtClean="0"/>
              <a:t>  Fe-XIII 1074.7 and 1079.8 nm and He-I 1083.0 nm  full Stokes  I,Q,U,V polarization</a:t>
            </a:r>
            <a:endParaRPr lang="en-US" sz="1200" i="1" dirty="0"/>
          </a:p>
        </p:txBody>
      </p:sp>
      <p:pic>
        <p:nvPicPr>
          <p:cNvPr id="16" name="Picture 15" descr="131209_1837_kcor-1845_aia-blackbg.png"/>
          <p:cNvPicPr>
            <a:picLocks noChangeAspect="1"/>
          </p:cNvPicPr>
          <p:nvPr/>
        </p:nvPicPr>
        <p:blipFill>
          <a:blip r:embed="rId5" cstate="print"/>
          <a:stretch>
            <a:fillRect/>
          </a:stretch>
        </p:blipFill>
        <p:spPr>
          <a:xfrm>
            <a:off x="2819400" y="914400"/>
            <a:ext cx="2362200" cy="23622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4114" y="4114593"/>
            <a:ext cx="2128286" cy="2133807"/>
          </a:xfrm>
          <a:prstGeom prst="rect">
            <a:avLst/>
          </a:prstGeom>
        </p:spPr>
      </p:pic>
      <p:sp>
        <p:nvSpPr>
          <p:cNvPr id="11" name="Text Box 6"/>
          <p:cNvSpPr txBox="1">
            <a:spLocks noChangeArrowheads="1"/>
          </p:cNvSpPr>
          <p:nvPr/>
        </p:nvSpPr>
        <p:spPr bwMode="auto">
          <a:xfrm>
            <a:off x="4648200" y="6248400"/>
            <a:ext cx="4419600" cy="461665"/>
          </a:xfrm>
          <a:prstGeom prst="rect">
            <a:avLst/>
          </a:prstGeom>
          <a:noFill/>
          <a:ln w="9525">
            <a:noFill/>
            <a:miter lim="800000"/>
            <a:headEnd/>
            <a:tailEnd/>
          </a:ln>
          <a:effectLst/>
        </p:spPr>
        <p:txBody>
          <a:bodyPr>
            <a:spAutoFit/>
          </a:bodyPr>
          <a:lstStyle/>
          <a:p>
            <a:pPr eaLnBrk="1" hangingPunct="1">
              <a:spcBef>
                <a:spcPct val="50000"/>
              </a:spcBef>
            </a:pPr>
            <a:r>
              <a:rPr lang="en-US" sz="1200" b="1" dirty="0" smtClean="0"/>
              <a:t>GONG H-alpha: </a:t>
            </a:r>
            <a:r>
              <a:rPr lang="en-US" sz="1200" dirty="0" smtClean="0"/>
              <a:t>Neutral hydrogen emission at 656.3 nm. Owned by NSO; maintained by HAO.</a:t>
            </a:r>
            <a:endParaRPr lang="en-US" sz="1200" dirty="0"/>
          </a:p>
        </p:txBody>
      </p:sp>
      <p:sp>
        <p:nvSpPr>
          <p:cNvPr id="13" name="Title 1"/>
          <p:cNvSpPr txBox="1">
            <a:spLocks/>
          </p:cNvSpPr>
          <p:nvPr/>
        </p:nvSpPr>
        <p:spPr>
          <a:xfrm>
            <a:off x="1981200" y="-9253"/>
            <a:ext cx="5715000" cy="999853"/>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t>Instruments at Mauna Loa</a:t>
            </a:r>
            <a:endParaRPr lang="en-US" sz="4000" b="1" dirty="0"/>
          </a:p>
        </p:txBody>
      </p:sp>
      <p:sp>
        <p:nvSpPr>
          <p:cNvPr id="3" name="TextBox 2"/>
          <p:cNvSpPr txBox="1"/>
          <p:nvPr/>
        </p:nvSpPr>
        <p:spPr>
          <a:xfrm>
            <a:off x="5334000" y="996077"/>
            <a:ext cx="3657600" cy="2585323"/>
          </a:xfrm>
          <a:prstGeom prst="rect">
            <a:avLst/>
          </a:prstGeom>
          <a:noFill/>
        </p:spPr>
        <p:txBody>
          <a:bodyPr wrap="square" rtlCol="0">
            <a:spAutoFit/>
          </a:bodyPr>
          <a:lstStyle/>
          <a:p>
            <a:r>
              <a:rPr lang="en-US" dirty="0" smtClean="0"/>
              <a:t>HAO operates 4 instruments at MLSO: </a:t>
            </a:r>
            <a:r>
              <a:rPr lang="en-US" dirty="0" err="1" smtClean="0"/>
              <a:t>CoMP</a:t>
            </a:r>
            <a:r>
              <a:rPr lang="en-US" dirty="0" smtClean="0"/>
              <a:t>, K-</a:t>
            </a:r>
            <a:r>
              <a:rPr lang="en-US" dirty="0" err="1" smtClean="0"/>
              <a:t>Cor</a:t>
            </a:r>
            <a:r>
              <a:rPr lang="en-US" dirty="0" smtClean="0"/>
              <a:t>, PSPT and GONG. HAO is responsible for the data processing and data products for </a:t>
            </a:r>
            <a:r>
              <a:rPr lang="en-US" dirty="0" err="1" smtClean="0"/>
              <a:t>CoMP</a:t>
            </a:r>
            <a:r>
              <a:rPr lang="en-US" dirty="0" smtClean="0"/>
              <a:t> and K-</a:t>
            </a:r>
            <a:r>
              <a:rPr lang="en-US" dirty="0" err="1" smtClean="0"/>
              <a:t>Cor</a:t>
            </a:r>
            <a:r>
              <a:rPr lang="en-US" dirty="0" smtClean="0"/>
              <a:t>; Mark </a:t>
            </a:r>
            <a:r>
              <a:rPr lang="en-US" dirty="0" err="1" smtClean="0"/>
              <a:t>Rast</a:t>
            </a:r>
            <a:r>
              <a:rPr lang="en-US" dirty="0" smtClean="0"/>
              <a:t> at University of Colorado processes and manages all PSPT data and the GONG group processes and manages all GONG data processing and products.</a:t>
            </a:r>
            <a:endParaRPr lang="en-US" dirty="0"/>
          </a:p>
        </p:txBody>
      </p:sp>
    </p:spTree>
    <p:extLst>
      <p:ext uri="{BB962C8B-B14F-4D97-AF65-F5344CB8AC3E}">
        <p14:creationId xmlns:p14="http://schemas.microsoft.com/office/powerpoint/2010/main" val="1465456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2636" y="2057400"/>
            <a:ext cx="4012164" cy="341632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4601" y="0"/>
            <a:ext cx="8813199" cy="914400"/>
          </a:xfrm>
        </p:spPr>
        <p:txBody>
          <a:bodyPr>
            <a:noAutofit/>
          </a:bodyPr>
          <a:lstStyle/>
          <a:p>
            <a:r>
              <a:rPr lang="en-US" sz="3600" b="1" dirty="0" smtClean="0"/>
              <a:t>Status of  Coronal Multi-Channel </a:t>
            </a:r>
            <a:r>
              <a:rPr lang="en-US" sz="3600" b="1" dirty="0" err="1" smtClean="0"/>
              <a:t>Polarimeter</a:t>
            </a:r>
            <a:endParaRPr lang="en-US" sz="3600"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554" b="3961"/>
          <a:stretch/>
        </p:blipFill>
        <p:spPr>
          <a:xfrm>
            <a:off x="4279640" y="3124200"/>
            <a:ext cx="4620897" cy="2362200"/>
          </a:xfrm>
          <a:prstGeom prst="rect">
            <a:avLst/>
          </a:prstGeom>
        </p:spPr>
      </p:pic>
      <p:sp>
        <p:nvSpPr>
          <p:cNvPr id="5" name="TextBox 4"/>
          <p:cNvSpPr txBox="1"/>
          <p:nvPr/>
        </p:nvSpPr>
        <p:spPr>
          <a:xfrm>
            <a:off x="102636" y="2057400"/>
            <a:ext cx="4177004" cy="3416320"/>
          </a:xfrm>
          <a:prstGeom prst="rect">
            <a:avLst/>
          </a:prstGeom>
          <a:noFill/>
        </p:spPr>
        <p:txBody>
          <a:bodyPr wrap="square" rtlCol="0">
            <a:spAutoFit/>
          </a:bodyPr>
          <a:lstStyle/>
          <a:p>
            <a:pPr algn="ctr"/>
            <a:r>
              <a:rPr lang="en-US" b="1" dirty="0" smtClean="0"/>
              <a:t>~1 Minute Time Resolution:</a:t>
            </a:r>
          </a:p>
          <a:p>
            <a:pPr algn="ctr"/>
            <a:r>
              <a:rPr lang="en-US" dirty="0" smtClean="0"/>
              <a:t>‘Dynamics’ Products:’</a:t>
            </a:r>
          </a:p>
          <a:p>
            <a:r>
              <a:rPr lang="en-US" dirty="0" smtClean="0"/>
              <a:t>Intensity</a:t>
            </a:r>
          </a:p>
          <a:p>
            <a:r>
              <a:rPr lang="en-US" dirty="0" smtClean="0"/>
              <a:t>Enhanced Intensity</a:t>
            </a:r>
          </a:p>
          <a:p>
            <a:r>
              <a:rPr lang="en-US" dirty="0" smtClean="0"/>
              <a:t>Corrected LOS velocity</a:t>
            </a:r>
          </a:p>
          <a:p>
            <a:r>
              <a:rPr lang="en-US" dirty="0" smtClean="0"/>
              <a:t>Line Width</a:t>
            </a:r>
          </a:p>
          <a:p>
            <a:pPr algn="ctr"/>
            <a:r>
              <a:rPr lang="en-US" dirty="0" smtClean="0"/>
              <a:t>‘</a:t>
            </a:r>
            <a:r>
              <a:rPr lang="en-US" dirty="0"/>
              <a:t>Polarization’ Products:</a:t>
            </a:r>
          </a:p>
          <a:p>
            <a:r>
              <a:rPr lang="en-US" dirty="0"/>
              <a:t>Intensity</a:t>
            </a:r>
          </a:p>
          <a:p>
            <a:r>
              <a:rPr lang="en-US" dirty="0"/>
              <a:t>Enhanced Intensity</a:t>
            </a:r>
          </a:p>
          <a:p>
            <a:r>
              <a:rPr lang="en-US" dirty="0"/>
              <a:t>Stokes ‘U’</a:t>
            </a:r>
          </a:p>
          <a:p>
            <a:r>
              <a:rPr lang="en-US" dirty="0"/>
              <a:t>Stokes ‘Q’</a:t>
            </a:r>
          </a:p>
          <a:p>
            <a:r>
              <a:rPr lang="en-US" dirty="0"/>
              <a:t>Total Linear </a:t>
            </a:r>
            <a:r>
              <a:rPr lang="en-US" dirty="0" smtClean="0"/>
              <a:t>Polarization</a:t>
            </a:r>
          </a:p>
        </p:txBody>
      </p:sp>
      <p:sp>
        <p:nvSpPr>
          <p:cNvPr id="7" name="TextBox 6"/>
          <p:cNvSpPr txBox="1"/>
          <p:nvPr/>
        </p:nvSpPr>
        <p:spPr>
          <a:xfrm>
            <a:off x="254601" y="914400"/>
            <a:ext cx="8633495" cy="954107"/>
          </a:xfrm>
          <a:prstGeom prst="rect">
            <a:avLst/>
          </a:prstGeom>
          <a:noFill/>
        </p:spPr>
        <p:txBody>
          <a:bodyPr wrap="square" rtlCol="0">
            <a:spAutoFit/>
          </a:bodyPr>
          <a:lstStyle/>
          <a:p>
            <a:r>
              <a:rPr lang="en-US" sz="3200" dirty="0" smtClean="0"/>
              <a:t>Instrument is fully operational</a:t>
            </a:r>
          </a:p>
          <a:p>
            <a:r>
              <a:rPr lang="en-US" sz="2400" dirty="0" smtClean="0"/>
              <a:t>Data Products:    </a:t>
            </a:r>
            <a:r>
              <a:rPr lang="en-US" sz="2400" dirty="0" err="1" smtClean="0"/>
              <a:t>FeXIII</a:t>
            </a:r>
            <a:r>
              <a:rPr lang="en-US" sz="2400" dirty="0" smtClean="0"/>
              <a:t>:  1074.7 and 1079.8 nm</a:t>
            </a:r>
            <a:endParaRPr lang="en-US" sz="2400" dirty="0"/>
          </a:p>
        </p:txBody>
      </p:sp>
      <p:sp>
        <p:nvSpPr>
          <p:cNvPr id="9" name="TextBox 8"/>
          <p:cNvSpPr txBox="1"/>
          <p:nvPr/>
        </p:nvSpPr>
        <p:spPr>
          <a:xfrm>
            <a:off x="4343400" y="2057400"/>
            <a:ext cx="4419600" cy="923330"/>
          </a:xfrm>
          <a:prstGeom prst="rect">
            <a:avLst/>
          </a:prstGeom>
          <a:noFill/>
        </p:spPr>
        <p:txBody>
          <a:bodyPr wrap="square" rtlCol="0">
            <a:spAutoFit/>
          </a:bodyPr>
          <a:lstStyle/>
          <a:p>
            <a:r>
              <a:rPr lang="en-US" b="1" dirty="0" smtClean="0"/>
              <a:t>PLUS: </a:t>
            </a:r>
            <a:r>
              <a:rPr lang="en-US" dirty="0" smtClean="0"/>
              <a:t>‘Dashboard’ images (shown below), consisting of eight quantities made from best avg. images of the day  </a:t>
            </a:r>
          </a:p>
        </p:txBody>
      </p:sp>
      <p:sp>
        <p:nvSpPr>
          <p:cNvPr id="10" name="TextBox 9"/>
          <p:cNvSpPr txBox="1"/>
          <p:nvPr/>
        </p:nvSpPr>
        <p:spPr>
          <a:xfrm>
            <a:off x="102637" y="5706070"/>
            <a:ext cx="8785460" cy="923330"/>
          </a:xfrm>
          <a:prstGeom prst="rect">
            <a:avLst/>
          </a:prstGeom>
          <a:noFill/>
        </p:spPr>
        <p:txBody>
          <a:bodyPr wrap="square" rtlCol="0">
            <a:spAutoFit/>
          </a:bodyPr>
          <a:lstStyle/>
          <a:p>
            <a:r>
              <a:rPr lang="en-US" dirty="0" smtClean="0"/>
              <a:t>Coming later in 2014: HAO purchasing new camera  that will eliminate need for Liquid nitrogen cooling. HAO has a proposal out to NSF for funds for a second camera. If approved, the second camera would improve spatial resolution and increase the field-of-view. </a:t>
            </a:r>
            <a:endParaRPr lang="en-US" dirty="0"/>
          </a:p>
        </p:txBody>
      </p:sp>
    </p:spTree>
    <p:extLst>
      <p:ext uri="{BB962C8B-B14F-4D97-AF65-F5344CB8AC3E}">
        <p14:creationId xmlns:p14="http://schemas.microsoft.com/office/powerpoint/2010/main" val="208139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914400"/>
          </a:xfrm>
        </p:spPr>
        <p:txBody>
          <a:bodyPr>
            <a:normAutofit fontScale="90000"/>
          </a:bodyPr>
          <a:lstStyle/>
          <a:p>
            <a:r>
              <a:rPr lang="en-US" sz="4000" b="1" dirty="0" smtClean="0"/>
              <a:t>Status of PSPT:  Jerry Harder has provided slides</a:t>
            </a:r>
            <a:endParaRPr lang="en-US" sz="4000" b="1" dirty="0"/>
          </a:p>
        </p:txBody>
      </p:sp>
    </p:spTree>
    <p:extLst>
      <p:ext uri="{BB962C8B-B14F-4D97-AF65-F5344CB8AC3E}">
        <p14:creationId xmlns:p14="http://schemas.microsoft.com/office/powerpoint/2010/main" val="2680709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525" y="0"/>
            <a:ext cx="5715000" cy="771253"/>
          </a:xfrm>
        </p:spPr>
        <p:txBody>
          <a:bodyPr>
            <a:normAutofit/>
          </a:bodyPr>
          <a:lstStyle/>
          <a:p>
            <a:r>
              <a:rPr lang="en-US" sz="4000" b="1" dirty="0" smtClean="0"/>
              <a:t>What’s New at MLSO</a:t>
            </a:r>
            <a:endParaRPr lang="en-US" sz="4000" b="1" dirty="0"/>
          </a:p>
        </p:txBody>
      </p:sp>
      <p:sp>
        <p:nvSpPr>
          <p:cNvPr id="3" name="Content Placeholder 2"/>
          <p:cNvSpPr>
            <a:spLocks noGrp="1"/>
          </p:cNvSpPr>
          <p:nvPr>
            <p:ph idx="1"/>
          </p:nvPr>
        </p:nvSpPr>
        <p:spPr>
          <a:xfrm>
            <a:off x="304800" y="2743200"/>
            <a:ext cx="8534400" cy="4495800"/>
          </a:xfrm>
        </p:spPr>
        <p:txBody>
          <a:bodyPr>
            <a:normAutofit/>
          </a:bodyPr>
          <a:lstStyle/>
          <a:p>
            <a:r>
              <a:rPr lang="en-US" dirty="0" smtClean="0"/>
              <a:t>Community Forward Modeling Tools utilizing MLSO, SDO, and other data </a:t>
            </a:r>
          </a:p>
          <a:p>
            <a:pPr>
              <a:lnSpc>
                <a:spcPct val="150000"/>
              </a:lnSpc>
            </a:pPr>
            <a:r>
              <a:rPr lang="en-US" dirty="0" smtClean="0"/>
              <a:t>2 New Casual Observers: Lisa Waters, Greg Rose</a:t>
            </a:r>
          </a:p>
          <a:p>
            <a:pPr>
              <a:lnSpc>
                <a:spcPct val="150000"/>
              </a:lnSpc>
            </a:pPr>
            <a:r>
              <a:rPr lang="en-US" dirty="0" smtClean="0"/>
              <a:t>New web page launched February 2014</a:t>
            </a:r>
          </a:p>
          <a:p>
            <a:pPr>
              <a:lnSpc>
                <a:spcPct val="150000"/>
              </a:lnSpc>
            </a:pPr>
            <a:r>
              <a:rPr lang="en-US" dirty="0" smtClean="0"/>
              <a:t>COSMO </a:t>
            </a:r>
            <a:r>
              <a:rPr lang="en-US" dirty="0" err="1" smtClean="0"/>
              <a:t>Chro</a:t>
            </a:r>
            <a:r>
              <a:rPr lang="en-US" dirty="0" smtClean="0"/>
              <a:t>-Mag coming to MLSO ~Dec 2014</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77732"/>
            <a:ext cx="2743200" cy="2037806"/>
          </a:xfrm>
          <a:prstGeom prst="rect">
            <a:avLst/>
          </a:prstGeom>
        </p:spPr>
      </p:pic>
      <p:sp>
        <p:nvSpPr>
          <p:cNvPr id="6" name="TextBox 5"/>
          <p:cNvSpPr txBox="1"/>
          <p:nvPr/>
        </p:nvSpPr>
        <p:spPr>
          <a:xfrm>
            <a:off x="152400" y="2205335"/>
            <a:ext cx="2743200" cy="461665"/>
          </a:xfrm>
          <a:prstGeom prst="rect">
            <a:avLst/>
          </a:prstGeom>
          <a:noFill/>
        </p:spPr>
        <p:txBody>
          <a:bodyPr wrap="square" rtlCol="0">
            <a:spAutoFit/>
          </a:bodyPr>
          <a:lstStyle/>
          <a:p>
            <a:r>
              <a:rPr lang="en-US" sz="1200" dirty="0" smtClean="0"/>
              <a:t>At Left: Lisa Waters and Brandon Larson installing K-</a:t>
            </a:r>
            <a:r>
              <a:rPr lang="en-US" sz="1200" dirty="0" err="1" smtClean="0"/>
              <a:t>Cor</a:t>
            </a:r>
            <a:r>
              <a:rPr lang="en-US" sz="1200" dirty="0" smtClean="0"/>
              <a:t> at MLSO</a:t>
            </a:r>
            <a:endParaRPr lang="en-US" sz="1200" dirty="0"/>
          </a:p>
        </p:txBody>
      </p:sp>
      <p:sp>
        <p:nvSpPr>
          <p:cNvPr id="4" name="TextBox 3"/>
          <p:cNvSpPr txBox="1"/>
          <p:nvPr/>
        </p:nvSpPr>
        <p:spPr>
          <a:xfrm>
            <a:off x="3124200" y="774918"/>
            <a:ext cx="5791200" cy="1815882"/>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smtClean="0"/>
              <a:t>COSMO K- Coronagraph</a:t>
            </a:r>
          </a:p>
          <a:p>
            <a:pPr marL="457200" indent="-457200">
              <a:buFont typeface="Arial" panose="020B0604020202020204" pitchFamily="34" charset="0"/>
              <a:buChar char="•"/>
            </a:pPr>
            <a:r>
              <a:rPr lang="en-US" sz="3200" dirty="0" smtClean="0"/>
              <a:t>Community Observing Campaigns (mostly </a:t>
            </a:r>
            <a:r>
              <a:rPr lang="en-US" sz="3200" dirty="0" err="1" smtClean="0"/>
              <a:t>CoMP</a:t>
            </a:r>
            <a:r>
              <a:rPr lang="en-US" sz="3200" dirty="0" smtClean="0"/>
              <a:t>)</a:t>
            </a:r>
            <a:endParaRPr lang="en-US" sz="3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t>Status: COSMO K-coronagraph (K-</a:t>
            </a:r>
            <a:r>
              <a:rPr lang="en-US" sz="4000" b="1" dirty="0" err="1" smtClean="0"/>
              <a:t>Cor</a:t>
            </a:r>
            <a:r>
              <a:rPr lang="en-US" sz="4000" b="1" dirty="0" smtClean="0"/>
              <a:t>)</a:t>
            </a:r>
            <a:endParaRPr lang="en-US" sz="4000" b="1" dirty="0"/>
          </a:p>
        </p:txBody>
      </p:sp>
      <p:sp>
        <p:nvSpPr>
          <p:cNvPr id="5" name="TextBox 4"/>
          <p:cNvSpPr txBox="1"/>
          <p:nvPr/>
        </p:nvSpPr>
        <p:spPr>
          <a:xfrm>
            <a:off x="2133600" y="1921848"/>
            <a:ext cx="6942291" cy="2246769"/>
          </a:xfrm>
          <a:prstGeom prst="rect">
            <a:avLst/>
          </a:prstGeom>
          <a:noFill/>
        </p:spPr>
        <p:txBody>
          <a:bodyPr wrap="square" rtlCol="0">
            <a:spAutoFit/>
          </a:bodyPr>
          <a:lstStyle/>
          <a:p>
            <a:pPr>
              <a:spcAft>
                <a:spcPts val="1200"/>
              </a:spcAft>
            </a:pPr>
            <a:r>
              <a:rPr lang="en-US" sz="2400" dirty="0" smtClean="0"/>
              <a:t>Installed at MLSO September 2013</a:t>
            </a:r>
          </a:p>
          <a:p>
            <a:pPr>
              <a:spcAft>
                <a:spcPts val="1200"/>
              </a:spcAft>
            </a:pPr>
            <a:r>
              <a:rPr lang="en-US" sz="2400" dirty="0" smtClean="0"/>
              <a:t>Have begun providing qualitative data on web page</a:t>
            </a:r>
          </a:p>
          <a:p>
            <a:pPr>
              <a:spcAft>
                <a:spcPts val="1200"/>
              </a:spcAft>
            </a:pPr>
            <a:r>
              <a:rPr lang="en-US" sz="2400" dirty="0" smtClean="0"/>
              <a:t>Calibrated data coming later this year: Need to complete analysis of demodulation results and sky polarization removal. </a:t>
            </a:r>
            <a:endParaRPr lang="en-US" sz="2400" dirty="0"/>
          </a:p>
        </p:txBody>
      </p:sp>
      <p:pic>
        <p:nvPicPr>
          <p:cNvPr id="7" name="Picture 6" descr="IMG_0032.JPG"/>
          <p:cNvPicPr>
            <a:picLocks noChangeAspect="1"/>
          </p:cNvPicPr>
          <p:nvPr/>
        </p:nvPicPr>
        <p:blipFill>
          <a:blip r:embed="rId4" cstate="print"/>
          <a:srcRect l="11628" r="9302"/>
          <a:stretch>
            <a:fillRect/>
          </a:stretch>
        </p:blipFill>
        <p:spPr>
          <a:xfrm>
            <a:off x="152399" y="1828800"/>
            <a:ext cx="1752601" cy="2955367"/>
          </a:xfrm>
          <a:prstGeom prst="rect">
            <a:avLst/>
          </a:prstGeom>
        </p:spPr>
      </p:pic>
      <p:sp>
        <p:nvSpPr>
          <p:cNvPr id="8" name="Rectangle 7"/>
          <p:cNvSpPr/>
          <p:nvPr/>
        </p:nvSpPr>
        <p:spPr>
          <a:xfrm>
            <a:off x="152400" y="1828800"/>
            <a:ext cx="1752600" cy="2929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50561" y="6400800"/>
            <a:ext cx="2552363" cy="523220"/>
          </a:xfrm>
          <a:prstGeom prst="rect">
            <a:avLst/>
          </a:prstGeom>
          <a:noFill/>
        </p:spPr>
        <p:txBody>
          <a:bodyPr wrap="square" rtlCol="0">
            <a:spAutoFit/>
          </a:bodyPr>
          <a:lstStyle/>
          <a:p>
            <a:r>
              <a:rPr lang="en-US" sz="1400" dirty="0" smtClean="0"/>
              <a:t>Above: K-</a:t>
            </a:r>
            <a:r>
              <a:rPr lang="en-US" sz="1400" dirty="0" err="1" smtClean="0"/>
              <a:t>cor</a:t>
            </a:r>
            <a:r>
              <a:rPr lang="en-US" sz="1400" dirty="0" smtClean="0"/>
              <a:t> movie of Feb 11, 2014 CME</a:t>
            </a:r>
            <a:endParaRPr lang="en-US" sz="1400" dirty="0"/>
          </a:p>
        </p:txBody>
      </p:sp>
      <p:sp>
        <p:nvSpPr>
          <p:cNvPr id="10" name="TextBox 9"/>
          <p:cNvSpPr txBox="1"/>
          <p:nvPr/>
        </p:nvSpPr>
        <p:spPr>
          <a:xfrm>
            <a:off x="37088" y="4784167"/>
            <a:ext cx="1944112" cy="276999"/>
          </a:xfrm>
          <a:prstGeom prst="rect">
            <a:avLst/>
          </a:prstGeom>
          <a:noFill/>
        </p:spPr>
        <p:txBody>
          <a:bodyPr wrap="square" rtlCol="0">
            <a:spAutoFit/>
          </a:bodyPr>
          <a:lstStyle/>
          <a:p>
            <a:r>
              <a:rPr lang="en-US" sz="1200" dirty="0" smtClean="0"/>
              <a:t>Above: K-</a:t>
            </a:r>
            <a:r>
              <a:rPr lang="en-US" sz="1200" dirty="0" err="1" smtClean="0"/>
              <a:t>Cor</a:t>
            </a:r>
            <a:r>
              <a:rPr lang="en-US" sz="1200" dirty="0" smtClean="0"/>
              <a:t> at MLSO </a:t>
            </a:r>
            <a:endParaRPr lang="en-US" sz="1200" dirty="0"/>
          </a:p>
        </p:txBody>
      </p:sp>
      <p:sp>
        <p:nvSpPr>
          <p:cNvPr id="3" name="TextBox 2"/>
          <p:cNvSpPr txBox="1"/>
          <p:nvPr/>
        </p:nvSpPr>
        <p:spPr>
          <a:xfrm>
            <a:off x="152399" y="997803"/>
            <a:ext cx="8991601" cy="830997"/>
          </a:xfrm>
          <a:prstGeom prst="rect">
            <a:avLst/>
          </a:prstGeom>
          <a:noFill/>
        </p:spPr>
        <p:txBody>
          <a:bodyPr wrap="square" rtlCol="0">
            <a:spAutoFit/>
          </a:bodyPr>
          <a:lstStyle/>
          <a:p>
            <a:r>
              <a:rPr lang="en-US" sz="2400" dirty="0" smtClean="0"/>
              <a:t>K-</a:t>
            </a:r>
            <a:r>
              <a:rPr lang="en-US" sz="2400" dirty="0" err="1" smtClean="0"/>
              <a:t>Cor</a:t>
            </a:r>
            <a:r>
              <a:rPr lang="en-US" sz="2400" dirty="0" smtClean="0"/>
              <a:t> performance meets design requirements of recording the white light (WL) corona down to 1.05 R</a:t>
            </a:r>
            <a:r>
              <a:rPr lang="en-US" sz="2000" baseline="-25000" dirty="0" smtClean="0">
                <a:latin typeface="Symbol" panose="05050102010706020507" pitchFamily="18" charset="2"/>
              </a:rPr>
              <a:t>Q</a:t>
            </a:r>
            <a:r>
              <a:rPr lang="en-US" sz="2400" dirty="0" smtClean="0"/>
              <a:t>; lowest WL FOV outside of eclipse</a:t>
            </a:r>
            <a:endParaRPr lang="en-US" sz="2400" dirty="0"/>
          </a:p>
        </p:txBody>
      </p:sp>
      <p:pic>
        <p:nvPicPr>
          <p:cNvPr id="12" name="20140211_kcor_cmemovi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07543" y="3733800"/>
            <a:ext cx="2438400" cy="2438400"/>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48938" t="55803" r="28732" b="22596"/>
          <a:stretch/>
        </p:blipFill>
        <p:spPr>
          <a:xfrm>
            <a:off x="127449" y="5071812"/>
            <a:ext cx="1531418" cy="1481388"/>
          </a:xfrm>
          <a:prstGeom prst="rect">
            <a:avLst/>
          </a:prstGeom>
        </p:spPr>
      </p:pic>
      <p:sp>
        <p:nvSpPr>
          <p:cNvPr id="14" name="Oval 13"/>
          <p:cNvSpPr/>
          <p:nvPr/>
        </p:nvSpPr>
        <p:spPr>
          <a:xfrm>
            <a:off x="457200" y="5638800"/>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133600" y="4360410"/>
            <a:ext cx="4114800" cy="2308324"/>
          </a:xfrm>
          <a:prstGeom prst="rect">
            <a:avLst/>
          </a:prstGeom>
          <a:noFill/>
        </p:spPr>
        <p:txBody>
          <a:bodyPr wrap="square" rtlCol="0">
            <a:spAutoFit/>
          </a:bodyPr>
          <a:lstStyle/>
          <a:p>
            <a:r>
              <a:rPr lang="en-US" sz="2400" dirty="0" smtClean="0"/>
              <a:t>Diffraction pattern artifacts (image at left) may be in or near area of objective lens; will install spare lens in June. </a:t>
            </a:r>
            <a:r>
              <a:rPr lang="en-US" sz="2400" dirty="0" err="1" smtClean="0"/>
              <a:t>Lyot</a:t>
            </a:r>
            <a:r>
              <a:rPr lang="en-US" sz="2400" dirty="0" smtClean="0"/>
              <a:t> stop may be misaligned. Full realignment of optics in June.</a:t>
            </a:r>
            <a:endParaRPr lang="en-US" dirty="0"/>
          </a:p>
        </p:txBody>
      </p:sp>
      <p:sp>
        <p:nvSpPr>
          <p:cNvPr id="16" name="TextBox 15"/>
          <p:cNvSpPr txBox="1"/>
          <p:nvPr/>
        </p:nvSpPr>
        <p:spPr>
          <a:xfrm>
            <a:off x="37088" y="6581001"/>
            <a:ext cx="2121463" cy="276999"/>
          </a:xfrm>
          <a:prstGeom prst="rect">
            <a:avLst/>
          </a:prstGeom>
          <a:noFill/>
        </p:spPr>
        <p:txBody>
          <a:bodyPr wrap="square" rtlCol="0">
            <a:spAutoFit/>
          </a:bodyPr>
          <a:lstStyle/>
          <a:p>
            <a:r>
              <a:rPr lang="en-US" sz="1200" dirty="0" smtClean="0"/>
              <a:t>‘diffraction’ pattern artifacts</a:t>
            </a:r>
            <a:endParaRPr lang="en-US" sz="12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4166"/>
            <a:ext cx="8229600" cy="884238"/>
          </a:xfrm>
        </p:spPr>
        <p:txBody>
          <a:bodyPr>
            <a:normAutofit/>
          </a:bodyPr>
          <a:lstStyle/>
          <a:p>
            <a:r>
              <a:rPr lang="en-US" sz="4000" b="1" dirty="0" smtClean="0"/>
              <a:t>New MLSO Web Page</a:t>
            </a:r>
            <a:endParaRPr lang="en-US" sz="4000" b="1" dirty="0"/>
          </a:p>
        </p:txBody>
      </p:sp>
      <p:sp>
        <p:nvSpPr>
          <p:cNvPr id="6" name="TextBox 5"/>
          <p:cNvSpPr txBox="1"/>
          <p:nvPr/>
        </p:nvSpPr>
        <p:spPr>
          <a:xfrm>
            <a:off x="6457950" y="1905000"/>
            <a:ext cx="2514600" cy="5078313"/>
          </a:xfrm>
          <a:prstGeom prst="rect">
            <a:avLst/>
          </a:prstGeom>
          <a:noFill/>
        </p:spPr>
        <p:txBody>
          <a:bodyPr wrap="square" rtlCol="0">
            <a:spAutoFit/>
          </a:bodyPr>
          <a:lstStyle/>
          <a:p>
            <a:r>
              <a:rPr lang="en-US" sz="2400" b="1" dirty="0" smtClean="0"/>
              <a:t>K-</a:t>
            </a:r>
            <a:r>
              <a:rPr lang="en-US" sz="2400" b="1" dirty="0" err="1" smtClean="0"/>
              <a:t>Cor</a:t>
            </a:r>
            <a:r>
              <a:rPr lang="en-US" sz="2400" b="1" dirty="0" smtClean="0"/>
              <a:t> data now becoming available</a:t>
            </a:r>
          </a:p>
          <a:p>
            <a:endParaRPr lang="en-US" sz="2400" b="1" dirty="0" smtClean="0"/>
          </a:p>
          <a:p>
            <a:r>
              <a:rPr lang="en-US" sz="2400" b="1" dirty="0" smtClean="0"/>
              <a:t>Updated Instrument pages</a:t>
            </a:r>
          </a:p>
          <a:p>
            <a:endParaRPr lang="en-US" sz="2400" b="1" dirty="0" smtClean="0"/>
          </a:p>
          <a:p>
            <a:r>
              <a:rPr lang="en-US" sz="2400" b="1" dirty="0" smtClean="0"/>
              <a:t>Updated News Items</a:t>
            </a:r>
          </a:p>
          <a:p>
            <a:endParaRPr lang="en-US" sz="2400" b="1" dirty="0" smtClean="0"/>
          </a:p>
          <a:p>
            <a:r>
              <a:rPr lang="en-US" sz="2400" b="1" dirty="0" smtClean="0"/>
              <a:t>More information about MLSO</a:t>
            </a:r>
          </a:p>
          <a:p>
            <a:endParaRPr lang="en-US" dirty="0" smtClean="0"/>
          </a:p>
          <a:p>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90600"/>
            <a:ext cx="6096000" cy="5746721"/>
          </a:xfrm>
          <a:prstGeom prst="rect">
            <a:avLst/>
          </a:prstGeom>
        </p:spPr>
      </p:pic>
    </p:spTree>
    <p:extLst>
      <p:ext uri="{BB962C8B-B14F-4D97-AF65-F5344CB8AC3E}">
        <p14:creationId xmlns:p14="http://schemas.microsoft.com/office/powerpoint/2010/main" val="40832901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3600" b="1" dirty="0" smtClean="0"/>
              <a:t>New Forward Modeling / Data tools </a:t>
            </a:r>
            <a:endParaRPr lang="en-US" sz="3600" b="1" dirty="0"/>
          </a:p>
        </p:txBody>
      </p:sp>
      <p:sp>
        <p:nvSpPr>
          <p:cNvPr id="3" name="Content Placeholder 2"/>
          <p:cNvSpPr>
            <a:spLocks noGrp="1"/>
          </p:cNvSpPr>
          <p:nvPr>
            <p:ph idx="1"/>
          </p:nvPr>
        </p:nvSpPr>
        <p:spPr>
          <a:xfrm>
            <a:off x="76200" y="762000"/>
            <a:ext cx="8991600" cy="1447800"/>
          </a:xfrm>
        </p:spPr>
        <p:txBody>
          <a:bodyPr>
            <a:normAutofit fontScale="25000" lnSpcReduction="20000"/>
          </a:bodyPr>
          <a:lstStyle/>
          <a:p>
            <a:endParaRPr lang="en-US" dirty="0" smtClean="0"/>
          </a:p>
          <a:p>
            <a:pPr algn="ctr">
              <a:spcAft>
                <a:spcPts val="1200"/>
              </a:spcAft>
              <a:buNone/>
            </a:pPr>
            <a:r>
              <a:rPr lang="en-US" sz="8000" i="1" dirty="0" smtClean="0"/>
              <a:t>HAO-led development effort of a community tool to compare PFSS and MHD models of solar corona to</a:t>
            </a:r>
            <a:r>
              <a:rPr lang="en-US" sz="8000" b="1" i="1" dirty="0" smtClean="0"/>
              <a:t> MLSO </a:t>
            </a:r>
            <a:r>
              <a:rPr lang="en-US" sz="8000" b="1" i="1" dirty="0" err="1" smtClean="0"/>
              <a:t>CoMP</a:t>
            </a:r>
            <a:r>
              <a:rPr lang="en-US" sz="8000" b="1" i="1" dirty="0" smtClean="0"/>
              <a:t>, </a:t>
            </a:r>
            <a:r>
              <a:rPr lang="en-US" sz="8000" i="1" dirty="0" smtClean="0"/>
              <a:t>SDO AIA and other data. Contributors: Sarah Gibson, Blake </a:t>
            </a:r>
            <a:r>
              <a:rPr lang="en-US" sz="8000" i="1" dirty="0" err="1" smtClean="0"/>
              <a:t>Forland</a:t>
            </a:r>
            <a:r>
              <a:rPr lang="en-US" sz="8000" i="1" dirty="0" smtClean="0"/>
              <a:t>, Jim Dove, Terry </a:t>
            </a:r>
            <a:r>
              <a:rPr lang="en-US" sz="8000" i="1" dirty="0" err="1" smtClean="0"/>
              <a:t>Kucera</a:t>
            </a:r>
            <a:r>
              <a:rPr lang="en-US" sz="8000" i="1" dirty="0" smtClean="0"/>
              <a:t>, Phil Judge, Enrico </a:t>
            </a:r>
            <a:r>
              <a:rPr lang="en-US" sz="8000" i="1" dirty="0" err="1" smtClean="0"/>
              <a:t>Landi</a:t>
            </a:r>
            <a:endParaRPr lang="en-US" sz="8000" i="1" dirty="0" smtClean="0"/>
          </a:p>
          <a:p>
            <a:pPr algn="ctr">
              <a:spcAft>
                <a:spcPts val="1200"/>
              </a:spcAft>
              <a:buNone/>
            </a:pPr>
            <a:r>
              <a:rPr lang="en-US" sz="7400" dirty="0"/>
              <a:t>http://www2.hao.ucar.edu/mlso/news/forward</a:t>
            </a:r>
          </a:p>
          <a:p>
            <a:pPr algn="ctr">
              <a:buNone/>
            </a:pPr>
            <a:endParaRPr lang="en-US" sz="6000" i="1"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363378"/>
            <a:ext cx="6400800" cy="4418422"/>
          </a:xfrm>
          <a:prstGeom prst="rect">
            <a:avLst/>
          </a:prstGeom>
        </p:spPr>
      </p:pic>
      <p:sp>
        <p:nvSpPr>
          <p:cNvPr id="5" name="TextBox 4"/>
          <p:cNvSpPr txBox="1"/>
          <p:nvPr/>
        </p:nvSpPr>
        <p:spPr>
          <a:xfrm>
            <a:off x="6549828" y="2667000"/>
            <a:ext cx="2514600" cy="2862322"/>
          </a:xfrm>
          <a:prstGeom prst="rect">
            <a:avLst/>
          </a:prstGeom>
          <a:noFill/>
        </p:spPr>
        <p:txBody>
          <a:bodyPr wrap="square" rtlCol="0">
            <a:spAutoFit/>
          </a:bodyPr>
          <a:lstStyle/>
          <a:p>
            <a:r>
              <a:rPr lang="en-US" dirty="0" smtClean="0"/>
              <a:t>Tool can also be downloaded from MLSO web page under</a:t>
            </a:r>
          </a:p>
          <a:p>
            <a:r>
              <a:rPr lang="en-US" dirty="0" smtClean="0"/>
              <a:t>Data and Movies: Emission Corona </a:t>
            </a:r>
            <a:r>
              <a:rPr lang="en-US" dirty="0" err="1" smtClean="0"/>
              <a:t>FeXIII</a:t>
            </a:r>
            <a:endParaRPr lang="en-US" dirty="0" smtClean="0"/>
          </a:p>
          <a:p>
            <a:r>
              <a:rPr lang="en-US" dirty="0" smtClean="0"/>
              <a:t>OR</a:t>
            </a:r>
          </a:p>
          <a:p>
            <a:r>
              <a:rPr lang="en-US" dirty="0" smtClean="0"/>
              <a:t>Data and Movies: More Products</a:t>
            </a:r>
          </a:p>
          <a:p>
            <a:r>
              <a:rPr lang="en-US" dirty="0" smtClean="0"/>
              <a:t>OR</a:t>
            </a:r>
          </a:p>
          <a:p>
            <a:r>
              <a:rPr lang="en-US" dirty="0" smtClean="0"/>
              <a:t>MLSO News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1524</TotalTime>
  <Words>1536</Words>
  <Application>Microsoft Office PowerPoint</Application>
  <PresentationFormat>On-screen Show (4:3)</PresentationFormat>
  <Paragraphs>181</Paragraphs>
  <Slides>23</Slides>
  <Notes>3</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The Mauna Loa Solar Observatory</vt:lpstr>
      <vt:lpstr>Science Goals</vt:lpstr>
      <vt:lpstr>PowerPoint Presentation</vt:lpstr>
      <vt:lpstr>Status of  Coronal Multi-Channel Polarimeter</vt:lpstr>
      <vt:lpstr>Status of PSPT:  Jerry Harder has provided slides</vt:lpstr>
      <vt:lpstr>What’s New at MLSO</vt:lpstr>
      <vt:lpstr>Status: COSMO K-coronagraph (K-Cor)</vt:lpstr>
      <vt:lpstr>New MLSO Web Page</vt:lpstr>
      <vt:lpstr>New Forward Modeling / Data tools </vt:lpstr>
      <vt:lpstr>Community Observing Campaign Highlights with CoMP Instrument</vt:lpstr>
      <vt:lpstr>Community Requests for K-Cor</vt:lpstr>
      <vt:lpstr>New Community Observing Campaign Web Page</vt:lpstr>
      <vt:lpstr>COSMO Chro-Mag (prototype) </vt:lpstr>
      <vt:lpstr>PowerPoint Presentation</vt:lpstr>
      <vt:lpstr>PowerPoint Presentation</vt:lpstr>
      <vt:lpstr>PowerPoint Presentation</vt:lpstr>
      <vt:lpstr>PowerPoint Presentation</vt:lpstr>
      <vt:lpstr>MLSO Staff and Facility</vt:lpstr>
      <vt:lpstr>Boulder-side Staff</vt:lpstr>
      <vt:lpstr>MLSO Staff and Facility</vt:lpstr>
      <vt:lpstr>Recent Post-Docs who have worked with CoMP observations </vt:lpstr>
      <vt:lpstr>SOLIS</vt:lpstr>
      <vt:lpstr>Low-L Pointing Platform at MLSO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Mauna Loa Solar Observatory</dc:title>
  <dc:creator>Joan Burkepile</dc:creator>
  <cp:lastModifiedBy>Joan Burkepile</cp:lastModifiedBy>
  <cp:revision>56</cp:revision>
  <dcterms:created xsi:type="dcterms:W3CDTF">2006-08-16T00:00:00Z</dcterms:created>
  <dcterms:modified xsi:type="dcterms:W3CDTF">2014-04-22T12:50:16Z</dcterms:modified>
</cp:coreProperties>
</file>