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9" r:id="rId8"/>
    <p:sldId id="268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Carlile" initials="AC" lastIdx="1" clrIdx="0">
    <p:extLst>
      <p:ext uri="{19B8F6BF-5375-455C-9EA6-DF929625EA0E}">
        <p15:presenceInfo xmlns:p15="http://schemas.microsoft.com/office/powerpoint/2012/main" userId="S::acarlile@ucar.edu::8071a1e2-5c7b-41a1-ab65-07442eb5c5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4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HAO-IG\KSO%20Lyot%20Filter\Workbooks\KSO%20Mechanical%20and%20Thermal%20Workboo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Heat</a:t>
            </a:r>
            <a:r>
              <a:rPr lang="en-US" baseline="0"/>
              <a:t> Transfer by Type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36-4A6C-9355-95A4DB1D12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36-4A6C-9355-95A4DB1D12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36-4A6C-9355-95A4DB1D128E}"/>
              </c:ext>
            </c:extLst>
          </c:dPt>
          <c:cat>
            <c:strRef>
              <c:f>('Lyot Internal Heat Flow'!$D$23,'Lyot Internal Heat Flow'!$D$41,'Lyot Internal Heat Flow'!$D$52)</c:f>
              <c:strCache>
                <c:ptCount val="3"/>
                <c:pt idx="0">
                  <c:v>Radiation Watts</c:v>
                </c:pt>
                <c:pt idx="1">
                  <c:v>Conduction Watts</c:v>
                </c:pt>
                <c:pt idx="2">
                  <c:v>Convection Watts</c:v>
                </c:pt>
              </c:strCache>
            </c:strRef>
          </c:cat>
          <c:val>
            <c:numRef>
              <c:f>('Lyot Internal Heat Flow'!$C$23,'Lyot Internal Heat Flow'!$C$41,'Lyot Internal Heat Flow'!$C$52)</c:f>
              <c:numCache>
                <c:formatCode>0.00E+00</c:formatCode>
                <c:ptCount val="3"/>
                <c:pt idx="0">
                  <c:v>4.8013650347755448</c:v>
                </c:pt>
                <c:pt idx="1">
                  <c:v>70.801954275477712</c:v>
                </c:pt>
                <c:pt idx="2" formatCode="General">
                  <c:v>3.15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636-4A6C-9355-95A4DB1D12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3T21:59:46.091" idx="1">
    <p:pos x="10" y="10"/>
    <p:text>just put the good one</p:text>
    <p:extLst>
      <p:ext uri="{C676402C-5697-4E1C-873F-D02D1690AC5C}">
        <p15:threadingInfo xmlns:p15="http://schemas.microsoft.com/office/powerpoint/2012/main" timeZoneBias="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E1A56-EB93-53B8-45D6-5E4ED429A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60BDDD-F890-62D0-B33A-BD2C1DDEF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773E0-3F3F-6396-CA09-3914B9683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0BA-B2B9-4E3B-9F62-A0174C223AA8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0C057-82CD-9305-19C0-D82C7FB7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37ED6-18EB-5FF9-3F9B-34C400CD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161D-D38B-41F4-9FA8-8DDB8B782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3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A3106-3724-2293-8C9A-7FEC3A86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014C8-9AE3-8C19-CBDF-99F02C205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E72A1-24AD-F1BC-AB7F-43BCDFFDE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0BA-B2B9-4E3B-9F62-A0174C223AA8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8A7F9-B8E7-C451-FD9E-B57DD6946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0C1A0-E624-E996-1F0B-0FE615F8E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161D-D38B-41F4-9FA8-8DDB8B782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3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043DBC-6567-AA40-C84E-5E76F0B114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ADEEC-41C4-2B59-9596-70671F64B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FF797-330D-E25C-5D4F-76EFBB3C9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0BA-B2B9-4E3B-9F62-A0174C223AA8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368BC-39F0-9ED2-037D-4523C605B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B9D71-E841-B591-2994-23FF44F48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161D-D38B-41F4-9FA8-8DDB8B782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8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E9F79-9E3C-17A3-1D24-D66524152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FCB26-E4F8-1365-A498-82F532B7F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25EC2-4EE5-47B3-3B32-534AECD7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0BA-B2B9-4E3B-9F62-A0174C223AA8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65B5B-7435-51B6-D20E-18AEA775D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C2107-B50A-24B3-027D-FEF534A4B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161D-D38B-41F4-9FA8-8DDB8B782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79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8E6BF-F6E7-4EFF-847F-511EC0FE8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8D57E-6CFF-AFA4-652E-F6733F5EB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E359E-1D80-91A9-B2CA-A6AB8F642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0BA-B2B9-4E3B-9F62-A0174C223AA8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09D3-D759-40A0-7E02-61F2EFC09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A4923-542F-09E4-B670-4C77BD81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161D-D38B-41F4-9FA8-8DDB8B782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6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6BD9-2B3E-CE0B-3911-7D3328ADE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D1AFF-4034-B589-13EE-4E4FD1866C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E922B-FEAB-CFA4-BC12-6DAF0DE12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E385D-7AEC-9C53-1FC4-6EB994B6C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0BA-B2B9-4E3B-9F62-A0174C223AA8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D9FC5-CE9B-90C1-5E39-FE6018401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09037-AAA5-B612-158A-54DF2790E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161D-D38B-41F4-9FA8-8DDB8B782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2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D27B-1F52-C945-DB31-3474EB58F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A2996-53AA-4EE7-FF8C-7FC898FCC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ECF017-0926-87BB-5F05-08098FE9B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D78A84-B2AC-CECF-E8D9-78D0D8C4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1D51E4-8571-A0EF-B9B6-6600F81F34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56FC61-C6CD-EC3F-CEB3-F67AD4745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0BA-B2B9-4E3B-9F62-A0174C223AA8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F0795E-9C6C-C503-2379-A5B16747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8E79A0-A227-A1C5-71F4-30D92582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161D-D38B-41F4-9FA8-8DDB8B782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60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EB83A-91B1-ADF1-887A-E2F9556D1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9B92C0-D2F0-3A7F-9F71-78581F3C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0BA-B2B9-4E3B-9F62-A0174C223AA8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E1B1A8-6F48-EC68-2D00-32812D724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5E155-CCBD-3615-EC88-A28BD1101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161D-D38B-41F4-9FA8-8DDB8B782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35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50A1F-7572-B9A5-33C1-ABAA3016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0BA-B2B9-4E3B-9F62-A0174C223AA8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DAD6C-59AD-D393-C57C-B3CF2ABA0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587A2-7BBC-90EA-C565-A78779FE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161D-D38B-41F4-9FA8-8DDB8B782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3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09219-5BB7-F250-B6C6-76DDDDF1E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EC72D-223D-0056-53FC-75923B671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97849-17D3-524F-03E4-C4E54FD6A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7AB45-F79E-E331-E3D7-B75483AE0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0BA-B2B9-4E3B-9F62-A0174C223AA8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D8438-2878-6D12-DCD3-A2D4EB1D1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48371-72AD-DAB1-3587-0054427E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161D-D38B-41F4-9FA8-8DDB8B782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95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9333C-26D9-3D47-E1A3-FFB7A145F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F4BB87-7B50-C716-DB25-00CCDB9A01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CF584-97A2-D525-72C2-2969015DC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D9011-6CD1-828E-8EA3-C1A83F39A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0BA-B2B9-4E3B-9F62-A0174C223AA8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AA3B3-1D22-4506-AB9C-C72C8A26F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323E1-D2BE-D2E1-05D5-2D0D899F7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161D-D38B-41F4-9FA8-8DDB8B782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62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A7EF14-FBB0-FCD4-927F-4CC57A106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56C7A-8EA7-344E-53B5-635C95AF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C50B0-F523-FD23-32AB-0525C2854B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580BA-B2B9-4E3B-9F62-A0174C223AA8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9A2D8-4595-F41D-F51F-CE1CEBCBF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0EEF6-40A9-6A75-D4BC-12E7B9F81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0161D-D38B-41F4-9FA8-8DDB8B782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2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5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85C44-7B6E-0A37-0778-4FFFCA292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KSO 2nd Order Analysis and Thermal Verification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B3385D-004D-BE51-B75E-E119D38427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Andrew Carlile 2/24/2023</a:t>
            </a:r>
          </a:p>
        </p:txBody>
      </p:sp>
    </p:spTree>
    <p:extLst>
      <p:ext uri="{BB962C8B-B14F-4D97-AF65-F5344CB8AC3E}">
        <p14:creationId xmlns:p14="http://schemas.microsoft.com/office/powerpoint/2010/main" val="616561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431BA-CBD4-4E6C-9B45-BECCF72C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 Estimate 3 26 Watt Heaters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24CDA-C065-4A9C-A6E0-66B712BBD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404" y="2305127"/>
            <a:ext cx="7284596" cy="4552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EABFB7-9644-44F1-BE7D-11CA17C79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42476"/>
            <a:ext cx="4998129" cy="4615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EAA593-6010-441D-87EE-E2927FCA6F6C}"/>
              </a:ext>
            </a:extLst>
          </p:cNvPr>
          <p:cNvSpPr txBox="1"/>
          <p:nvPr/>
        </p:nvSpPr>
        <p:spPr>
          <a:xfrm>
            <a:off x="838200" y="1409350"/>
            <a:ext cx="9685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25 C to 35 C was tested in the lab without final air tight assembly.</a:t>
            </a:r>
          </a:p>
          <a:p>
            <a:r>
              <a:rPr lang="en-US" dirty="0"/>
              <a:t>2400 seconds (40 minutes) for a 10 C increase in temperature and stabilization at approximately 35 C.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96B3E58-806C-4A17-1E26-8DCAB5E3596E}"/>
              </a:ext>
            </a:extLst>
          </p:cNvPr>
          <p:cNvCxnSpPr>
            <a:cxnSpLocks/>
          </p:cNvCxnSpPr>
          <p:nvPr/>
        </p:nvCxnSpPr>
        <p:spPr>
          <a:xfrm flipV="1">
            <a:off x="5914239" y="3313651"/>
            <a:ext cx="587229" cy="116607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349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EC5E8-5952-D7E0-ED07-98A2C492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222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Setup: Untuned Beckhoff PID, Control System Spare parts, similar to ChroMag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92FEEF4-1B6B-C203-99E5-B0F3AE3B0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1599" y="3657600"/>
            <a:ext cx="3657600" cy="2743200"/>
          </a:xfrm>
          <a:prstGeom prst="rect">
            <a:avLst/>
          </a:prstGeom>
        </p:spPr>
      </p:pic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17CDC4C-D860-08C5-8B4F-8F6272B3E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4049486"/>
            <a:ext cx="3657600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42692A-EDCD-DB71-6033-3BADDFDF7F25}"/>
              </a:ext>
            </a:extLst>
          </p:cNvPr>
          <p:cNvSpPr txBox="1"/>
          <p:nvPr/>
        </p:nvSpPr>
        <p:spPr>
          <a:xfrm>
            <a:off x="259915" y="1043348"/>
            <a:ext cx="116721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power 75 Watts (but not just on heaters)</a:t>
            </a:r>
          </a:p>
          <a:p>
            <a:r>
              <a:rPr lang="en-US" dirty="0"/>
              <a:t>PID untuned, took guess at values</a:t>
            </a:r>
          </a:p>
          <a:p>
            <a:r>
              <a:rPr lang="en-US" dirty="0"/>
              <a:t>Ambient temperature sensor is on the exterior to find the difference between the internal and external temperature</a:t>
            </a:r>
          </a:p>
          <a:p>
            <a:r>
              <a:rPr lang="en-US" dirty="0"/>
              <a:t>Log files generated by Beckhoff system</a:t>
            </a:r>
          </a:p>
          <a:p>
            <a:r>
              <a:rPr lang="en-US" dirty="0"/>
              <a:t>(90% of the code was copied from previous projects)</a:t>
            </a:r>
          </a:p>
          <a:p>
            <a:r>
              <a:rPr lang="en-US" dirty="0"/>
              <a:t>Not airtight, and only the heater parts shown with </a:t>
            </a:r>
            <a:r>
              <a:rPr lang="en-US" dirty="0" err="1"/>
              <a:t>reflectix</a:t>
            </a:r>
            <a:r>
              <a:rPr lang="en-US" dirty="0"/>
              <a:t> to cover the holes</a:t>
            </a:r>
          </a:p>
          <a:p>
            <a:r>
              <a:rPr lang="en-US" dirty="0"/>
              <a:t>Zone 2 is just on/off, I didn’t have another PWM module so it will be worse and stay too hot (full 20 Watts when it turns on)</a:t>
            </a:r>
          </a:p>
        </p:txBody>
      </p:sp>
      <p:pic>
        <p:nvPicPr>
          <p:cNvPr id="10" name="Picture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0B700CFF-F0E1-BE67-C77D-DEFB05353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3291" y="3860797"/>
            <a:ext cx="3425376" cy="2569032"/>
          </a:xfrm>
          <a:prstGeom prst="rect">
            <a:avLst/>
          </a:prstGeom>
        </p:spPr>
      </p:pic>
      <p:pic>
        <p:nvPicPr>
          <p:cNvPr id="12" name="Picture 11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8FF122DB-76F9-6F58-39F6-E6E72164D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9448" y="3789317"/>
            <a:ext cx="3507066" cy="263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25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2179C-F69F-4D8D-4201-E1ACFB5CE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Anticipated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96271-A57E-E8D2-C8FF-E82C9B642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setting a goal of 35 C, don’t want to stress the system or wear out the heaters especially because room temperature air can easily get into the sleave at this time</a:t>
            </a:r>
          </a:p>
          <a:p>
            <a:r>
              <a:rPr lang="en-US" dirty="0"/>
              <a:t>Will show the heaters work, and that the Delrin and sleave are very good insulators</a:t>
            </a:r>
          </a:p>
          <a:p>
            <a:r>
              <a:rPr lang="en-US" dirty="0"/>
              <a:t>Easily hold withing a few degrees with an untuned system running copied code with open holes in the heater sleave, and essentially no mass to help hold a temperature</a:t>
            </a:r>
          </a:p>
          <a:p>
            <a:r>
              <a:rPr lang="en-US" dirty="0"/>
              <a:t>Confidence builder for the final system</a:t>
            </a:r>
          </a:p>
        </p:txBody>
      </p:sp>
    </p:spTree>
    <p:extLst>
      <p:ext uri="{BB962C8B-B14F-4D97-AF65-F5344CB8AC3E}">
        <p14:creationId xmlns:p14="http://schemas.microsoft.com/office/powerpoint/2010/main" val="3788427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31083-8D10-E4A4-C8DD-9CAB251F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No Heaters Enabled Test, Initial Temps in Each Zone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85FE4-B40E-15DD-1C10-56FF236AD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957" y="1690688"/>
            <a:ext cx="7233400" cy="4609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80450F-F958-C57F-45FF-860A90CC9012}"/>
              </a:ext>
            </a:extLst>
          </p:cNvPr>
          <p:cNvSpPr txBox="1"/>
          <p:nvPr/>
        </p:nvSpPr>
        <p:spPr>
          <a:xfrm>
            <a:off x="578840" y="1690688"/>
            <a:ext cx="27935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Z1 is the rear, closest to control system, Z2 is the middle zone, Z3 is the front, and the </a:t>
            </a:r>
            <a:r>
              <a:rPr lang="en-US" dirty="0" err="1"/>
              <a:t>reflectix</a:t>
            </a:r>
            <a:r>
              <a:rPr lang="en-US" dirty="0"/>
              <a:t> filled that hole better</a:t>
            </a:r>
          </a:p>
        </p:txBody>
      </p:sp>
    </p:spTree>
    <p:extLst>
      <p:ext uri="{BB962C8B-B14F-4D97-AF65-F5344CB8AC3E}">
        <p14:creationId xmlns:p14="http://schemas.microsoft.com/office/powerpoint/2010/main" val="580763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FD6A9-EBA5-C3DE-0307-4BF8DB84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61" y="365125"/>
            <a:ext cx="11216081" cy="1325563"/>
          </a:xfrm>
        </p:spPr>
        <p:txBody>
          <a:bodyPr>
            <a:normAutofit/>
          </a:bodyPr>
          <a:lstStyle/>
          <a:p>
            <a:r>
              <a:rPr lang="en-US" sz="3200" dirty="0"/>
              <a:t>Heaters Enabled Test, Untuned, Barely Covered Holes, Small Mass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17EE8-8770-11CB-A78A-6433FBA673D1}"/>
              </a:ext>
            </a:extLst>
          </p:cNvPr>
          <p:cNvSpPr txBox="1"/>
          <p:nvPr/>
        </p:nvSpPr>
        <p:spPr>
          <a:xfrm>
            <a:off x="645952" y="1551963"/>
            <a:ext cx="35904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Notes:</a:t>
            </a:r>
          </a:p>
          <a:p>
            <a:endParaRPr lang="en-US" dirty="0"/>
          </a:p>
          <a:p>
            <a:r>
              <a:rPr lang="en-US" dirty="0"/>
              <a:t>Z1 is the rear, closest to control system, Z2 is the middle zone, Z3 is the front, and the </a:t>
            </a:r>
            <a:r>
              <a:rPr lang="en-US" dirty="0" err="1"/>
              <a:t>reflectix</a:t>
            </a:r>
            <a:r>
              <a:rPr lang="en-US" dirty="0"/>
              <a:t> filled that hole better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 originally set the goal temp of 30 C because I didn’t know how the system would react. Then I got confidence and moved to 35 C.</a:t>
            </a:r>
          </a:p>
          <a:p>
            <a:endParaRPr lang="en-US" dirty="0"/>
          </a:p>
          <a:p>
            <a:r>
              <a:rPr lang="en-US" dirty="0"/>
              <a:t>The system could be much better if I tuned it, but I don’t want to spend the time.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67CA90-E197-D05F-29C5-F7CEDC840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330" y="1407850"/>
            <a:ext cx="7225717" cy="5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41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C5BF2-32E6-F24C-51C7-D1F79E643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959"/>
            <a:ext cx="10515600" cy="1325563"/>
          </a:xfrm>
        </p:spPr>
        <p:txBody>
          <a:bodyPr/>
          <a:lstStyle/>
          <a:p>
            <a:r>
              <a:rPr lang="en-US" dirty="0"/>
              <a:t>Wattages for IO Power Supply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AD198D35-BF14-EB5C-1AE9-7D005EDE2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5022" y="2542659"/>
            <a:ext cx="4068754" cy="3051564"/>
          </a:xfrm>
        </p:spPr>
      </p:pic>
      <p:pic>
        <p:nvPicPr>
          <p:cNvPr id="7" name="Picture 6" descr="A picture containing adapter&#10;&#10;Description automatically generated">
            <a:extLst>
              <a:ext uri="{FF2B5EF4-FFF2-40B4-BE49-F238E27FC236}">
                <a16:creationId xmlns:a16="http://schemas.microsoft.com/office/drawing/2014/main" id="{B9AD9F62-333F-B4A5-A260-B3BBE9108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9183" y="2536922"/>
            <a:ext cx="4022858" cy="3017143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4877EA4F-7468-B74D-46BA-29CC74D09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244" y="2580782"/>
            <a:ext cx="3905897" cy="29294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DA5937-9648-9223-81F5-C732355C2101}"/>
              </a:ext>
            </a:extLst>
          </p:cNvPr>
          <p:cNvSpPr txBox="1"/>
          <p:nvPr/>
        </p:nvSpPr>
        <p:spPr>
          <a:xfrm>
            <a:off x="1268963" y="6056923"/>
            <a:ext cx="21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Heaters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A3B07C-374E-530D-3A6D-0BBD4C3C6BF7}"/>
              </a:ext>
            </a:extLst>
          </p:cNvPr>
          <p:cNvSpPr txBox="1"/>
          <p:nvPr/>
        </p:nvSpPr>
        <p:spPr>
          <a:xfrm>
            <a:off x="4768569" y="6058609"/>
            <a:ext cx="2588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Close to Max during Test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FC892-0DDA-2752-FE3F-2E9172FF06F0}"/>
              </a:ext>
            </a:extLst>
          </p:cNvPr>
          <p:cNvSpPr txBox="1"/>
          <p:nvPr/>
        </p:nvSpPr>
        <p:spPr>
          <a:xfrm>
            <a:off x="8265111" y="6123543"/>
            <a:ext cx="258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Close to stabile, zone 1 still very much 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D103AC-DE37-FC7C-6C7F-E700F50CC12E}"/>
              </a:ext>
            </a:extLst>
          </p:cNvPr>
          <p:cNvSpPr txBox="1"/>
          <p:nvPr/>
        </p:nvSpPr>
        <p:spPr>
          <a:xfrm>
            <a:off x="1268963" y="1052253"/>
            <a:ext cx="8118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heaters = 3.6 Watts</a:t>
            </a:r>
          </a:p>
          <a:p>
            <a:r>
              <a:rPr lang="en-US" dirty="0"/>
              <a:t>Full heat = 27 Watts – 3.6 = 23.4 Watts</a:t>
            </a:r>
          </a:p>
          <a:p>
            <a:r>
              <a:rPr lang="en-US" dirty="0"/>
              <a:t>Stabilized = 16.8 – 3.6 = 13.2 Watts</a:t>
            </a:r>
          </a:p>
        </p:txBody>
      </p:sp>
    </p:spTree>
    <p:extLst>
      <p:ext uri="{BB962C8B-B14F-4D97-AF65-F5344CB8AC3E}">
        <p14:creationId xmlns:p14="http://schemas.microsoft.com/office/powerpoint/2010/main" val="740007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C3358-B1DE-458E-AAB1-FAB7666C5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Order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A2715-3CB5-4116-B594-A429C0D11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4658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Filters will have some Wattage</a:t>
            </a:r>
          </a:p>
          <a:p>
            <a:r>
              <a:rPr lang="en-US" dirty="0"/>
              <a:t>Conduction is the primary way heat moves through the </a:t>
            </a:r>
            <a:r>
              <a:rPr lang="en-US" dirty="0" err="1"/>
              <a:t>Lyot</a:t>
            </a:r>
            <a:r>
              <a:rPr lang="en-US" dirty="0"/>
              <a:t> filter, attempts to isolate the flow from the baseplate are worth it</a:t>
            </a:r>
          </a:p>
          <a:p>
            <a:r>
              <a:rPr lang="en-US" dirty="0"/>
              <a:t>Convection and radiation are small but matter</a:t>
            </a:r>
          </a:p>
          <a:p>
            <a:r>
              <a:rPr lang="en-US" b="1" dirty="0"/>
              <a:t>Total Power from Convection, Conduction and Radiation 10.5 Watts for stable situation</a:t>
            </a:r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5371AE1-D51A-436E-9EE0-7662FEBF9C22}"/>
              </a:ext>
            </a:extLst>
          </p:cNvPr>
          <p:cNvGraphicFramePr>
            <a:graphicFrameLocks/>
          </p:cNvGraphicFramePr>
          <p:nvPr/>
        </p:nvGraphicFramePr>
        <p:xfrm>
          <a:off x="7239000" y="37496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6710539-00F1-420D-B348-FEA2B8BA5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2679700"/>
            <a:ext cx="2362200" cy="857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">
                <a:extLst>
                  <a:ext uri="{FF2B5EF4-FFF2-40B4-BE49-F238E27FC236}">
                    <a16:creationId xmlns:a16="http://schemas.microsoft.com/office/drawing/2014/main" id="{312DBF1F-A70F-4652-BEB8-2F45E7472C3A}"/>
                  </a:ext>
                </a:extLst>
              </p:cNvPr>
              <p:cNvSpPr txBox="1"/>
              <p:nvPr/>
            </p:nvSpPr>
            <p:spPr>
              <a:xfrm>
                <a:off x="6008491" y="426013"/>
                <a:ext cx="1407052" cy="428451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n-US" sz="11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1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</m:acc>
                      <m:r>
                        <a:rPr kumimoji="0" lang="en-US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𝜎</m:t>
                      </m:r>
                      <m:f>
                        <m:fPr>
                          <m:ctrlPr>
                            <a:rPr kumimoji="0" lang="en-US" sz="11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11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1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sz="1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kumimoji="0" lang="en-US" sz="1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sup>
                              </m:sSubSup>
                              <m:r>
                                <a:rPr kumimoji="0" lang="en-US" sz="11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kumimoji="0" lang="en-US" sz="1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sz="1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kumimoji="0" lang="en-US" sz="1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f>
                            <m:fPr>
                              <m:type m:val="skw"/>
                              <m:ctrlPr>
                                <a:rPr kumimoji="0" lang="en-US" sz="11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1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US" sz="1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kumimoji="0" lang="en-US" sz="1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kumimoji="0" lang="en-US" sz="11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 </m:t>
                          </m:r>
                          <m:f>
                            <m:fPr>
                              <m:type m:val="skw"/>
                              <m:ctrlPr>
                                <a:rPr kumimoji="0" lang="en-US" sz="11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1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US" sz="1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kumimoji="0" lang="en-US" sz="1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kumimoji="0" lang="en-US" sz="11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−1</m:t>
                          </m:r>
                        </m:den>
                      </m:f>
                    </m:oMath>
                  </m:oMathPara>
                </a14:m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1">
                <a:extLst>
                  <a:ext uri="{FF2B5EF4-FFF2-40B4-BE49-F238E27FC236}">
                    <a16:creationId xmlns:a16="http://schemas.microsoft.com/office/drawing/2014/main" id="{312DBF1F-A70F-4652-BEB8-2F45E7472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491" y="426013"/>
                <a:ext cx="1407052" cy="428451"/>
              </a:xfrm>
              <a:prstGeom prst="rect">
                <a:avLst/>
              </a:prstGeom>
              <a:blipFill>
                <a:blip r:embed="rId4"/>
                <a:stretch>
                  <a:fillRect l="-2174" t="-35714" r="-10435" b="-1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831415F-0371-461E-982E-20771B38A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365125"/>
            <a:ext cx="1514286" cy="4285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CF45BB-E879-47B4-B3BC-332CC6B01B61}"/>
              </a:ext>
            </a:extLst>
          </p:cNvPr>
          <p:cNvSpPr txBox="1"/>
          <p:nvPr/>
        </p:nvSpPr>
        <p:spPr>
          <a:xfrm>
            <a:off x="5175985" y="812096"/>
            <a:ext cx="3358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 rate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4.80E+00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Radiation Watts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8F8AA1-9C98-41FB-A477-E63B3CC1228C}"/>
              </a:ext>
            </a:extLst>
          </p:cNvPr>
          <p:cNvSpPr txBox="1"/>
          <p:nvPr/>
        </p:nvSpPr>
        <p:spPr>
          <a:xfrm>
            <a:off x="8636390" y="793696"/>
            <a:ext cx="3486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 rate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7.08E+01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Conduction Watts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EB450C-50E0-43DE-9C1C-94E55D33F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735" y="1405775"/>
            <a:ext cx="1533333" cy="3523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222719-E1EA-4535-97DC-488776744EA2}"/>
              </a:ext>
            </a:extLst>
          </p:cNvPr>
          <p:cNvSpPr txBox="1"/>
          <p:nvPr/>
        </p:nvSpPr>
        <p:spPr>
          <a:xfrm>
            <a:off x="7239000" y="1934593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3.15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Convection Watts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2CEDCA-282C-4A77-AC74-DEEE357A9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8491" y="2516650"/>
            <a:ext cx="18478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33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4EDDE-6C79-7CF4-5191-07D5B9897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vs Anticipated Results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052585-5FB6-E978-8D44-03CBA4FA8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283" y="1375795"/>
            <a:ext cx="10959517" cy="480910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Only setting a goal of 35 C – stayed close to the goal value after settling</a:t>
            </a:r>
          </a:p>
          <a:p>
            <a:r>
              <a:rPr lang="en-US" dirty="0"/>
              <a:t>Will show the heaters work, and that the Delrin and sleave are very good insulators - confirmed</a:t>
            </a:r>
          </a:p>
          <a:p>
            <a:r>
              <a:rPr lang="en-US" dirty="0"/>
              <a:t>Confidence builder for the final system – confident in the heaters and insulation strategy</a:t>
            </a:r>
          </a:p>
          <a:p>
            <a:r>
              <a:rPr lang="en-US" dirty="0"/>
              <a:t>Wattage for temperature increase maxed at 27 Watts, pointing to the system being able to settle faster than the analysis, but close</a:t>
            </a:r>
          </a:p>
          <a:p>
            <a:r>
              <a:rPr lang="en-US" b="1" dirty="0"/>
              <a:t>Stabilized Wattage approximately 13.2 Watts, with PS efficiency approximately 11.8 Watts</a:t>
            </a:r>
          </a:p>
          <a:p>
            <a:r>
              <a:rPr lang="en-US" b="1" dirty="0"/>
              <a:t>Anticipated 10.5 Watts in the sleave</a:t>
            </a:r>
          </a:p>
          <a:p>
            <a:pPr lvl="1"/>
            <a:r>
              <a:rPr lang="en-US" b="1" dirty="0"/>
              <a:t>Anticipated was calculated with a larger temperature difference, but much better insulation to convection as the test setup for this experiment was effectively open</a:t>
            </a:r>
          </a:p>
          <a:p>
            <a:r>
              <a:rPr lang="en-US" b="1" dirty="0"/>
              <a:t>Settled in 35 minutes, from CFD and hand calculations we anticipated 40 minutes, but the room is warm and the chart measurement is an approximation.</a:t>
            </a:r>
          </a:p>
          <a:p>
            <a:r>
              <a:rPr lang="en-US" b="1" dirty="0"/>
              <a:t>Highly confident in thermal analysis, mechanical design, and heaters.</a:t>
            </a:r>
          </a:p>
        </p:txBody>
      </p:sp>
    </p:spTree>
    <p:extLst>
      <p:ext uri="{BB962C8B-B14F-4D97-AF65-F5344CB8AC3E}">
        <p14:creationId xmlns:p14="http://schemas.microsoft.com/office/powerpoint/2010/main" val="831658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664</Words>
  <Application>Microsoft Office PowerPoint</Application>
  <PresentationFormat>Widescreen</PresentationFormat>
  <Paragraphs>56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Office Theme</vt:lpstr>
      <vt:lpstr>KSO 2nd Order Analysis and Thermal Verification</vt:lpstr>
      <vt:lpstr>CFD Estimate 3 26 Watt Heaters</vt:lpstr>
      <vt:lpstr>Setup: Untuned Beckhoff PID, Control System Spare parts, similar to ChroMag</vt:lpstr>
      <vt:lpstr>Anticipated Results</vt:lpstr>
      <vt:lpstr>No Heaters Enabled Test, Initial Temps in Each Zone</vt:lpstr>
      <vt:lpstr>Heaters Enabled Test, Untuned, Barely Covered Holes, Small Mass</vt:lpstr>
      <vt:lpstr>Wattages for IO Power Supply</vt:lpstr>
      <vt:lpstr>1st Order Analysis</vt:lpstr>
      <vt:lpstr>Conclusions vs Anticipated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KSO Bare Bones Thermal Verification</dc:title>
  <dc:creator>Andrew Carlile</dc:creator>
  <cp:lastModifiedBy>Andrew Carlile</cp:lastModifiedBy>
  <cp:revision>15</cp:revision>
  <dcterms:created xsi:type="dcterms:W3CDTF">2023-02-24T19:27:45Z</dcterms:created>
  <dcterms:modified xsi:type="dcterms:W3CDTF">2023-04-04T21:17:21Z</dcterms:modified>
</cp:coreProperties>
</file>