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3" r:id="rId4"/>
    <p:sldId id="264" r:id="rId5"/>
    <p:sldId id="265" r:id="rId6"/>
    <p:sldId id="267" r:id="rId7"/>
    <p:sldId id="266" r:id="rId8"/>
    <p:sldId id="268" r:id="rId9"/>
    <p:sldId id="257" r:id="rId10"/>
    <p:sldId id="258" r:id="rId11"/>
    <p:sldId id="262" r:id="rId12"/>
    <p:sldId id="261" r:id="rId13"/>
    <p:sldId id="260" r:id="rId14"/>
    <p:sldId id="269" r:id="rId15"/>
    <p:sldId id="28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70" r:id="rId24"/>
    <p:sldId id="271" r:id="rId25"/>
    <p:sldId id="272" r:id="rId26"/>
    <p:sldId id="280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w Carlile" initials="AC" lastIdx="6" clrIdx="0">
    <p:extLst>
      <p:ext uri="{19B8F6BF-5375-455C-9EA6-DF929625EA0E}">
        <p15:presenceInfo xmlns:p15="http://schemas.microsoft.com/office/powerpoint/2012/main" userId="S::acarlile@ucar.edu::8071a1e2-5c7b-41a1-ab65-07442eb5c5a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6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HAO-IG\KSO%20Lyot%20Filter\Workbooks\KSO%20Mechanical%20and%20Thermal%20Workbook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Heat</a:t>
            </a:r>
            <a:r>
              <a:rPr lang="en-US" baseline="0"/>
              <a:t> Transfer by Type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636-4A6C-9355-95A4DB1D12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636-4A6C-9355-95A4DB1D12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636-4A6C-9355-95A4DB1D128E}"/>
              </c:ext>
            </c:extLst>
          </c:dPt>
          <c:cat>
            <c:strRef>
              <c:f>('Lyot Internal Heat Flow'!$D$23,'Lyot Internal Heat Flow'!$D$41,'Lyot Internal Heat Flow'!$D$52)</c:f>
              <c:strCache>
                <c:ptCount val="3"/>
                <c:pt idx="0">
                  <c:v>Radiation Watts</c:v>
                </c:pt>
                <c:pt idx="1">
                  <c:v>Conduction Watts</c:v>
                </c:pt>
                <c:pt idx="2">
                  <c:v>Convection Watts</c:v>
                </c:pt>
              </c:strCache>
            </c:strRef>
          </c:cat>
          <c:val>
            <c:numRef>
              <c:f>('Lyot Internal Heat Flow'!$C$23,'Lyot Internal Heat Flow'!$C$41,'Lyot Internal Heat Flow'!$C$52)</c:f>
              <c:numCache>
                <c:formatCode>0.00E+00</c:formatCode>
                <c:ptCount val="3"/>
                <c:pt idx="0">
                  <c:v>4.8013650347755448</c:v>
                </c:pt>
                <c:pt idx="1">
                  <c:v>70.801954275477712</c:v>
                </c:pt>
                <c:pt idx="2" formatCode="General">
                  <c:v>3.15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636-4A6C-9355-95A4DB1D12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23T21:58:59.623" idx="3">
    <p:pos x="10" y="10"/>
    <p:text>add comment about heating during adhesive process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23T21:59:10.061" idx="4">
    <p:pos x="10" y="10"/>
    <p:text>add narrative on what this is for, Maltese cross result and stackup with wide fielded beam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23T21:59:27.422" idx="5">
    <p:pos x="10" y="10"/>
    <p:text>put this at the begining of analysis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23T21:59:46.091" idx="6">
    <p:pos x="10" y="10"/>
    <p:text>just put the good one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23T16:18:46.819" idx="2">
    <p:pos x="10" y="10"/>
    <p:text>add set screw with little plastic tip comes to a point not flat face</p:text>
    <p:extLst>
      <p:ext uri="{C676402C-5697-4E1C-873F-D02D1690AC5C}">
        <p15:threadingInfo xmlns:p15="http://schemas.microsoft.com/office/powerpoint/2012/main" timeZoneBias="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BC2BD-B8A6-4B35-96C5-E46B91570C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C08C3E-6B8D-456F-8CEF-A83B7A7C88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F4765-E11E-4F3E-AB2A-F76A8D97C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B0C0-80FB-468A-BB15-EAEE460E0DDE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305DF-29F5-490C-BFBE-838FEA431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47D63-F75A-4496-A54C-3EC4C7871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2BB4-88FD-445F-98DE-531D63D71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2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8C0CC-9E8B-48A3-9459-6AA5BAFD5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C5E63B-1222-4CEE-BAC7-B7D8CDE5DE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05BD5-B60A-4A7C-8044-0413141F9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B0C0-80FB-468A-BB15-EAEE460E0DDE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F71E6-CC27-4079-83F5-BCFFF9774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2DFA9-9A27-4F4C-A985-B1BCE7EE0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2BB4-88FD-445F-98DE-531D63D71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02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866620-E2F8-45B3-8495-C8CF2CBEA1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902356-0FCD-46D6-9EAE-1619406CEC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8914D-87B7-4334-96BE-2BA39426D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B0C0-80FB-468A-BB15-EAEE460E0DDE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88E90-BDE8-4EF3-9FA4-AF09AAB64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1B541-F6D7-431B-9797-0602E16C2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2BB4-88FD-445F-98DE-531D63D71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03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FF475-5ED5-4BFB-943C-C78CC53C7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2CC92-4E95-407B-9555-618C16217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50284-2E62-4E21-BFF2-152B848BE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B0C0-80FB-468A-BB15-EAEE460E0DDE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7F7A6-4AA7-418C-A63C-FCF3758B5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DCD82-84D9-4A9A-A166-FB0A91807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2BB4-88FD-445F-98DE-531D63D71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075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217AA-D05A-47C2-AD96-4BF7CD961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D08436-6D64-4DD6-A8BE-253940506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4F3C0-C324-4A40-A4A3-54EFE52AF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B0C0-80FB-468A-BB15-EAEE460E0DDE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A8399-6E67-4BD2-B0A9-5459042FA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04934-3591-41E0-931C-AE9813580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2BB4-88FD-445F-98DE-531D63D71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64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0F7B8-2745-4B37-9B96-17ED422B0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F45A-4392-4CD6-B4C0-01FB9ACB32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5FD312-208A-4DC2-AF08-8F8BB34556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D1A315-A6DE-4A38-A963-D5D10C0EA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B0C0-80FB-468A-BB15-EAEE460E0DDE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9004C-3516-4058-8309-583B568F6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0C63C-03AB-4D06-B670-9ADECEBD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2BB4-88FD-445F-98DE-531D63D71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40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D8701-4F35-47F3-BB64-A735533E2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3535B-64D3-43A6-B44E-B00F68536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F4DABB-8BDF-44E1-A050-E92DB3EFD0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D02087-FDB7-4CE5-A6E7-05CFFFF04B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66BE6E-6DF2-4292-8EBE-F6A909D34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28B94-6693-437A-9715-730C9CE60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B0C0-80FB-468A-BB15-EAEE460E0DDE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BAC38-DC6F-47DB-9857-A8EED71B1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EF7EC4-EF4A-499E-A4EF-8E74E8BB8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2BB4-88FD-445F-98DE-531D63D71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9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A61C3-1FDB-417B-B22A-F637C3FFC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745FD-20AA-4154-B418-C6791AED9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B0C0-80FB-468A-BB15-EAEE460E0DDE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68DAA7-F82C-4E63-BDE1-BFFF258A0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B29898-D731-46C9-9ABA-F7FCB464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2BB4-88FD-445F-98DE-531D63D71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31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73A719-739D-4915-8AC9-6A371D33A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B0C0-80FB-468A-BB15-EAEE460E0DDE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28E1FB-EE2E-4773-B0D0-27CDA89B2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55E2B-E5AC-4D02-867B-702EA511F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2BB4-88FD-445F-98DE-531D63D71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970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E2618-3EDE-4348-95AA-4FD35D8F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69E5B-FB56-4F93-9200-31C71AF40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D2BF7A-72D7-4E0F-8670-13AA217A39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6B2887-A98E-4FA8-A83A-C6EF6DF54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B0C0-80FB-468A-BB15-EAEE460E0DDE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ED752-15F8-40DC-8588-660EA5EA6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10DFF-6766-4B42-BA79-397FEE63C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2BB4-88FD-445F-98DE-531D63D71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17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1B36F-8574-4875-8428-D0882F824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E2DEE0-4D00-4CFA-9522-98C2462BA1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0C3339-C6AF-4D1D-99E3-B7A9F38ACA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7F2E1C-AFAF-41D0-A413-3F94177A8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B0C0-80FB-468A-BB15-EAEE460E0DDE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6A9EC9-63A5-4638-948F-DFB25C2D3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9D7126-207C-4EBF-951A-CE9B539CF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92BB4-88FD-445F-98DE-531D63D71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999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6B00EB-D62E-484B-9207-A5E03C03D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871B54-A1D8-401C-8727-ADEC9D0B7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C5335-43CA-4CEA-98C7-9E96581ECD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4B0C0-80FB-468A-BB15-EAEE460E0DDE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A8D6F3-FDEB-4ECC-A9A5-3A816ACCC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5B1EA-A8CE-40CB-9C07-A0294747B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92BB4-88FD-445F-98DE-531D63D71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34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2.MOV"/><Relationship Id="rId7" Type="http://schemas.openxmlformats.org/officeDocument/2006/relationships/image" Target="../media/image42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1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O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DA2ED-960B-43AF-A98F-6A79800631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Main Poker Chip Optimization, Top Level Thermal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68D62-CD92-47E6-A04F-D992F382A5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Andrew Carlile 11-9-21</a:t>
            </a:r>
          </a:p>
        </p:txBody>
      </p:sp>
    </p:spTree>
    <p:extLst>
      <p:ext uri="{BB962C8B-B14F-4D97-AF65-F5344CB8AC3E}">
        <p14:creationId xmlns:p14="http://schemas.microsoft.com/office/powerpoint/2010/main" val="4106076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DD814-31E0-43CF-8818-FE0D00797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80 Watt heater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7EEAE0E6-090D-442C-8F19-8EF03F4CDB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2286000"/>
            <a:ext cx="7315199" cy="4572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ED1842-C6EC-4593-8FC4-72E63F1C9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08" y="2402732"/>
            <a:ext cx="4761258" cy="444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3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431BA-CBD4-4E6C-9B45-BECCF72C3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26 Watt Heaters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124CDA-C065-4A9C-A6E0-66B712BBD2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404" y="2305127"/>
            <a:ext cx="7284596" cy="4552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EABFB7-9644-44F1-BE7D-11CA17C79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242476"/>
            <a:ext cx="4998129" cy="461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49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82643-AAEF-44F6-81EF-82A09E303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15 Watt Heaters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48A0D3-73A2-441A-BDC1-47369332F5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62"/>
          <a:stretch/>
        </p:blipFill>
        <p:spPr>
          <a:xfrm>
            <a:off x="529390" y="1690688"/>
            <a:ext cx="4818781" cy="42039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78878F-6284-4A9E-878A-B1086FB9EA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657" y="1828558"/>
            <a:ext cx="6305362" cy="394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61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2BE6B-08FD-461D-A9C8-EBAEE0045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E619C-FD15-41CA-8031-1DF7B017D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 zone is much more stable, we need 3 sensors per heater to eliminate overshoot</a:t>
            </a:r>
          </a:p>
          <a:p>
            <a:r>
              <a:rPr lang="en-US" dirty="0"/>
              <a:t>Insulation seems to be sized about right, will integrate </a:t>
            </a:r>
            <a:r>
              <a:rPr lang="en-US" dirty="0" err="1"/>
              <a:t>reflectix</a:t>
            </a:r>
            <a:r>
              <a:rPr lang="en-US" dirty="0"/>
              <a:t> in similar manner to </a:t>
            </a:r>
            <a:r>
              <a:rPr lang="en-US" dirty="0" err="1"/>
              <a:t>ChroMag</a:t>
            </a:r>
            <a:endParaRPr lang="en-US" dirty="0"/>
          </a:p>
          <a:p>
            <a:r>
              <a:rPr lang="en-US" dirty="0"/>
              <a:t>80 W total is about right for heater sizing</a:t>
            </a:r>
          </a:p>
          <a:p>
            <a:r>
              <a:rPr lang="en-US" dirty="0"/>
              <a:t>PWM control will help significantly</a:t>
            </a:r>
          </a:p>
          <a:p>
            <a:r>
              <a:rPr lang="en-US" dirty="0"/>
              <a:t>How long to get stable after a -10 C start (?)</a:t>
            </a:r>
          </a:p>
        </p:txBody>
      </p:sp>
    </p:spTree>
    <p:extLst>
      <p:ext uri="{BB962C8B-B14F-4D97-AF65-F5344CB8AC3E}">
        <p14:creationId xmlns:p14="http://schemas.microsoft.com/office/powerpoint/2010/main" val="3680997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CD278-067B-4BE0-99EE-3DEE8A711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6871C-5CBF-4C1A-98CC-30E46E7970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 test assembly</a:t>
            </a:r>
          </a:p>
          <a:p>
            <a:r>
              <a:rPr lang="en-US" dirty="0"/>
              <a:t>Build diffuser holder</a:t>
            </a:r>
          </a:p>
          <a:p>
            <a:r>
              <a:rPr lang="en-US" dirty="0"/>
              <a:t>Build 3 poker chip glass holders to test process</a:t>
            </a:r>
          </a:p>
          <a:p>
            <a:r>
              <a:rPr lang="en-US" dirty="0"/>
              <a:t>Finish top level design work from window to window (ignore filter holding sub-assembly for the time being)</a:t>
            </a:r>
          </a:p>
          <a:p>
            <a:r>
              <a:rPr lang="en-US" dirty="0"/>
              <a:t>Once those are complete, KSO design review</a:t>
            </a:r>
          </a:p>
        </p:txBody>
      </p:sp>
    </p:spTree>
    <p:extLst>
      <p:ext uri="{BB962C8B-B14F-4D97-AF65-F5344CB8AC3E}">
        <p14:creationId xmlns:p14="http://schemas.microsoft.com/office/powerpoint/2010/main" val="1016693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6012E-1BE5-484A-8EEA-39837E218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Simplified Calculations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E2FAAA-FF12-4D7B-AF5C-03575512C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273" y="420589"/>
            <a:ext cx="4300989" cy="28100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F7DF2B-B24F-4A1C-B917-CEA6B54BC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09" y="1690688"/>
            <a:ext cx="4919898" cy="47552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8FDD86-A79C-47F5-BFA6-DD02C800B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9354" y="3286124"/>
            <a:ext cx="5838825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84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69B9F-4A37-470F-9AD2-57F1D9C1B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Poker Chip Optimization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E0F2C-87CE-4A31-BB2A-B9874824E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17851" cy="4351338"/>
          </a:xfrm>
        </p:spPr>
        <p:txBody>
          <a:bodyPr/>
          <a:lstStyle/>
          <a:p>
            <a:r>
              <a:rPr lang="en-US" dirty="0"/>
              <a:t>Setup of 1 FEA thermal/structural analysis from 0 C to 50 C with realistic loads and boundary conditions</a:t>
            </a:r>
          </a:p>
          <a:p>
            <a:r>
              <a:rPr lang="en-US" dirty="0"/>
              <a:t>Check against simplified calculations</a:t>
            </a:r>
          </a:p>
          <a:p>
            <a:r>
              <a:rPr lang="en-US" dirty="0"/>
              <a:t>Run a variety of model dimensions to minimize stresses and displacements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3A32BB-4305-4918-A61F-FC3CDDEF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2051" y="0"/>
            <a:ext cx="4049949" cy="36802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1F01C9-6A13-430A-AA57-321131C6B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246" y="3374663"/>
            <a:ext cx="5550754" cy="348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2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F12DD-E7A8-42F0-B758-8EB226958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Ranges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8EBA-8627-4535-B3BE-24A526826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415018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Varying inner diameter, which sets the adhesive </a:t>
            </a:r>
            <a:r>
              <a:rPr lang="en-US" dirty="0" err="1"/>
              <a:t>bondline</a:t>
            </a:r>
            <a:r>
              <a:rPr lang="en-US" dirty="0"/>
              <a:t> thickness, should be close to </a:t>
            </a:r>
            <a:r>
              <a:rPr lang="en-US" dirty="0" err="1"/>
              <a:t>athermal</a:t>
            </a:r>
            <a:r>
              <a:rPr lang="en-US" dirty="0"/>
              <a:t> approx.</a:t>
            </a:r>
          </a:p>
          <a:p>
            <a:r>
              <a:rPr lang="en-US" dirty="0"/>
              <a:t>Outer diameter determines size of inner chip and octagonal part hole size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0771A2-5B52-4FC2-A745-D58383CEC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232" y="2398206"/>
            <a:ext cx="7138768" cy="44597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E489D2-BFF0-4338-B32D-B33A0F800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957" y="810821"/>
            <a:ext cx="6404044" cy="158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17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A97E6-127D-4B63-8225-EC50EB70C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Results from Optimization Study of 5.4 mm thickness Calcite Assembly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2972D5-4355-4B6A-BC83-C7B28E1E8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318" y="1759354"/>
            <a:ext cx="8013364" cy="481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285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A97E6-127D-4B63-8225-EC50EB70C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Results from Optimization Study of 5.4 mm thickness Calcite Assembly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2972D5-4355-4B6A-BC83-C7B28E1E8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318" y="1759354"/>
            <a:ext cx="8013364" cy="48165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31FEC3-4082-4303-A331-968F8ECF5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318" y="1770011"/>
            <a:ext cx="8013364" cy="480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96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35BF1-3DFD-4D37-BCC3-AB3D6873D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¼ and ½ Waveplates and Linear Polarizer Poker Chip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C538F-F3DF-4BD8-8125-613966284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51096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Optics are all 2” by 13 mm, main material is BK7</a:t>
            </a:r>
          </a:p>
          <a:p>
            <a:r>
              <a:rPr lang="en-US" dirty="0"/>
              <a:t>KSO results very similar to result from spring report on not quite right dimensions, as well as </a:t>
            </a:r>
            <a:r>
              <a:rPr lang="en-US" dirty="0" err="1"/>
              <a:t>athermal</a:t>
            </a:r>
            <a:r>
              <a:rPr lang="en-US" dirty="0"/>
              <a:t> adhesive thickness</a:t>
            </a:r>
          </a:p>
          <a:p>
            <a:r>
              <a:rPr lang="en-US" dirty="0"/>
              <a:t>Report had 0-50 C change, thinner optic, different outer poker chip dimension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DA2954-7197-48F7-B16A-78F57B88A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5176513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94DE40-713A-462C-93CB-7A6E1AD7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215" y="3429000"/>
            <a:ext cx="540178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01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A97E6-127D-4B63-8225-EC50EB70C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Results from Optimization Study of 5.4 mm thickness Calcite Assembly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2972D5-4355-4B6A-BC83-C7B28E1E8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318" y="1759354"/>
            <a:ext cx="8013364" cy="48165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B5F44A-C124-47EA-8F29-8618B879E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318" y="1770011"/>
            <a:ext cx="8013364" cy="480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960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A97E6-127D-4B63-8225-EC50EB70C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Results from Optimization Study of 5.4 mm thickness Calcite Assembly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2972D5-4355-4B6A-BC83-C7B28E1E8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318" y="1759354"/>
            <a:ext cx="8013364" cy="48165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448B16-CBFB-4AEE-90FC-03AA29260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318" y="1770011"/>
            <a:ext cx="8013364" cy="480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80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A97E6-127D-4B63-8225-EC50EB70C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Results from Optimization Study of 5.4 mm thickness Calcite Assembly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2972D5-4355-4B6A-BC83-C7B28E1E8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318" y="1759354"/>
            <a:ext cx="8013364" cy="48165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128E71-2241-41EB-9CD5-D5CC7DEE5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318" y="1770011"/>
            <a:ext cx="8013364" cy="480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03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033DD-DE81-47AA-A54B-09574C3CF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1.35 mm Calcite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D98E3-F308-4BE6-9142-29965B0AF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89443" cy="4351338"/>
          </a:xfrm>
        </p:spPr>
        <p:txBody>
          <a:bodyPr/>
          <a:lstStyle/>
          <a:p>
            <a:r>
              <a:rPr lang="en-US" dirty="0"/>
              <a:t>Weird shape, matches </a:t>
            </a:r>
            <a:r>
              <a:rPr lang="en-US" dirty="0" err="1"/>
              <a:t>athermal</a:t>
            </a:r>
            <a:r>
              <a:rPr lang="en-US" dirty="0"/>
              <a:t> </a:t>
            </a:r>
            <a:r>
              <a:rPr lang="en-US" dirty="0" err="1"/>
              <a:t>bondline</a:t>
            </a:r>
            <a:r>
              <a:rPr lang="en-US" dirty="0"/>
              <a:t> thickness</a:t>
            </a:r>
          </a:p>
          <a:p>
            <a:r>
              <a:rPr lang="en-US" dirty="0"/>
              <a:t>Loaded into PDM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433D8A-51C9-4377-95F8-FF098034C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810" y="1935805"/>
            <a:ext cx="6894642" cy="411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05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5AAFA-FCEB-4D72-81C7-B3B0CA188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2.7 mm Calcite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85347-ECB2-4B98-82D6-7E0BA1758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92149" cy="4351338"/>
          </a:xfrm>
        </p:spPr>
        <p:txBody>
          <a:bodyPr/>
          <a:lstStyle/>
          <a:p>
            <a:r>
              <a:rPr lang="en-US" dirty="0"/>
              <a:t>Normal shape (compared to old </a:t>
            </a:r>
            <a:r>
              <a:rPr lang="en-US" dirty="0" err="1"/>
              <a:t>Lyot</a:t>
            </a:r>
            <a:r>
              <a:rPr lang="en-US" dirty="0"/>
              <a:t> filters)</a:t>
            </a:r>
          </a:p>
          <a:p>
            <a:r>
              <a:rPr lang="en-US" dirty="0" err="1"/>
              <a:t>Bondline</a:t>
            </a:r>
            <a:r>
              <a:rPr lang="en-US" dirty="0"/>
              <a:t> thinner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55958A-C1D4-4B9D-B6D8-1D907A042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388" y="1436856"/>
            <a:ext cx="6096000" cy="51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63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30545-21EB-4D32-9950-110E28F23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5.4 mm Calcite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02376-F000-4535-A480-B433620B7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62306" cy="4351338"/>
          </a:xfrm>
        </p:spPr>
        <p:txBody>
          <a:bodyPr/>
          <a:lstStyle/>
          <a:p>
            <a:r>
              <a:rPr lang="en-US" dirty="0"/>
              <a:t>Normal shape (compared to old </a:t>
            </a:r>
            <a:r>
              <a:rPr lang="en-US" dirty="0" err="1"/>
              <a:t>Lyot</a:t>
            </a:r>
            <a:r>
              <a:rPr lang="en-US" dirty="0"/>
              <a:t> filters)</a:t>
            </a:r>
          </a:p>
          <a:p>
            <a:r>
              <a:rPr lang="en-US" dirty="0" err="1"/>
              <a:t>Bondline</a:t>
            </a:r>
            <a:r>
              <a:rPr lang="en-US" dirty="0"/>
              <a:t> close to theory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00A02C-28EF-4529-B976-951FAE875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137" y="1690688"/>
            <a:ext cx="6889314" cy="445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81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0EBF9-0CFE-4E3E-9B8E-5D8D64DA2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10.8 mm Calcite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2A25-C90C-44AC-A809-7A8C12281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99919" cy="4351338"/>
          </a:xfrm>
        </p:spPr>
        <p:txBody>
          <a:bodyPr/>
          <a:lstStyle/>
          <a:p>
            <a:r>
              <a:rPr lang="en-US" dirty="0"/>
              <a:t>Added adhesive patch size</a:t>
            </a:r>
          </a:p>
          <a:p>
            <a:r>
              <a:rPr lang="en-US" dirty="0"/>
              <a:t>Normal shape (compared to old </a:t>
            </a:r>
            <a:r>
              <a:rPr lang="en-US" dirty="0" err="1"/>
              <a:t>Lyot</a:t>
            </a:r>
            <a:r>
              <a:rPr lang="en-US" dirty="0"/>
              <a:t> filters)</a:t>
            </a:r>
          </a:p>
          <a:p>
            <a:r>
              <a:rPr lang="en-US" dirty="0" err="1"/>
              <a:t>Bondline</a:t>
            </a:r>
            <a:r>
              <a:rPr lang="en-US" dirty="0"/>
              <a:t> close to theory</a:t>
            </a:r>
          </a:p>
          <a:p>
            <a:r>
              <a:rPr lang="en-US" dirty="0"/>
              <a:t>Model was less stable, excel to sort answer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4D0C00-4014-40A4-9275-9F2FC0D8A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411" y="4102369"/>
            <a:ext cx="4584589" cy="27556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081297-FDC1-45A8-B93E-EB9882AA4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974" y="365124"/>
            <a:ext cx="3347532" cy="332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02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564D8-A6AB-470D-A50E-7BEDCB8AC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 Stack Updated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61E19D-CB9D-4015-B32C-C269B5789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098" y="1279102"/>
            <a:ext cx="9555804" cy="53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9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6AC4E-A77D-479C-9911-C29B5E9EC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DDECD-A909-4BA3-8211-9CFD607C1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Finish drawings of </a:t>
            </a:r>
            <a:r>
              <a:rPr lang="en-US" dirty="0" err="1"/>
              <a:t>Lyot</a:t>
            </a:r>
            <a:r>
              <a:rPr lang="en-US" dirty="0"/>
              <a:t> optic stack and assembly procedure</a:t>
            </a:r>
          </a:p>
          <a:p>
            <a:r>
              <a:rPr lang="en-US" dirty="0"/>
              <a:t>Finish heater tube/mount controller</a:t>
            </a:r>
          </a:p>
          <a:p>
            <a:r>
              <a:rPr lang="en-US" dirty="0"/>
              <a:t>Drawings, procedure finalize</a:t>
            </a:r>
          </a:p>
          <a:p>
            <a:r>
              <a:rPr lang="en-US" dirty="0"/>
              <a:t>Meet with KSO, January 20, 2022?</a:t>
            </a:r>
          </a:p>
          <a:p>
            <a:pPr lvl="1"/>
            <a:r>
              <a:rPr lang="en-US" dirty="0"/>
              <a:t>Email Werner and offer package of drawings/analysis will arrive a bit early</a:t>
            </a:r>
          </a:p>
          <a:p>
            <a:pPr lvl="1"/>
            <a:r>
              <a:rPr lang="en-US" dirty="0"/>
              <a:t>Presenting, covering electrical, mechanical, con ops, leave question time</a:t>
            </a:r>
          </a:p>
          <a:p>
            <a:pPr lvl="1"/>
            <a:r>
              <a:rPr lang="en-US" dirty="0"/>
              <a:t>Ask Damon/Mitch as well</a:t>
            </a:r>
          </a:p>
          <a:p>
            <a:pPr lvl="1"/>
            <a:r>
              <a:rPr lang="en-US" dirty="0"/>
              <a:t>Steve’s gut says 30 C for prefilter, higher for main optic block, is good for goal temp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7770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4AC83-DF4C-485C-AEE6-DD1EF34F6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12/10/2021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015DA-4F13-4876-9DAC-CFA0FE389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 assembly complete</a:t>
            </a:r>
          </a:p>
          <a:p>
            <a:r>
              <a:rPr lang="en-US" dirty="0"/>
              <a:t>Higher Goal Temp results</a:t>
            </a:r>
          </a:p>
          <a:p>
            <a:r>
              <a:rPr lang="en-US" dirty="0"/>
              <a:t>Simulation with front filter results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506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F11B4-86C4-472B-982E-763F44C62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KSO 3 optic type mount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EF3C8-AE2D-4344-B842-54CA86E9D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735749" cy="907847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2.5 mm adhesive thickness, original diameters were different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653A1B-486D-4F44-8344-5A43137A9E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09" t="7209"/>
          <a:stretch/>
        </p:blipFill>
        <p:spPr>
          <a:xfrm>
            <a:off x="5573949" y="2013626"/>
            <a:ext cx="6618051" cy="48443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7602A4-78D1-412D-ADBC-78DD91724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33473"/>
            <a:ext cx="6431628" cy="412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71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F1332-8924-46DE-838D-AF34758BA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Pictures of Test assembly</a:t>
            </a:r>
          </a:p>
        </p:txBody>
      </p:sp>
      <p:pic>
        <p:nvPicPr>
          <p:cNvPr id="5" name="Content Placeholder 4" descr="A picture containing gear&#10;&#10;Description automatically generated">
            <a:extLst>
              <a:ext uri="{FF2B5EF4-FFF2-40B4-BE49-F238E27FC236}">
                <a16:creationId xmlns:a16="http://schemas.microsoft.com/office/drawing/2014/main" id="{212CFBCB-A746-4F93-8299-DE4922E34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07" y="1690688"/>
            <a:ext cx="5801784" cy="4351338"/>
          </a:xfrm>
        </p:spPr>
      </p:pic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E2C78E15-4FA6-452E-A5B2-B758FC9AC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191" y="1690687"/>
            <a:ext cx="5801785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271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B8941-AAD7-484F-BBEF-F04CF3D59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Bubbles in test assembly, hard to turn ring</a:t>
            </a:r>
          </a:p>
        </p:txBody>
      </p:sp>
      <p:pic>
        <p:nvPicPr>
          <p:cNvPr id="5" name="Content Placeholder 4" descr="A picture containing indoor, wall, person&#10;&#10;Description automatically generated">
            <a:extLst>
              <a:ext uri="{FF2B5EF4-FFF2-40B4-BE49-F238E27FC236}">
                <a16:creationId xmlns:a16="http://schemas.microsoft.com/office/drawing/2014/main" id="{4E953922-CFD0-459E-BD2F-0D4F7E12CD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3347" y="2352963"/>
            <a:ext cx="4352925" cy="3264693"/>
          </a:xfrm>
        </p:spPr>
      </p:pic>
      <p:pic>
        <p:nvPicPr>
          <p:cNvPr id="6" name="20211202_213854000_iOS">
            <a:hlinkClick r:id="" action="ppaction://media"/>
            <a:extLst>
              <a:ext uri="{FF2B5EF4-FFF2-40B4-BE49-F238E27FC236}">
                <a16:creationId xmlns:a16="http://schemas.microsoft.com/office/drawing/2014/main" id="{E0943E92-6CB1-45CF-B4EF-8CE7F6EF64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7430" y="1365486"/>
            <a:ext cx="2884156" cy="5127389"/>
          </a:xfrm>
          <a:prstGeom prst="rect">
            <a:avLst/>
          </a:prstGeom>
        </p:spPr>
      </p:pic>
      <p:pic>
        <p:nvPicPr>
          <p:cNvPr id="7" name="20211202_212957000_iOS">
            <a:hlinkClick r:id="" action="ppaction://media"/>
            <a:extLst>
              <a:ext uri="{FF2B5EF4-FFF2-40B4-BE49-F238E27FC236}">
                <a16:creationId xmlns:a16="http://schemas.microsoft.com/office/drawing/2014/main" id="{DBE4AC11-06D4-4A68-92B5-B5D0A3FC0A4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83649" y="1365486"/>
            <a:ext cx="2884156" cy="512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08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6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909B8-56BF-4A80-A02A-91D74A16A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Result from -10 C to a Goal of 45 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B63F80-C5FD-47E2-9921-AB9C84EA9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4334" y="1928068"/>
            <a:ext cx="4170869" cy="36058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3331E4-7384-4837-B1FC-19EC67FD77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209" y="2358515"/>
            <a:ext cx="4048125" cy="25300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DD556D-36F4-4DF0-A0BF-334D03C4D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471029"/>
            <a:ext cx="245745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28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413D3-0C2B-4BD5-B23A-4C145460A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-10 C to a goal of 45 C with front filter estimate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F9B555-88AB-4980-AB16-872945D01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953" y="2204633"/>
            <a:ext cx="4560406" cy="2952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FFDA9C-7E2A-4FCC-9CB8-84C2158CBE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05" y="2454873"/>
            <a:ext cx="4190999" cy="26193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FFF9B9-D0D5-45D1-99FC-E15A135C6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947" y="2802535"/>
            <a:ext cx="245745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18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04610-2903-4E21-843C-DFF165562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 test of very close to 3 optic type, but test glass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BB0A916-4571-4063-94FB-310021CBB3C3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383967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Spaces to hold optic in inner ring</a:t>
            </a:r>
          </a:p>
          <a:p>
            <a:r>
              <a:rPr lang="en-US" dirty="0"/>
              <a:t>1 jig, 1 side does optic z displacement and adhesive thickness other side does octagonal chip onto inner ring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19306B-8B9D-454E-89C7-B497B6ACA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275" y="1168642"/>
            <a:ext cx="6164725" cy="56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71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47C7E-1329-4406-8052-5094381EB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Diffuser Mount</a:t>
            </a:r>
          </a:p>
        </p:txBody>
      </p:sp>
      <p:pic>
        <p:nvPicPr>
          <p:cNvPr id="7" name="Content Placeholder 6" descr="A picture containing indoor&#10;&#10;Description automatically generated">
            <a:extLst>
              <a:ext uri="{FF2B5EF4-FFF2-40B4-BE49-F238E27FC236}">
                <a16:creationId xmlns:a16="http://schemas.microsoft.com/office/drawing/2014/main" id="{5B5770C8-5250-440F-8A23-DF05B8CCF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83191" y="544116"/>
            <a:ext cx="4352925" cy="326469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26E4EC-FFC7-4DC8-957D-7E9B71479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222" y="3717235"/>
            <a:ext cx="5036778" cy="314076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61F03BC-E0E2-4E06-9ACE-14714AFC7BB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383967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Test with Pat went well, current system doesn’t work as it’s too cumbersome</a:t>
            </a:r>
          </a:p>
          <a:p>
            <a:r>
              <a:rPr lang="en-US" dirty="0"/>
              <a:t>Lower image is proposed plate with 80/20 extruded channel to hold it, we have lots of extra extrusion in CG1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854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C3358-B1DE-458E-AAB1-FAB7666C5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Order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A2715-3CB5-4116-B594-A429C0D11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46583" cy="4351338"/>
          </a:xfrm>
        </p:spPr>
        <p:txBody>
          <a:bodyPr/>
          <a:lstStyle/>
          <a:p>
            <a:r>
              <a:rPr lang="en-US" dirty="0"/>
              <a:t>Filters will have some Wattage</a:t>
            </a:r>
          </a:p>
          <a:p>
            <a:r>
              <a:rPr lang="en-US" dirty="0"/>
              <a:t>Conduction is the primary way heat moves through the </a:t>
            </a:r>
            <a:r>
              <a:rPr lang="en-US" dirty="0" err="1"/>
              <a:t>Lyot</a:t>
            </a:r>
            <a:r>
              <a:rPr lang="en-US" dirty="0"/>
              <a:t> filter, attempts to isolate the flow from the baseplate are worth it</a:t>
            </a:r>
          </a:p>
          <a:p>
            <a:r>
              <a:rPr lang="en-US" dirty="0"/>
              <a:t>Convection and radiation are small but matter</a:t>
            </a:r>
          </a:p>
          <a:p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5371AE1-D51A-436E-9EE0-7662FEBF9C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723482"/>
              </p:ext>
            </p:extLst>
          </p:nvPr>
        </p:nvGraphicFramePr>
        <p:xfrm>
          <a:off x="7239000" y="374967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6710539-00F1-420D-B348-FEA2B8BA5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0" y="2679700"/>
            <a:ext cx="2362200" cy="8572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">
                <a:extLst>
                  <a:ext uri="{FF2B5EF4-FFF2-40B4-BE49-F238E27FC236}">
                    <a16:creationId xmlns:a16="http://schemas.microsoft.com/office/drawing/2014/main" id="{312DBF1F-A70F-4652-BEB8-2F45E7472C3A}"/>
                  </a:ext>
                </a:extLst>
              </p:cNvPr>
              <p:cNvSpPr txBox="1"/>
              <p:nvPr/>
            </p:nvSpPr>
            <p:spPr>
              <a:xfrm>
                <a:off x="6008491" y="426013"/>
                <a:ext cx="1407052" cy="428451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lIns="0" tIns="0" rIns="0" bIns="0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b="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en-US" sz="11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f>
                        <m:fPr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100" b="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100" b="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100" b="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bSup>
                              <m:r>
                                <a:rPr lang="en-US" sz="1100" b="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11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100" b="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100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100" b="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f>
                            <m:fPr>
                              <m:type m:val="skw"/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100" b="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100" b="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100" b="0" i="1">
                              <a:latin typeface="Cambria Math" panose="02040503050406030204" pitchFamily="18" charset="0"/>
                            </a:rPr>
                            <m:t>+ </m:t>
                          </m:r>
                          <m:f>
                            <m:fPr>
                              <m:type m:val="skw"/>
                              <m:ctrlPr>
                                <a:rPr lang="en-US" sz="1100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100" b="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1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100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100" b="0" i="1">
                              <a:latin typeface="Cambria Math" panose="02040503050406030204" pitchFamily="18" charset="0"/>
                            </a:rPr>
                            <m:t> −1</m:t>
                          </m:r>
                        </m:den>
                      </m:f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7" name="TextBox 1">
                <a:extLst>
                  <a:ext uri="{FF2B5EF4-FFF2-40B4-BE49-F238E27FC236}">
                    <a16:creationId xmlns:a16="http://schemas.microsoft.com/office/drawing/2014/main" id="{312DBF1F-A70F-4652-BEB8-2F45E7472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8491" y="426013"/>
                <a:ext cx="1407052" cy="428451"/>
              </a:xfrm>
              <a:prstGeom prst="rect">
                <a:avLst/>
              </a:prstGeom>
              <a:blipFill>
                <a:blip r:embed="rId4"/>
                <a:stretch>
                  <a:fillRect l="-2174" t="-35714" r="-10435" b="-12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B831415F-0371-461E-982E-20771B38A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00" y="365125"/>
            <a:ext cx="1514286" cy="4285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CF45BB-E879-47B4-B3BC-332CC6B01B61}"/>
              </a:ext>
            </a:extLst>
          </p:cNvPr>
          <p:cNvSpPr txBox="1"/>
          <p:nvPr/>
        </p:nvSpPr>
        <p:spPr>
          <a:xfrm>
            <a:off x="5175985" y="812096"/>
            <a:ext cx="33584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q rate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4.80E+00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Radiation Watts</a:t>
            </a:r>
            <a:r>
              <a:rPr lang="en-US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8F8AA1-9C98-41FB-A477-E63B3CC1228C}"/>
              </a:ext>
            </a:extLst>
          </p:cNvPr>
          <p:cNvSpPr txBox="1"/>
          <p:nvPr/>
        </p:nvSpPr>
        <p:spPr>
          <a:xfrm>
            <a:off x="8636390" y="793696"/>
            <a:ext cx="3486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q rate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7.08E+01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Conduction Watts</a:t>
            </a:r>
            <a:r>
              <a:rPr lang="en-US" dirty="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EB450C-50E0-43DE-9C1C-94E55D33F4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7735" y="1405775"/>
            <a:ext cx="1533333" cy="3523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8222719-E1EA-4535-97DC-488776744EA2}"/>
              </a:ext>
            </a:extLst>
          </p:cNvPr>
          <p:cNvSpPr txBox="1"/>
          <p:nvPr/>
        </p:nvSpPr>
        <p:spPr>
          <a:xfrm>
            <a:off x="7239000" y="1934593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q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3.15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Convection Watts</a:t>
            </a:r>
            <a:r>
              <a:rPr lang="en-US" dirty="0"/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72CEDCA-282C-4A77-AC74-DEEE357A9C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8491" y="2516650"/>
            <a:ext cx="184785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33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C2925-08BE-4E97-8425-AF91B3F42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KSO Top Level Thermal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7FD7C-D26D-41A7-AF0A-A0D172C12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13446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Simplified model, optics as 3 big chunks of glass</a:t>
            </a:r>
          </a:p>
          <a:p>
            <a:r>
              <a:rPr lang="en-US" dirty="0"/>
              <a:t>Adhesive is a feature as contact resistance (not modeled)</a:t>
            </a:r>
          </a:p>
          <a:p>
            <a:r>
              <a:rPr lang="en-US" dirty="0"/>
              <a:t>Thick Delrin no </a:t>
            </a:r>
            <a:r>
              <a:rPr lang="en-US" dirty="0" err="1"/>
              <a:t>reflectix</a:t>
            </a:r>
            <a:r>
              <a:rPr lang="en-US" dirty="0"/>
              <a:t>, effect will be similar</a:t>
            </a:r>
          </a:p>
          <a:p>
            <a:r>
              <a:rPr lang="en-US" dirty="0"/>
              <a:t>Heater logic only tied to 1 goal variable related to optic temperature</a:t>
            </a:r>
          </a:p>
          <a:p>
            <a:r>
              <a:rPr lang="en-US" dirty="0"/>
              <a:t>Environment at 0 C system attempting to keep the goal optic temperature at 30 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592817-E01C-4885-B8FA-1664DE298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382" y="1960562"/>
            <a:ext cx="688961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78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5A0B1-1473-433C-828F-06F9444A7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of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35A84-359E-4A22-A1A0-8601D8DDB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Confirm heater sizing estimate (expected to be able to overshoot and not take forever to get to operating temp)</a:t>
            </a:r>
          </a:p>
          <a:p>
            <a:r>
              <a:rPr lang="en-US" dirty="0"/>
              <a:t>Ability to stabilize</a:t>
            </a:r>
          </a:p>
          <a:p>
            <a:r>
              <a:rPr lang="en-US" dirty="0"/>
              <a:t>SolidWorks flow does not have PWM level control, and only 1 goal per heater. (similar to </a:t>
            </a:r>
            <a:r>
              <a:rPr lang="en-US" dirty="0" err="1"/>
              <a:t>ChroMag</a:t>
            </a:r>
            <a:r>
              <a:rPr lang="en-US" dirty="0"/>
              <a:t>, 1 sensor 1 heater for </a:t>
            </a:r>
            <a:r>
              <a:rPr lang="en-US" dirty="0" err="1"/>
              <a:t>Lyot</a:t>
            </a:r>
            <a:r>
              <a:rPr lang="en-US" dirty="0"/>
              <a:t>, baseplate on a different control loop)</a:t>
            </a:r>
          </a:p>
          <a:p>
            <a:pPr lvl="1"/>
            <a:r>
              <a:rPr lang="en-US" dirty="0"/>
              <a:t>For KSO, we can have multiple sensors tied into a given heaters control loop, so we should be able to comfortably control to absolute temperatures easier than the model can approximate</a:t>
            </a:r>
          </a:p>
          <a:p>
            <a:r>
              <a:rPr lang="en-US" dirty="0"/>
              <a:t>Relative comparisons between models are valid (general FEA/CFD rule)	</a:t>
            </a:r>
          </a:p>
        </p:txBody>
      </p:sp>
    </p:spTree>
    <p:extLst>
      <p:ext uri="{BB962C8B-B14F-4D97-AF65-F5344CB8AC3E}">
        <p14:creationId xmlns:p14="http://schemas.microsoft.com/office/powerpoint/2010/main" val="1362606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1E473-C43F-4C78-B12D-5F9578207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Insulation, did not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475C5-D7F5-4B75-B63A-06A91327A5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Never got up to temp with 60 W heater, was also a test of the system running and not crashing, not super valid. However, if the 60 W with no insulation worked, then something was wrong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68CA4A-F918-412E-A717-51B91C362D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23" t="15959"/>
          <a:stretch/>
        </p:blipFill>
        <p:spPr>
          <a:xfrm>
            <a:off x="5556353" y="3282215"/>
            <a:ext cx="6635647" cy="35757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DBB602-CC07-4FAA-AF89-22E088B998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441"/>
          <a:stretch/>
        </p:blipFill>
        <p:spPr>
          <a:xfrm>
            <a:off x="0" y="3429000"/>
            <a:ext cx="499488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98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8240</TotalTime>
  <Words>899</Words>
  <Application>Microsoft Office PowerPoint</Application>
  <PresentationFormat>Widescreen</PresentationFormat>
  <Paragraphs>97</Paragraphs>
  <Slides>33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Office Theme</vt:lpstr>
      <vt:lpstr>Main Poker Chip Optimization, Top Level Thermal Analysis</vt:lpstr>
      <vt:lpstr>¼ and ½ Waveplates and Linear Polarizer Poker Chip</vt:lpstr>
      <vt:lpstr>KSO 3 optic type mount</vt:lpstr>
      <vt:lpstr>Assembly test of very close to 3 optic type, but test glass</vt:lpstr>
      <vt:lpstr>Diffuser Mount</vt:lpstr>
      <vt:lpstr>1st Order Analysis</vt:lpstr>
      <vt:lpstr>KSO Top Level Thermal Models</vt:lpstr>
      <vt:lpstr>Purpose of Analysis</vt:lpstr>
      <vt:lpstr>No Insulation, did not work</vt:lpstr>
      <vt:lpstr>1 80 Watt heater</vt:lpstr>
      <vt:lpstr>3 26 Watt Heaters</vt:lpstr>
      <vt:lpstr>3 15 Watt Heaters</vt:lpstr>
      <vt:lpstr>Conclusions </vt:lpstr>
      <vt:lpstr>Next Steps</vt:lpstr>
      <vt:lpstr>Simplified Calculations</vt:lpstr>
      <vt:lpstr>Poker Chip Optimization Setup</vt:lpstr>
      <vt:lpstr>Optimization Ranges</vt:lpstr>
      <vt:lpstr>Understanding Results from Optimization Study of 5.4 mm thickness Calcite Assembly</vt:lpstr>
      <vt:lpstr>Understanding Results from Optimization Study of 5.4 mm thickness Calcite Assembly</vt:lpstr>
      <vt:lpstr>Understanding Results from Optimization Study of 5.4 mm thickness Calcite Assembly</vt:lpstr>
      <vt:lpstr>Understanding Results from Optimization Study of 5.4 mm thickness Calcite Assembly</vt:lpstr>
      <vt:lpstr>Understanding Results from Optimization Study of 5.4 mm thickness Calcite Assembly</vt:lpstr>
      <vt:lpstr>1.35 mm Calcite Optimization</vt:lpstr>
      <vt:lpstr>2.7 mm Calcite Optimization</vt:lpstr>
      <vt:lpstr>5.4 mm Calcite Optimization</vt:lpstr>
      <vt:lpstr>10.8 mm Calcite Optimization</vt:lpstr>
      <vt:lpstr>Optic Stack Updated</vt:lpstr>
      <vt:lpstr>Next Steps </vt:lpstr>
      <vt:lpstr>12/10/2021 Updates</vt:lpstr>
      <vt:lpstr>Pictures of Test assembly</vt:lpstr>
      <vt:lpstr>Bubbles in test assembly, hard to turn ring</vt:lpstr>
      <vt:lpstr>Thermal Result from -10 C to a Goal of 45 C</vt:lpstr>
      <vt:lpstr>-10 C to a goal of 45 C with front filter estimate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Carlile</dc:creator>
  <cp:lastModifiedBy>Andrew Carlile</cp:lastModifiedBy>
  <cp:revision>62</cp:revision>
  <dcterms:created xsi:type="dcterms:W3CDTF">2021-11-01T21:29:16Z</dcterms:created>
  <dcterms:modified xsi:type="dcterms:W3CDTF">2022-03-15T23:53:09Z</dcterms:modified>
</cp:coreProperties>
</file>