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F0DBC-4573-4675-9123-F62219541240}" type="datetimeFigureOut">
              <a:rPr lang="en-US" smtClean="0"/>
              <a:pPr/>
              <a:t>6/23/2009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D4F35-5637-4F5D-B39E-48FB364BE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hao.ucar.edu/pub/tgcm/tiegcm/src/addiag.F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5" Type="http://schemas.openxmlformats.org/officeDocument/2006/relationships/hyperlink" Target="http://download.hao.ucar.edu/pub/tgcm/tiegcm/src/gswm.F" TargetMode="Externa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hao.ucar.edu/pub/tgcm/tiegcm/src/dt.F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hyperlink" Target="http://download.hao.ucar.edu/pub/tgcm/tiegcm/src/duv.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hao.ucar.edu/pub/tgcm/tiegcm/src/bndry.F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hao.ucar.edu/pub/tgcm/tiegcm/src/bndry.F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hao.ucar.edu/pub/tgcm/tiegcm/src/bndry.F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1295400" y="1066800"/>
            <a:ext cx="6477000" cy="4419600"/>
            <a:chOff x="1143000" y="228600"/>
            <a:chExt cx="6477000" cy="4419600"/>
          </a:xfrm>
        </p:grpSpPr>
        <p:sp>
          <p:nvSpPr>
            <p:cNvPr id="4" name="Rectangle 3"/>
            <p:cNvSpPr/>
            <p:nvPr/>
          </p:nvSpPr>
          <p:spPr>
            <a:xfrm>
              <a:off x="1143000" y="228600"/>
              <a:ext cx="13716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TGCM</a:t>
              </a:r>
            </a:p>
            <a:p>
              <a:pPr algn="ctr"/>
              <a:r>
                <a:rPr lang="en-US" dirty="0" smtClean="0"/>
                <a:t>Main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667000" y="1295400"/>
              <a:ext cx="21336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</a:t>
              </a:r>
              <a:r>
                <a:rPr lang="en-US" dirty="0" smtClean="0"/>
                <a:t>nit</a:t>
              </a:r>
            </a:p>
            <a:p>
              <a:pPr algn="ctr"/>
              <a:r>
                <a:rPr lang="en-US" dirty="0" smtClean="0"/>
                <a:t>Set </a:t>
              </a:r>
              <a:r>
                <a:rPr lang="en-US" dirty="0" err="1" smtClean="0"/>
                <a:t>gswm</a:t>
              </a:r>
              <a:r>
                <a:rPr lang="en-US" dirty="0" smtClean="0"/>
                <a:t> flags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667000" y="2209800"/>
              <a:ext cx="25908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r</a:t>
              </a:r>
              <a:r>
                <a:rPr lang="en-US" dirty="0" err="1" smtClean="0"/>
                <a:t>eadsource</a:t>
              </a:r>
              <a:endParaRPr lang="en-US" dirty="0" smtClean="0"/>
            </a:p>
            <a:p>
              <a:pPr algn="ctr"/>
              <a:r>
                <a:rPr lang="en-US" dirty="0" smtClean="0"/>
                <a:t>Read </a:t>
              </a:r>
              <a:r>
                <a:rPr lang="en-US" dirty="0" err="1" smtClean="0"/>
                <a:t>tlbc</a:t>
              </a:r>
              <a:r>
                <a:rPr lang="en-US" dirty="0" smtClean="0"/>
                <a:t>, </a:t>
              </a:r>
              <a:r>
                <a:rPr lang="en-US" dirty="0" err="1" smtClean="0"/>
                <a:t>ulbc</a:t>
              </a:r>
              <a:r>
                <a:rPr lang="en-US" dirty="0" smtClean="0"/>
                <a:t>, </a:t>
              </a:r>
              <a:r>
                <a:rPr lang="en-US" dirty="0" err="1" smtClean="0"/>
                <a:t>vlbc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410200" y="1295400"/>
              <a:ext cx="22098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i</a:t>
              </a:r>
              <a:r>
                <a:rPr lang="en-US" dirty="0" err="1" smtClean="0"/>
                <a:t>nit_lbc</a:t>
              </a:r>
              <a:endParaRPr lang="en-US" dirty="0" smtClean="0"/>
            </a:p>
            <a:p>
              <a:pPr algn="ctr"/>
              <a:r>
                <a:rPr lang="en-US" dirty="0" smtClean="0"/>
                <a:t>Allocate </a:t>
              </a:r>
              <a:r>
                <a:rPr lang="en-US" dirty="0" err="1" smtClean="0"/>
                <a:t>tlbc,ulbc,vlbc</a:t>
              </a:r>
              <a:endParaRPr lang="en-US" dirty="0" smtClean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667000" y="3124200"/>
              <a:ext cx="25908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lowbound</a:t>
              </a:r>
              <a:endParaRPr lang="en-US" dirty="0" smtClean="0"/>
            </a:p>
            <a:p>
              <a:pPr algn="ctr"/>
              <a:r>
                <a:rPr lang="en-US" dirty="0" smtClean="0"/>
                <a:t>Set Hough mode </a:t>
              </a:r>
              <a:r>
                <a:rPr lang="en-US" dirty="0" err="1" smtClean="0"/>
                <a:t>params</a:t>
              </a:r>
              <a:endParaRPr lang="en-US" dirty="0" smtClean="0"/>
            </a:p>
          </p:txBody>
        </p:sp>
        <p:sp>
          <p:nvSpPr>
            <p:cNvPr id="10" name="Rounded Rectangle 9">
              <a:hlinkClick r:id="rId2" action="ppaction://hlinksldjump"/>
            </p:cNvPr>
            <p:cNvSpPr/>
            <p:nvPr/>
          </p:nvSpPr>
          <p:spPr>
            <a:xfrm>
              <a:off x="2667000" y="4038600"/>
              <a:ext cx="1600200" cy="6096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advance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5" idx="3"/>
              <a:endCxn id="7" idx="1"/>
            </p:cNvCxnSpPr>
            <p:nvPr/>
          </p:nvCxnSpPr>
          <p:spPr>
            <a:xfrm>
              <a:off x="4800600" y="1600200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4" idx="2"/>
              <a:endCxn id="5" idx="1"/>
            </p:cNvCxnSpPr>
            <p:nvPr/>
          </p:nvCxnSpPr>
          <p:spPr>
            <a:xfrm rot="16200000" flipH="1">
              <a:off x="1866900" y="800100"/>
              <a:ext cx="762000" cy="8382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/>
            <p:cNvCxnSpPr>
              <a:stCxn id="4" idx="2"/>
              <a:endCxn id="6" idx="1"/>
            </p:cNvCxnSpPr>
            <p:nvPr/>
          </p:nvCxnSpPr>
          <p:spPr>
            <a:xfrm rot="16200000" flipH="1">
              <a:off x="1409700" y="1257300"/>
              <a:ext cx="1676400" cy="8382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4" idx="2"/>
              <a:endCxn id="8" idx="1"/>
            </p:cNvCxnSpPr>
            <p:nvPr/>
          </p:nvCxnSpPr>
          <p:spPr>
            <a:xfrm rot="16200000" flipH="1">
              <a:off x="952500" y="1714500"/>
              <a:ext cx="2590800" cy="8382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4" idx="2"/>
              <a:endCxn id="10" idx="1"/>
            </p:cNvCxnSpPr>
            <p:nvPr/>
          </p:nvCxnSpPr>
          <p:spPr>
            <a:xfrm rot="16200000" flipH="1">
              <a:off x="495300" y="2171700"/>
              <a:ext cx="3505200" cy="8382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2514600" y="152400"/>
            <a:ext cx="4400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TIEGCM Lower Boundary Code Structure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hlinkClick r:id="rId2" action="ppaction://hlinksldjump"/>
          </p:cNvPr>
          <p:cNvSpPr/>
          <p:nvPr/>
        </p:nvSpPr>
        <p:spPr>
          <a:xfrm>
            <a:off x="3505200" y="152400"/>
            <a:ext cx="1981200" cy="6096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dvance</a:t>
            </a:r>
          </a:p>
          <a:p>
            <a:pPr algn="ctr"/>
            <a:r>
              <a:rPr lang="en-US" dirty="0" smtClean="0"/>
              <a:t>(called by TGCM)</a:t>
            </a:r>
            <a:endParaRPr lang="en-US" dirty="0"/>
          </a:p>
        </p:txBody>
      </p:sp>
      <p:sp>
        <p:nvSpPr>
          <p:cNvPr id="4" name="Rectangle 3">
            <a:hlinkClick r:id="rId3"/>
          </p:cNvPr>
          <p:cNvSpPr/>
          <p:nvPr/>
        </p:nvSpPr>
        <p:spPr>
          <a:xfrm>
            <a:off x="5257800" y="12954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addiag</a:t>
            </a:r>
            <a:endParaRPr lang="en-US" dirty="0" smtClean="0"/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7620000" y="1295400"/>
            <a:ext cx="1371600" cy="381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dynamics</a:t>
            </a:r>
          </a:p>
        </p:txBody>
      </p:sp>
      <p:cxnSp>
        <p:nvCxnSpPr>
          <p:cNvPr id="8" name="Straight Arrow Connector 7"/>
          <p:cNvCxnSpPr>
            <a:stCxn id="2" idx="2"/>
            <a:endCxn id="3" idx="0"/>
          </p:cNvCxnSpPr>
          <p:nvPr/>
        </p:nvCxnSpPr>
        <p:spPr>
          <a:xfrm rot="5400000">
            <a:off x="2952750" y="-323850"/>
            <a:ext cx="4572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2" idx="2"/>
            <a:endCxn id="4" idx="0"/>
          </p:cNvCxnSpPr>
          <p:nvPr/>
        </p:nvCxnSpPr>
        <p:spPr>
          <a:xfrm rot="16200000" flipH="1">
            <a:off x="4972050" y="285750"/>
            <a:ext cx="53340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2"/>
            <a:endCxn id="6" idx="0"/>
          </p:cNvCxnSpPr>
          <p:nvPr/>
        </p:nvCxnSpPr>
        <p:spPr>
          <a:xfrm rot="16200000" flipH="1">
            <a:off x="6134100" y="-876300"/>
            <a:ext cx="533400" cy="381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572000" y="2514600"/>
            <a:ext cx="3886200" cy="4267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addiag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050" dirty="0" smtClean="0">
                <a:solidFill>
                  <a:schemeClr val="tx1"/>
                </a:solidFill>
              </a:rPr>
              <a:t>!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Use GSWM </a:t>
            </a:r>
            <a:r>
              <a:rPr lang="en-US" sz="1050" dirty="0" err="1" smtClean="0">
                <a:solidFill>
                  <a:schemeClr val="tx1"/>
                </a:solidFill>
              </a:rPr>
              <a:t>lbc</a:t>
            </a:r>
            <a:r>
              <a:rPr lang="en-US" sz="1050" dirty="0" smtClean="0">
                <a:solidFill>
                  <a:schemeClr val="tx1"/>
                </a:solidFill>
              </a:rPr>
              <a:t> for </a:t>
            </a:r>
            <a:r>
              <a:rPr lang="en-US" sz="1050" dirty="0" err="1" smtClean="0">
                <a:solidFill>
                  <a:schemeClr val="tx1"/>
                </a:solidFill>
              </a:rPr>
              <a:t>geopotential</a:t>
            </a:r>
            <a:r>
              <a:rPr lang="en-US" sz="1050" dirty="0" smtClean="0">
                <a:solidFill>
                  <a:schemeClr val="tx1"/>
                </a:solidFill>
              </a:rPr>
              <a:t> height if requested: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  if (</a:t>
            </a:r>
            <a:r>
              <a:rPr lang="en-US" sz="1050" dirty="0" err="1" smtClean="0">
                <a:solidFill>
                  <a:schemeClr val="tx1"/>
                </a:solidFill>
              </a:rPr>
              <a:t>igetgswm</a:t>
            </a:r>
            <a:r>
              <a:rPr lang="en-US" sz="1050" dirty="0" smtClean="0">
                <a:solidFill>
                  <a:schemeClr val="tx1"/>
                </a:solidFill>
              </a:rPr>
              <a:t> &gt; 0) then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call </a:t>
            </a:r>
            <a:r>
              <a:rPr lang="en-US" sz="1050" dirty="0" err="1" smtClean="0">
                <a:solidFill>
                  <a:schemeClr val="tx1"/>
                </a:solidFill>
              </a:rPr>
              <a:t>lbc_gswm_addiag</a:t>
            </a:r>
            <a:r>
              <a:rPr lang="en-US" sz="1050" dirty="0" smtClean="0">
                <a:solidFill>
                  <a:schemeClr val="tx1"/>
                </a:solidFill>
              </a:rPr>
              <a:t>(z(1,lon0:lon1,lat0:lat1),lon0,lon1, lat0,lat1)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  </a:t>
            </a:r>
            <a:r>
              <a:rPr lang="en-US" sz="1050" dirty="0" err="1" smtClean="0">
                <a:solidFill>
                  <a:schemeClr val="tx1"/>
                </a:solidFill>
              </a:rPr>
              <a:t>endif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If not using </a:t>
            </a:r>
            <a:r>
              <a:rPr lang="en-US" sz="1050" dirty="0" err="1" smtClean="0">
                <a:solidFill>
                  <a:schemeClr val="tx1"/>
                </a:solidFill>
              </a:rPr>
              <a:t>gswm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  <a:r>
              <a:rPr lang="en-US" sz="1050" dirty="0" err="1" smtClean="0">
                <a:solidFill>
                  <a:schemeClr val="tx1"/>
                </a:solidFill>
              </a:rPr>
              <a:t>lbc</a:t>
            </a:r>
            <a:r>
              <a:rPr lang="en-US" sz="1050" dirty="0" smtClean="0">
                <a:solidFill>
                  <a:schemeClr val="tx1"/>
                </a:solidFill>
              </a:rPr>
              <a:t>, add in tidal components: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if (</a:t>
            </a:r>
            <a:r>
              <a:rPr lang="en-US" sz="1050" dirty="0" err="1" smtClean="0">
                <a:solidFill>
                  <a:schemeClr val="tx1"/>
                </a:solidFill>
              </a:rPr>
              <a:t>igetgswm</a:t>
            </a:r>
            <a:r>
              <a:rPr lang="en-US" sz="1050" dirty="0" smtClean="0">
                <a:solidFill>
                  <a:schemeClr val="tx1"/>
                </a:solidFill>
              </a:rPr>
              <a:t> &lt;= 0) then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z(1) = </a:t>
            </a:r>
            <a:r>
              <a:rPr lang="en-US" sz="1050" dirty="0" err="1" smtClean="0">
                <a:solidFill>
                  <a:schemeClr val="tx1"/>
                </a:solidFill>
              </a:rPr>
              <a:t>zb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</a:t>
            </a:r>
            <a:r>
              <a:rPr lang="en-US" sz="1050" dirty="0" err="1" smtClean="0">
                <a:solidFill>
                  <a:schemeClr val="tx1"/>
                </a:solidFill>
              </a:rPr>
              <a:t>expt</a:t>
            </a:r>
            <a:r>
              <a:rPr lang="en-US" sz="1050" dirty="0" smtClean="0">
                <a:solidFill>
                  <a:schemeClr val="tx1"/>
                </a:solidFill>
              </a:rPr>
              <a:t>=</a:t>
            </a:r>
            <a:r>
              <a:rPr lang="en-US" sz="1050" dirty="0" err="1" smtClean="0">
                <a:solidFill>
                  <a:schemeClr val="tx1"/>
                </a:solidFill>
              </a:rPr>
              <a:t>cex</a:t>
            </a:r>
            <a:r>
              <a:rPr lang="en-US" sz="1050" dirty="0" smtClean="0">
                <a:solidFill>
                  <a:schemeClr val="tx1"/>
                </a:solidFill>
              </a:rPr>
              <a:t>  p(</a:t>
            </a:r>
            <a:r>
              <a:rPr lang="en-US" sz="1050" dirty="0" err="1" smtClean="0">
                <a:solidFill>
                  <a:schemeClr val="tx1"/>
                </a:solidFill>
              </a:rPr>
              <a:t>ci</a:t>
            </a:r>
            <a:r>
              <a:rPr lang="en-US" sz="1050" dirty="0" smtClean="0">
                <a:solidFill>
                  <a:schemeClr val="tx1"/>
                </a:solidFill>
              </a:rPr>
              <a:t>*</a:t>
            </a:r>
            <a:r>
              <a:rPr lang="en-US" sz="1050" dirty="0" err="1" smtClean="0">
                <a:solidFill>
                  <a:schemeClr val="tx1"/>
                </a:solidFill>
              </a:rPr>
              <a:t>freq_semidi</a:t>
            </a:r>
            <a:r>
              <a:rPr lang="en-US" sz="1050" dirty="0" smtClean="0">
                <a:solidFill>
                  <a:schemeClr val="tx1"/>
                </a:solidFill>
              </a:rPr>
              <a:t>*dt*</a:t>
            </a:r>
            <a:r>
              <a:rPr lang="en-US" sz="1050" dirty="0" err="1" smtClean="0">
                <a:solidFill>
                  <a:schemeClr val="tx1"/>
                </a:solidFill>
              </a:rPr>
              <a:t>iter</a:t>
            </a:r>
            <a:r>
              <a:rPr lang="en-US" sz="105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do </a:t>
            </a:r>
            <a:r>
              <a:rPr lang="en-US" sz="1050" dirty="0" err="1" smtClean="0">
                <a:solidFill>
                  <a:schemeClr val="tx1"/>
                </a:solidFill>
              </a:rPr>
              <a:t>i</a:t>
            </a:r>
            <a:r>
              <a:rPr lang="en-US" sz="105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  z(1,i,j) = real(</a:t>
            </a:r>
            <a:r>
              <a:rPr lang="en-US" sz="1050" dirty="0" err="1" smtClean="0">
                <a:solidFill>
                  <a:schemeClr val="tx1"/>
                </a:solidFill>
              </a:rPr>
              <a:t>zb</a:t>
            </a:r>
            <a:r>
              <a:rPr lang="en-US" sz="1050" dirty="0" smtClean="0">
                <a:solidFill>
                  <a:schemeClr val="tx1"/>
                </a:solidFill>
              </a:rPr>
              <a:t>(j)*</a:t>
            </a:r>
            <a:r>
              <a:rPr lang="en-US" sz="1050" dirty="0" err="1" smtClean="0">
                <a:solidFill>
                  <a:schemeClr val="tx1"/>
                </a:solidFill>
              </a:rPr>
              <a:t>bnd</a:t>
            </a:r>
            <a:r>
              <a:rPr lang="en-US" sz="1050" dirty="0" smtClean="0">
                <a:solidFill>
                  <a:schemeClr val="tx1"/>
                </a:solidFill>
              </a:rPr>
              <a:t>(</a:t>
            </a:r>
            <a:r>
              <a:rPr lang="en-US" sz="1050" dirty="0" err="1" smtClean="0">
                <a:solidFill>
                  <a:schemeClr val="tx1"/>
                </a:solidFill>
              </a:rPr>
              <a:t>i</a:t>
            </a:r>
            <a:r>
              <a:rPr lang="en-US" sz="1050" dirty="0" smtClean="0">
                <a:solidFill>
                  <a:schemeClr val="tx1"/>
                </a:solidFill>
              </a:rPr>
              <a:t>)*</a:t>
            </a:r>
            <a:r>
              <a:rPr lang="en-US" sz="1050" dirty="0" err="1" smtClean="0">
                <a:solidFill>
                  <a:schemeClr val="tx1"/>
                </a:solidFill>
              </a:rPr>
              <a:t>expt</a:t>
            </a:r>
            <a:r>
              <a:rPr lang="en-US" sz="1050" dirty="0" smtClean="0">
                <a:solidFill>
                  <a:schemeClr val="tx1"/>
                </a:solidFill>
              </a:rPr>
              <a:t>) </a:t>
            </a:r>
            <a:r>
              <a:rPr lang="en-US" sz="1050" dirty="0" err="1" smtClean="0">
                <a:solidFill>
                  <a:schemeClr val="tx1"/>
                </a:solidFill>
              </a:rPr>
              <a:t>enddo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Add in effect of (1,1) tidal component to </a:t>
            </a:r>
            <a:r>
              <a:rPr lang="en-US" sz="1050" dirty="0" err="1" smtClean="0">
                <a:solidFill>
                  <a:schemeClr val="tx1"/>
                </a:solidFill>
              </a:rPr>
              <a:t>lbc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</a:t>
            </a:r>
            <a:r>
              <a:rPr lang="en-US" sz="1050" dirty="0" err="1" smtClean="0">
                <a:solidFill>
                  <a:schemeClr val="tx1"/>
                </a:solidFill>
              </a:rPr>
              <a:t>expt</a:t>
            </a:r>
            <a:r>
              <a:rPr lang="en-US" sz="1050" dirty="0" smtClean="0">
                <a:solidFill>
                  <a:schemeClr val="tx1"/>
                </a:solidFill>
              </a:rPr>
              <a:t> = </a:t>
            </a:r>
            <a:r>
              <a:rPr lang="en-US" sz="1050" dirty="0" err="1" smtClean="0">
                <a:solidFill>
                  <a:schemeClr val="tx1"/>
                </a:solidFill>
              </a:rPr>
              <a:t>cexp</a:t>
            </a:r>
            <a:r>
              <a:rPr lang="en-US" sz="1050" dirty="0" smtClean="0">
                <a:solidFill>
                  <a:schemeClr val="tx1"/>
                </a:solidFill>
              </a:rPr>
              <a:t>(</a:t>
            </a:r>
            <a:r>
              <a:rPr lang="en-US" sz="1050" dirty="0" err="1" smtClean="0">
                <a:solidFill>
                  <a:schemeClr val="tx1"/>
                </a:solidFill>
              </a:rPr>
              <a:t>ci</a:t>
            </a:r>
            <a:r>
              <a:rPr lang="en-US" sz="1050" dirty="0" smtClean="0">
                <a:solidFill>
                  <a:schemeClr val="tx1"/>
                </a:solidFill>
              </a:rPr>
              <a:t>*.5*</a:t>
            </a:r>
            <a:r>
              <a:rPr lang="en-US" sz="1050" dirty="0" err="1" smtClean="0">
                <a:solidFill>
                  <a:schemeClr val="tx1"/>
                </a:solidFill>
              </a:rPr>
              <a:t>freq_semidi</a:t>
            </a:r>
            <a:r>
              <a:rPr lang="en-US" sz="1050" dirty="0" smtClean="0">
                <a:solidFill>
                  <a:schemeClr val="tx1"/>
                </a:solidFill>
              </a:rPr>
              <a:t>*dt*</a:t>
            </a:r>
            <a:r>
              <a:rPr lang="en-US" sz="1050" dirty="0" err="1" smtClean="0">
                <a:solidFill>
                  <a:schemeClr val="tx1"/>
                </a:solidFill>
              </a:rPr>
              <a:t>iter</a:t>
            </a:r>
            <a:r>
              <a:rPr lang="en-US" sz="105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do </a:t>
            </a:r>
            <a:r>
              <a:rPr lang="en-US" sz="1050" dirty="0" err="1" smtClean="0">
                <a:solidFill>
                  <a:schemeClr val="tx1"/>
                </a:solidFill>
              </a:rPr>
              <a:t>i</a:t>
            </a:r>
            <a:r>
              <a:rPr lang="en-US" sz="105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  z(1,i,j) = z(1,i,j)+real(zb2(j)*bnd2(</a:t>
            </a:r>
            <a:r>
              <a:rPr lang="en-US" sz="1050" dirty="0" err="1" smtClean="0">
                <a:solidFill>
                  <a:schemeClr val="tx1"/>
                </a:solidFill>
              </a:rPr>
              <a:t>i</a:t>
            </a:r>
            <a:r>
              <a:rPr lang="en-US" sz="1050" dirty="0" smtClean="0">
                <a:solidFill>
                  <a:schemeClr val="tx1"/>
                </a:solidFill>
              </a:rPr>
              <a:t>)*</a:t>
            </a:r>
            <a:r>
              <a:rPr lang="en-US" sz="1050" dirty="0" err="1" smtClean="0">
                <a:solidFill>
                  <a:schemeClr val="tx1"/>
                </a:solidFill>
              </a:rPr>
              <a:t>expt</a:t>
            </a:r>
            <a:r>
              <a:rPr lang="en-US" sz="105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</a:t>
            </a:r>
            <a:r>
              <a:rPr lang="en-US" sz="1050" dirty="0" err="1" smtClean="0">
                <a:solidFill>
                  <a:schemeClr val="tx1"/>
                </a:solidFill>
              </a:rPr>
              <a:t>enddo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50" dirty="0" err="1" smtClean="0">
                <a:solidFill>
                  <a:schemeClr val="tx1"/>
                </a:solidFill>
              </a:rPr>
              <a:t>endif</a:t>
            </a:r>
            <a:r>
              <a:rPr lang="en-US" sz="1050" dirty="0" smtClean="0">
                <a:solidFill>
                  <a:schemeClr val="tx1"/>
                </a:solidFill>
              </a:rPr>
              <a:t> ! </a:t>
            </a:r>
            <a:r>
              <a:rPr lang="en-US" sz="1050" dirty="0" err="1" smtClean="0">
                <a:solidFill>
                  <a:schemeClr val="tx1"/>
                </a:solidFill>
              </a:rPr>
              <a:t>igetgswm</a:t>
            </a:r>
            <a:r>
              <a:rPr lang="en-US" sz="1050" dirty="0" smtClean="0">
                <a:solidFill>
                  <a:schemeClr val="tx1"/>
                </a:solidFill>
              </a:rPr>
              <a:t>  &lt;= 0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! Add background lower boundary of Z (</a:t>
            </a:r>
            <a:r>
              <a:rPr lang="en-US" sz="1050" dirty="0" err="1" smtClean="0">
                <a:solidFill>
                  <a:schemeClr val="tx1"/>
                </a:solidFill>
              </a:rPr>
              <a:t>zbound</a:t>
            </a:r>
            <a:r>
              <a:rPr lang="en-US" sz="1050" dirty="0" smtClean="0">
                <a:solidFill>
                  <a:schemeClr val="tx1"/>
                </a:solidFill>
              </a:rPr>
              <a:t> is in </a:t>
            </a:r>
            <a:r>
              <a:rPr lang="en-US" sz="1050" dirty="0" err="1" smtClean="0">
                <a:solidFill>
                  <a:schemeClr val="tx1"/>
                </a:solidFill>
              </a:rPr>
              <a:t>cons.F</a:t>
            </a:r>
            <a:r>
              <a:rPr lang="en-US" sz="1050" dirty="0" smtClean="0">
                <a:solidFill>
                  <a:schemeClr val="tx1"/>
                </a:solidFill>
              </a:rPr>
              <a:t>):     z(1,lon0:lon1,j) = z(1,lon0:lon1,j)+</a:t>
            </a:r>
            <a:r>
              <a:rPr lang="en-US" sz="1050" dirty="0" err="1" smtClean="0">
                <a:solidFill>
                  <a:schemeClr val="tx1"/>
                </a:solidFill>
              </a:rPr>
              <a:t>zbound</a:t>
            </a:r>
            <a:endParaRPr lang="en-US" sz="1050" dirty="0">
              <a:solidFill>
                <a:schemeClr val="tx1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152400" y="1219200"/>
            <a:ext cx="3886200" cy="5486400"/>
            <a:chOff x="228600" y="1828800"/>
            <a:chExt cx="3886200" cy="5486400"/>
          </a:xfrm>
        </p:grpSpPr>
        <p:sp>
          <p:nvSpPr>
            <p:cNvPr id="3" name="Rectangle 2">
              <a:hlinkClick r:id="rId5"/>
            </p:cNvPr>
            <p:cNvSpPr/>
            <p:nvPr/>
          </p:nvSpPr>
          <p:spPr>
            <a:xfrm>
              <a:off x="1219200" y="1828800"/>
              <a:ext cx="14478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getgswm</a:t>
              </a:r>
              <a:endParaRPr lang="en-US" dirty="0" smtClean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57200" y="3124200"/>
              <a:ext cx="3581400" cy="419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tx1"/>
                  </a:solidFill>
                </a:rPr>
                <a:t>getgswm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050" dirty="0" smtClean="0">
                  <a:solidFill>
                    <a:schemeClr val="tx1"/>
                  </a:solidFill>
                </a:rPr>
                <a:t>!</a:t>
              </a:r>
              <a:endParaRPr lang="en-US" sz="1050" dirty="0">
                <a:solidFill>
                  <a:schemeClr val="tx1"/>
                </a:solidFill>
              </a:endParaRPr>
            </a:p>
            <a:p>
              <a:r>
                <a:rPr lang="en-US" sz="1050" dirty="0">
                  <a:solidFill>
                    <a:schemeClr val="tx1"/>
                  </a:solidFill>
                </a:rPr>
                <a:t>! Get </a:t>
              </a:r>
              <a:r>
                <a:rPr lang="en-US" sz="1050" dirty="0" err="1">
                  <a:solidFill>
                    <a:schemeClr val="tx1"/>
                  </a:solidFill>
                </a:rPr>
                <a:t>gswm</a:t>
              </a:r>
              <a:r>
                <a:rPr lang="en-US" sz="1050" dirty="0">
                  <a:solidFill>
                    <a:schemeClr val="tx1"/>
                  </a:solidFill>
                </a:rPr>
                <a:t> migrating diurnal tide data: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if (</a:t>
              </a:r>
              <a:r>
                <a:rPr lang="en-US" sz="1050" dirty="0" err="1">
                  <a:solidFill>
                    <a:schemeClr val="tx1"/>
                  </a:solidFill>
                </a:rPr>
                <a:t>igswm_mi_di</a:t>
              </a:r>
              <a:r>
                <a:rPr lang="en-US" sz="1050" dirty="0">
                  <a:solidFill>
                    <a:schemeClr val="tx1"/>
                  </a:solidFill>
                </a:rPr>
                <a:t> &gt; 0) then</a:t>
              </a:r>
            </a:p>
            <a:p>
              <a:r>
                <a:rPr lang="it-IT" sz="1050" dirty="0">
                  <a:solidFill>
                    <a:schemeClr val="tx1"/>
                  </a:solidFill>
                </a:rPr>
                <a:t>        if (istep==1) call rdgswm(gswm_mi_di_ncfile,'mi_di')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  call </a:t>
              </a:r>
              <a:r>
                <a:rPr lang="en-US" sz="1050" dirty="0" err="1">
                  <a:solidFill>
                    <a:schemeClr val="tx1"/>
                  </a:solidFill>
                </a:rPr>
                <a:t>mkgswm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iyear,iday,int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secs</a:t>
              </a:r>
              <a:r>
                <a:rPr lang="en-US" sz="1050" dirty="0">
                  <a:solidFill>
                    <a:schemeClr val="tx1"/>
                  </a:solidFill>
                </a:rPr>
                <a:t>),</a:t>
              </a:r>
              <a:r>
                <a:rPr lang="en-US" sz="1050" dirty="0" err="1">
                  <a:solidFill>
                    <a:schemeClr val="tx1"/>
                  </a:solidFill>
                </a:rPr>
                <a:t>iprint,'mi_di</a:t>
              </a:r>
              <a:r>
                <a:rPr lang="en-US" sz="1050" dirty="0">
                  <a:solidFill>
                    <a:schemeClr val="tx1"/>
                  </a:solidFill>
                </a:rPr>
                <a:t>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</a:t>
              </a:r>
              <a:r>
                <a:rPr lang="en-US" sz="1050" dirty="0" err="1">
                  <a:solidFill>
                    <a:schemeClr val="tx1"/>
                  </a:solidFill>
                </a:rPr>
                <a:t>endif</a:t>
              </a:r>
              <a:endParaRPr lang="en-US" sz="1050" dirty="0">
                <a:solidFill>
                  <a:schemeClr val="tx1"/>
                </a:solidFill>
              </a:endParaRPr>
            </a:p>
            <a:p>
              <a:r>
                <a:rPr lang="en-US" sz="1050" dirty="0">
                  <a:solidFill>
                    <a:schemeClr val="tx1"/>
                  </a:solidFill>
                </a:rPr>
                <a:t>!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! Get </a:t>
              </a:r>
              <a:r>
                <a:rPr lang="en-US" sz="1050" dirty="0" err="1">
                  <a:solidFill>
                    <a:schemeClr val="tx1"/>
                  </a:solidFill>
                </a:rPr>
                <a:t>gswm</a:t>
              </a:r>
              <a:r>
                <a:rPr lang="en-US" sz="1050" dirty="0">
                  <a:solidFill>
                    <a:schemeClr val="tx1"/>
                  </a:solidFill>
                </a:rPr>
                <a:t> migrating semi-diurnal tide data: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if (</a:t>
              </a:r>
              <a:r>
                <a:rPr lang="en-US" sz="1050" dirty="0" err="1">
                  <a:solidFill>
                    <a:schemeClr val="tx1"/>
                  </a:solidFill>
                </a:rPr>
                <a:t>igswm_mi_sdi</a:t>
              </a:r>
              <a:r>
                <a:rPr lang="en-US" sz="1050" dirty="0">
                  <a:solidFill>
                    <a:schemeClr val="tx1"/>
                  </a:solidFill>
                </a:rPr>
                <a:t> &gt; 0) then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  if (</a:t>
              </a:r>
              <a:r>
                <a:rPr lang="en-US" sz="1050" dirty="0" err="1">
                  <a:solidFill>
                    <a:schemeClr val="tx1"/>
                  </a:solidFill>
                </a:rPr>
                <a:t>istep</a:t>
              </a:r>
              <a:r>
                <a:rPr lang="en-US" sz="1050" dirty="0">
                  <a:solidFill>
                    <a:schemeClr val="tx1"/>
                  </a:solidFill>
                </a:rPr>
                <a:t>==1) call </a:t>
              </a:r>
              <a:r>
                <a:rPr lang="en-US" sz="1050" dirty="0" err="1">
                  <a:solidFill>
                    <a:schemeClr val="tx1"/>
                  </a:solidFill>
                </a:rPr>
                <a:t>rdgswm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gswm_mi_sdi_ncfile,'mi_sdi</a:t>
              </a:r>
              <a:r>
                <a:rPr lang="en-US" sz="1050" dirty="0">
                  <a:solidFill>
                    <a:schemeClr val="tx1"/>
                  </a:solidFill>
                </a:rPr>
                <a:t>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  call </a:t>
              </a:r>
              <a:r>
                <a:rPr lang="en-US" sz="1050" dirty="0" err="1">
                  <a:solidFill>
                    <a:schemeClr val="tx1"/>
                  </a:solidFill>
                </a:rPr>
                <a:t>mkgswm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iyear,iday,int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secs</a:t>
              </a:r>
              <a:r>
                <a:rPr lang="en-US" sz="1050" dirty="0">
                  <a:solidFill>
                    <a:schemeClr val="tx1"/>
                  </a:solidFill>
                </a:rPr>
                <a:t>),</a:t>
              </a:r>
              <a:r>
                <a:rPr lang="en-US" sz="1050" dirty="0" err="1">
                  <a:solidFill>
                    <a:schemeClr val="tx1"/>
                  </a:solidFill>
                </a:rPr>
                <a:t>iprint,'mi_sdi</a:t>
              </a:r>
              <a:r>
                <a:rPr lang="en-US" sz="1050" dirty="0">
                  <a:solidFill>
                    <a:schemeClr val="tx1"/>
                  </a:solidFill>
                </a:rPr>
                <a:t>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</a:t>
              </a:r>
              <a:r>
                <a:rPr lang="en-US" sz="1050" dirty="0" err="1">
                  <a:solidFill>
                    <a:schemeClr val="tx1"/>
                  </a:solidFill>
                </a:rPr>
                <a:t>endif</a:t>
              </a:r>
              <a:endParaRPr lang="en-US" sz="1050" dirty="0">
                <a:solidFill>
                  <a:schemeClr val="tx1"/>
                </a:solidFill>
              </a:endParaRPr>
            </a:p>
            <a:p>
              <a:r>
                <a:rPr lang="en-US" sz="1050" dirty="0">
                  <a:solidFill>
                    <a:schemeClr val="tx1"/>
                  </a:solidFill>
                </a:rPr>
                <a:t>!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! Get </a:t>
              </a:r>
              <a:r>
                <a:rPr lang="en-US" sz="1050" dirty="0" err="1">
                  <a:solidFill>
                    <a:schemeClr val="tx1"/>
                  </a:solidFill>
                </a:rPr>
                <a:t>gswm</a:t>
              </a:r>
              <a:r>
                <a:rPr lang="en-US" sz="1050" dirty="0">
                  <a:solidFill>
                    <a:schemeClr val="tx1"/>
                  </a:solidFill>
                </a:rPr>
                <a:t> non-migrating diurnal tide data: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if (</a:t>
              </a:r>
              <a:r>
                <a:rPr lang="en-US" sz="1050" dirty="0" err="1">
                  <a:solidFill>
                    <a:schemeClr val="tx1"/>
                  </a:solidFill>
                </a:rPr>
                <a:t>igswm_nm_di</a:t>
              </a:r>
              <a:r>
                <a:rPr lang="en-US" sz="1050" dirty="0">
                  <a:solidFill>
                    <a:schemeClr val="tx1"/>
                  </a:solidFill>
                </a:rPr>
                <a:t> &gt; 0) then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  if (</a:t>
              </a:r>
              <a:r>
                <a:rPr lang="en-US" sz="1050" dirty="0" err="1">
                  <a:solidFill>
                    <a:schemeClr val="tx1"/>
                  </a:solidFill>
                </a:rPr>
                <a:t>istep</a:t>
              </a:r>
              <a:r>
                <a:rPr lang="en-US" sz="1050" dirty="0">
                  <a:solidFill>
                    <a:schemeClr val="tx1"/>
                  </a:solidFill>
                </a:rPr>
                <a:t>==1) call </a:t>
              </a:r>
              <a:r>
                <a:rPr lang="en-US" sz="1050" dirty="0" err="1">
                  <a:solidFill>
                    <a:schemeClr val="tx1"/>
                  </a:solidFill>
                </a:rPr>
                <a:t>rdgswm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gswm_nm_di_ncfile,'nm_di</a:t>
              </a:r>
              <a:r>
                <a:rPr lang="en-US" sz="1050" dirty="0">
                  <a:solidFill>
                    <a:schemeClr val="tx1"/>
                  </a:solidFill>
                </a:rPr>
                <a:t>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  call </a:t>
              </a:r>
              <a:r>
                <a:rPr lang="en-US" sz="1050" dirty="0" err="1">
                  <a:solidFill>
                    <a:schemeClr val="tx1"/>
                  </a:solidFill>
                </a:rPr>
                <a:t>mkgswm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iyear,iday,int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secs</a:t>
              </a:r>
              <a:r>
                <a:rPr lang="en-US" sz="1050" dirty="0">
                  <a:solidFill>
                    <a:schemeClr val="tx1"/>
                  </a:solidFill>
                </a:rPr>
                <a:t>),</a:t>
              </a:r>
              <a:r>
                <a:rPr lang="en-US" sz="1050" dirty="0" err="1">
                  <a:solidFill>
                    <a:schemeClr val="tx1"/>
                  </a:solidFill>
                </a:rPr>
                <a:t>iprint,'nm_di</a:t>
              </a:r>
              <a:r>
                <a:rPr lang="en-US" sz="1050" dirty="0">
                  <a:solidFill>
                    <a:schemeClr val="tx1"/>
                  </a:solidFill>
                </a:rPr>
                <a:t>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</a:t>
              </a:r>
              <a:r>
                <a:rPr lang="en-US" sz="1050" dirty="0" err="1">
                  <a:solidFill>
                    <a:schemeClr val="tx1"/>
                  </a:solidFill>
                </a:rPr>
                <a:t>endif</a:t>
              </a:r>
              <a:endParaRPr lang="en-US" sz="1050" dirty="0">
                <a:solidFill>
                  <a:schemeClr val="tx1"/>
                </a:solidFill>
              </a:endParaRPr>
            </a:p>
            <a:p>
              <a:r>
                <a:rPr lang="en-US" sz="1050" dirty="0">
                  <a:solidFill>
                    <a:schemeClr val="tx1"/>
                  </a:solidFill>
                </a:rPr>
                <a:t>!</a:t>
              </a:r>
            </a:p>
            <a:p>
              <a:r>
                <a:rPr lang="it-IT" sz="1050" dirty="0">
                  <a:solidFill>
                    <a:schemeClr val="tx1"/>
                  </a:solidFill>
                </a:rPr>
                <a:t>! Get gswm non-migrating semi-diurnal tide data: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if (</a:t>
              </a:r>
              <a:r>
                <a:rPr lang="en-US" sz="1050" dirty="0" err="1">
                  <a:solidFill>
                    <a:schemeClr val="tx1"/>
                  </a:solidFill>
                </a:rPr>
                <a:t>igswm_nm_sdi</a:t>
              </a:r>
              <a:r>
                <a:rPr lang="en-US" sz="1050" dirty="0">
                  <a:solidFill>
                    <a:schemeClr val="tx1"/>
                  </a:solidFill>
                </a:rPr>
                <a:t> &gt; 0) then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  if (</a:t>
              </a:r>
              <a:r>
                <a:rPr lang="en-US" sz="1050" dirty="0" err="1">
                  <a:solidFill>
                    <a:schemeClr val="tx1"/>
                  </a:solidFill>
                </a:rPr>
                <a:t>istep</a:t>
              </a:r>
              <a:r>
                <a:rPr lang="en-US" sz="1050" dirty="0">
                  <a:solidFill>
                    <a:schemeClr val="tx1"/>
                  </a:solidFill>
                </a:rPr>
                <a:t>==1) </a:t>
              </a:r>
              <a:r>
                <a:rPr lang="en-US" sz="1050" dirty="0" smtClean="0">
                  <a:solidFill>
                    <a:schemeClr val="tx1"/>
                  </a:solidFill>
                </a:rPr>
                <a:t>call </a:t>
              </a:r>
              <a:r>
                <a:rPr lang="en-US" sz="1050" dirty="0" err="1" smtClean="0">
                  <a:solidFill>
                    <a:schemeClr val="tx1"/>
                  </a:solidFill>
                </a:rPr>
                <a:t>rdgswm</a:t>
              </a:r>
              <a:r>
                <a:rPr lang="en-US" sz="1050" dirty="0" smtClean="0">
                  <a:solidFill>
                    <a:schemeClr val="tx1"/>
                  </a:solidFill>
                </a:rPr>
                <a:t>(</a:t>
              </a:r>
              <a:r>
                <a:rPr lang="en-US" sz="1050" dirty="0" err="1" smtClean="0">
                  <a:solidFill>
                    <a:schemeClr val="tx1"/>
                  </a:solidFill>
                </a:rPr>
                <a:t>gswm_nm_sdi_ncfile</a:t>
              </a:r>
              <a:r>
                <a:rPr lang="en-US" sz="1050" dirty="0" err="1">
                  <a:solidFill>
                    <a:schemeClr val="tx1"/>
                  </a:solidFill>
                </a:rPr>
                <a:t>,'nm_sdi</a:t>
              </a:r>
              <a:r>
                <a:rPr lang="en-US" sz="1050" dirty="0">
                  <a:solidFill>
                    <a:schemeClr val="tx1"/>
                  </a:solidFill>
                </a:rPr>
                <a:t>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  call </a:t>
              </a:r>
              <a:r>
                <a:rPr lang="en-US" sz="1050" dirty="0" err="1">
                  <a:solidFill>
                    <a:schemeClr val="tx1"/>
                  </a:solidFill>
                </a:rPr>
                <a:t>mkgswm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iyear,iday,int</a:t>
              </a:r>
              <a:r>
                <a:rPr lang="en-US" sz="1050" dirty="0">
                  <a:solidFill>
                    <a:schemeClr val="tx1"/>
                  </a:solidFill>
                </a:rPr>
                <a:t>(</a:t>
              </a:r>
              <a:r>
                <a:rPr lang="en-US" sz="1050" dirty="0" err="1">
                  <a:solidFill>
                    <a:schemeClr val="tx1"/>
                  </a:solidFill>
                </a:rPr>
                <a:t>secs</a:t>
              </a:r>
              <a:r>
                <a:rPr lang="en-US" sz="1050" dirty="0">
                  <a:solidFill>
                    <a:schemeClr val="tx1"/>
                  </a:solidFill>
                </a:rPr>
                <a:t>),</a:t>
              </a:r>
              <a:r>
                <a:rPr lang="en-US" sz="1050" dirty="0" err="1">
                  <a:solidFill>
                    <a:schemeClr val="tx1"/>
                  </a:solidFill>
                </a:rPr>
                <a:t>iprint,'nm_sdi</a:t>
              </a:r>
              <a:r>
                <a:rPr lang="en-US" sz="1050" dirty="0">
                  <a:solidFill>
                    <a:schemeClr val="tx1"/>
                  </a:solidFill>
                </a:rPr>
                <a:t>')</a:t>
              </a:r>
            </a:p>
            <a:p>
              <a:r>
                <a:rPr lang="en-US" sz="1050" dirty="0">
                  <a:solidFill>
                    <a:schemeClr val="tx1"/>
                  </a:solidFill>
                </a:rPr>
                <a:t>      </a:t>
              </a:r>
              <a:r>
                <a:rPr lang="en-US" sz="1050" dirty="0" err="1">
                  <a:solidFill>
                    <a:schemeClr val="tx1"/>
                  </a:solidFill>
                </a:rPr>
                <a:t>endif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>
              <a:hlinkClick r:id="rId5"/>
            </p:cNvPr>
            <p:cNvSpPr/>
            <p:nvPr/>
          </p:nvSpPr>
          <p:spPr>
            <a:xfrm>
              <a:off x="228600" y="2438400"/>
              <a:ext cx="15240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r</a:t>
              </a:r>
              <a:r>
                <a:rPr lang="en-US" sz="1600" dirty="0" err="1" smtClean="0"/>
                <a:t>dgswm</a:t>
              </a:r>
              <a:endParaRPr lang="en-US" sz="1600" dirty="0" smtClean="0"/>
            </a:p>
            <a:p>
              <a:pPr algn="ctr"/>
              <a:r>
                <a:rPr lang="en-US" sz="1200" dirty="0" smtClean="0"/>
                <a:t>Read </a:t>
              </a:r>
              <a:r>
                <a:rPr lang="en-US" sz="1200" dirty="0" err="1" smtClean="0"/>
                <a:t>gswm</a:t>
              </a:r>
              <a:r>
                <a:rPr lang="en-US" sz="1200" dirty="0" smtClean="0"/>
                <a:t> data file</a:t>
              </a:r>
            </a:p>
          </p:txBody>
        </p:sp>
        <p:sp>
          <p:nvSpPr>
            <p:cNvPr id="28" name="Rectangle 27">
              <a:hlinkClick r:id="rId5"/>
            </p:cNvPr>
            <p:cNvSpPr/>
            <p:nvPr/>
          </p:nvSpPr>
          <p:spPr>
            <a:xfrm>
              <a:off x="2286000" y="2438400"/>
              <a:ext cx="18288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m</a:t>
              </a:r>
              <a:r>
                <a:rPr lang="en-US" sz="1600" dirty="0" err="1" smtClean="0"/>
                <a:t>kgswm</a:t>
              </a:r>
              <a:endParaRPr lang="en-US" sz="1600" dirty="0" smtClean="0"/>
            </a:p>
            <a:p>
              <a:pPr algn="ctr"/>
              <a:r>
                <a:rPr lang="en-US" sz="1200" dirty="0" smtClean="0"/>
                <a:t>Define </a:t>
              </a:r>
              <a:r>
                <a:rPr lang="en-US" sz="1200" dirty="0" err="1" smtClean="0"/>
                <a:t>gswm</a:t>
              </a:r>
              <a:r>
                <a:rPr lang="en-US" sz="1200" dirty="0" smtClean="0"/>
                <a:t> module data</a:t>
              </a:r>
            </a:p>
          </p:txBody>
        </p:sp>
      </p:grpSp>
      <p:cxnSp>
        <p:nvCxnSpPr>
          <p:cNvPr id="30" name="Straight Arrow Connector 29"/>
          <p:cNvCxnSpPr>
            <a:stCxn id="3" idx="2"/>
            <a:endCxn id="27" idx="0"/>
          </p:cNvCxnSpPr>
          <p:nvPr/>
        </p:nvCxnSpPr>
        <p:spPr>
          <a:xfrm rot="5400000">
            <a:off x="1276350" y="1238250"/>
            <a:ext cx="2286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" idx="2"/>
            <a:endCxn id="28" idx="0"/>
          </p:cNvCxnSpPr>
          <p:nvPr/>
        </p:nvCxnSpPr>
        <p:spPr>
          <a:xfrm rot="16200000" flipH="1">
            <a:off x="2381250" y="1085850"/>
            <a:ext cx="228600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" idx="2"/>
            <a:endCxn id="26" idx="0"/>
          </p:cNvCxnSpPr>
          <p:nvPr/>
        </p:nvCxnSpPr>
        <p:spPr>
          <a:xfrm rot="16200000" flipH="1">
            <a:off x="5829300" y="1828800"/>
            <a:ext cx="838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" idx="2"/>
            <a:endCxn id="23" idx="0"/>
          </p:cNvCxnSpPr>
          <p:nvPr/>
        </p:nvCxnSpPr>
        <p:spPr>
          <a:xfrm rot="16200000" flipH="1">
            <a:off x="1562100" y="1905000"/>
            <a:ext cx="914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0">
            <a:hlinkClick r:id="rId6" action="ppaction://hlinksldjump"/>
          </p:cNvPr>
          <p:cNvSpPr/>
          <p:nvPr/>
        </p:nvSpPr>
        <p:spPr>
          <a:xfrm>
            <a:off x="4267200" y="1828800"/>
            <a:ext cx="1600200" cy="4572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l</a:t>
            </a:r>
            <a:r>
              <a:rPr lang="en-US" sz="1400" dirty="0" err="1" smtClean="0"/>
              <a:t>bc_gswm_addiag</a:t>
            </a:r>
            <a:endParaRPr lang="en-US" sz="1400" dirty="0" smtClean="0"/>
          </a:p>
        </p:txBody>
      </p:sp>
      <p:cxnSp>
        <p:nvCxnSpPr>
          <p:cNvPr id="79" name="Straight Arrow Connector 78"/>
          <p:cNvCxnSpPr>
            <a:stCxn id="4" idx="3"/>
            <a:endCxn id="71" idx="0"/>
          </p:cNvCxnSpPr>
          <p:nvPr/>
        </p:nvCxnSpPr>
        <p:spPr>
          <a:xfrm flipH="1">
            <a:off x="5067300" y="1485900"/>
            <a:ext cx="16383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hlinkClick r:id="rId2" action="ppaction://hlinksldjump"/>
          </p:cNvPr>
          <p:cNvSpPr/>
          <p:nvPr/>
        </p:nvSpPr>
        <p:spPr>
          <a:xfrm>
            <a:off x="3429000" y="228600"/>
            <a:ext cx="2209800" cy="6096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dynamics</a:t>
            </a:r>
          </a:p>
          <a:p>
            <a:pPr algn="ctr"/>
            <a:r>
              <a:rPr lang="en-US" dirty="0" smtClean="0"/>
              <a:t>(called by advance)</a:t>
            </a:r>
            <a:endParaRPr lang="en-US" dirty="0"/>
          </a:p>
        </p:txBody>
      </p:sp>
      <p:sp>
        <p:nvSpPr>
          <p:cNvPr id="4" name="Rectangle 3">
            <a:hlinkClick r:id="rId3"/>
          </p:cNvPr>
          <p:cNvSpPr/>
          <p:nvPr/>
        </p:nvSpPr>
        <p:spPr>
          <a:xfrm>
            <a:off x="1905000" y="12954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  <a:r>
              <a:rPr lang="en-US" dirty="0" smtClean="0"/>
              <a:t>t </a:t>
            </a:r>
          </a:p>
          <a:p>
            <a:pPr algn="ctr"/>
            <a:r>
              <a:rPr lang="en-US" dirty="0" smtClean="0"/>
              <a:t>(update TN)</a:t>
            </a:r>
            <a:endParaRPr lang="en-US" dirty="0"/>
          </a:p>
        </p:txBody>
      </p:sp>
      <p:sp>
        <p:nvSpPr>
          <p:cNvPr id="5" name="Rectangle 4">
            <a:hlinkClick r:id="rId4"/>
          </p:cNvPr>
          <p:cNvSpPr/>
          <p:nvPr/>
        </p:nvSpPr>
        <p:spPr>
          <a:xfrm>
            <a:off x="5257800" y="1295400"/>
            <a:ext cx="1752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duv</a:t>
            </a:r>
          </a:p>
          <a:p>
            <a:pPr algn="ctr"/>
            <a:r>
              <a:rPr lang="en-US" dirty="0" smtClean="0"/>
              <a:t>(update U,V)</a:t>
            </a:r>
            <a:endParaRPr lang="en-US" dirty="0"/>
          </a:p>
        </p:txBody>
      </p:sp>
      <p:cxnSp>
        <p:nvCxnSpPr>
          <p:cNvPr id="7" name="Straight Arrow Connector 6"/>
          <p:cNvCxnSpPr>
            <a:stCxn id="2" idx="2"/>
            <a:endCxn id="4" idx="0"/>
          </p:cNvCxnSpPr>
          <p:nvPr/>
        </p:nvCxnSpPr>
        <p:spPr>
          <a:xfrm rot="5400000">
            <a:off x="3448050" y="209550"/>
            <a:ext cx="4572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" idx="2"/>
            <a:endCxn id="5" idx="0"/>
          </p:cNvCxnSpPr>
          <p:nvPr/>
        </p:nvCxnSpPr>
        <p:spPr>
          <a:xfrm rot="16200000" flipH="1">
            <a:off x="5105400" y="266700"/>
            <a:ext cx="4572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52400" y="2743200"/>
            <a:ext cx="4267200" cy="3886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dt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if (</a:t>
            </a:r>
            <a:r>
              <a:rPr lang="en-US" sz="1200" dirty="0" err="1" smtClean="0">
                <a:solidFill>
                  <a:schemeClr val="tx1"/>
                </a:solidFill>
              </a:rPr>
              <a:t>igetgswm</a:t>
            </a:r>
            <a:r>
              <a:rPr lang="en-US" sz="1200" dirty="0" smtClean="0">
                <a:solidFill>
                  <a:schemeClr val="tx1"/>
                </a:solidFill>
              </a:rPr>
              <a:t> &gt; 0) then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call </a:t>
            </a:r>
            <a:r>
              <a:rPr lang="en-US" sz="1200" dirty="0" err="1" smtClean="0">
                <a:solidFill>
                  <a:schemeClr val="tx1"/>
                </a:solidFill>
              </a:rPr>
              <a:t>lbc_gswm_dt</a:t>
            </a:r>
            <a:r>
              <a:rPr lang="en-US" sz="1200" dirty="0" smtClean="0">
                <a:solidFill>
                  <a:schemeClr val="tx1"/>
                </a:solidFill>
              </a:rPr>
              <a:t>(tnlbc,lon0,lon1,lat0,lat1)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else ! no </a:t>
            </a:r>
            <a:r>
              <a:rPr lang="en-US" sz="1200" dirty="0" err="1" smtClean="0">
                <a:solidFill>
                  <a:schemeClr val="tx1"/>
                </a:solidFill>
              </a:rPr>
              <a:t>gswm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rstep</a:t>
            </a:r>
            <a:r>
              <a:rPr lang="en-US" sz="1200" dirty="0" smtClean="0">
                <a:solidFill>
                  <a:schemeClr val="tx1"/>
                </a:solidFill>
              </a:rPr>
              <a:t> = float(step)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   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 = </a:t>
            </a:r>
            <a:r>
              <a:rPr lang="en-US" sz="1200" dirty="0" err="1" smtClean="0">
                <a:solidFill>
                  <a:schemeClr val="tx1"/>
                </a:solidFill>
              </a:rPr>
              <a:t>cexp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ci</a:t>
            </a:r>
            <a:r>
              <a:rPr lang="en-US" sz="1200" dirty="0" smtClean="0">
                <a:solidFill>
                  <a:schemeClr val="tx1"/>
                </a:solidFill>
              </a:rPr>
              <a:t>*</a:t>
            </a:r>
            <a:r>
              <a:rPr lang="en-US" sz="1200" dirty="0" err="1" smtClean="0">
                <a:solidFill>
                  <a:schemeClr val="tx1"/>
                </a:solidFill>
              </a:rPr>
              <a:t>freq_semidi</a:t>
            </a:r>
            <a:r>
              <a:rPr lang="en-US" sz="1200" dirty="0" smtClean="0">
                <a:solidFill>
                  <a:schemeClr val="tx1"/>
                </a:solidFill>
              </a:rPr>
              <a:t>*</a:t>
            </a:r>
            <a:r>
              <a:rPr lang="en-US" sz="1200" dirty="0" err="1" smtClean="0">
                <a:solidFill>
                  <a:schemeClr val="tx1"/>
                </a:solidFill>
              </a:rPr>
              <a:t>rstep</a:t>
            </a:r>
            <a:r>
              <a:rPr lang="en-US" sz="1200" dirty="0" smtClean="0">
                <a:solidFill>
                  <a:schemeClr val="tx1"/>
                </a:solidFill>
              </a:rPr>
              <a:t>*</a:t>
            </a:r>
            <a:r>
              <a:rPr lang="en-US" sz="1200" dirty="0" err="1" smtClean="0">
                <a:solidFill>
                  <a:schemeClr val="tx1"/>
                </a:solidFill>
              </a:rPr>
              <a:t>iter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expt2 = </a:t>
            </a:r>
            <a:r>
              <a:rPr lang="en-US" sz="1200" dirty="0" err="1" smtClean="0">
                <a:solidFill>
                  <a:schemeClr val="tx1"/>
                </a:solidFill>
              </a:rPr>
              <a:t>cexp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ci</a:t>
            </a:r>
            <a:r>
              <a:rPr lang="en-US" sz="1200" dirty="0" smtClean="0">
                <a:solidFill>
                  <a:schemeClr val="tx1"/>
                </a:solidFill>
              </a:rPr>
              <a:t>*.5*</a:t>
            </a:r>
            <a:r>
              <a:rPr lang="en-US" sz="1200" dirty="0" err="1" smtClean="0">
                <a:solidFill>
                  <a:schemeClr val="tx1"/>
                </a:solidFill>
              </a:rPr>
              <a:t>freq_semidi</a:t>
            </a:r>
            <a:r>
              <a:rPr lang="en-US" sz="1200" dirty="0" smtClean="0">
                <a:solidFill>
                  <a:schemeClr val="tx1"/>
                </a:solidFill>
              </a:rPr>
              <a:t>*</a:t>
            </a:r>
            <a:r>
              <a:rPr lang="en-US" sz="1200" dirty="0" err="1" smtClean="0">
                <a:solidFill>
                  <a:schemeClr val="tx1"/>
                </a:solidFill>
              </a:rPr>
              <a:t>rstep</a:t>
            </a:r>
            <a:r>
              <a:rPr lang="en-US" sz="1200" dirty="0" smtClean="0">
                <a:solidFill>
                  <a:schemeClr val="tx1"/>
                </a:solidFill>
              </a:rPr>
              <a:t>*</a:t>
            </a:r>
            <a:r>
              <a:rPr lang="en-US" sz="1200" dirty="0" err="1" smtClean="0">
                <a:solidFill>
                  <a:schemeClr val="tx1"/>
                </a:solidFill>
              </a:rPr>
              <a:t>iter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endif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 do lat=lat0,lat1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Calculate </a:t>
            </a:r>
            <a:r>
              <a:rPr lang="en-US" sz="1200" dirty="0" err="1" smtClean="0">
                <a:solidFill>
                  <a:schemeClr val="tx1"/>
                </a:solidFill>
              </a:rPr>
              <a:t>lbc</a:t>
            </a:r>
            <a:r>
              <a:rPr lang="en-US" sz="1200" dirty="0" smtClean="0">
                <a:solidFill>
                  <a:schemeClr val="tx1"/>
                </a:solidFill>
              </a:rPr>
              <a:t> if </a:t>
            </a:r>
            <a:r>
              <a:rPr lang="en-US" sz="1200" dirty="0" err="1" smtClean="0">
                <a:solidFill>
                  <a:schemeClr val="tx1"/>
                </a:solidFill>
              </a:rPr>
              <a:t>gswm</a:t>
            </a:r>
            <a:r>
              <a:rPr lang="en-US" sz="1200" dirty="0" smtClean="0">
                <a:solidFill>
                  <a:schemeClr val="tx1"/>
                </a:solidFill>
              </a:rPr>
              <a:t> was not used (see above):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if (</a:t>
            </a:r>
            <a:r>
              <a:rPr lang="en-US" sz="1200" dirty="0" err="1" smtClean="0">
                <a:solidFill>
                  <a:schemeClr val="tx1"/>
                </a:solidFill>
              </a:rPr>
              <a:t>igetgswm</a:t>
            </a:r>
            <a:r>
              <a:rPr lang="en-US" sz="1200" dirty="0" smtClean="0">
                <a:solidFill>
                  <a:schemeClr val="tx1"/>
                </a:solidFill>
              </a:rPr>
              <a:t> &lt;= 0) then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  </a:t>
            </a:r>
            <a:r>
              <a:rPr lang="en-US" sz="1200" dirty="0" err="1" smtClean="0">
                <a:solidFill>
                  <a:schemeClr val="tx1"/>
                </a:solidFill>
              </a:rPr>
              <a:t>tnlbc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= real(</a:t>
            </a:r>
            <a:r>
              <a:rPr lang="en-US" sz="1200" dirty="0" err="1" smtClean="0">
                <a:solidFill>
                  <a:schemeClr val="tx1"/>
                </a:solidFill>
              </a:rPr>
              <a:t>tb</a:t>
            </a:r>
            <a:r>
              <a:rPr lang="en-US" sz="1200" dirty="0" smtClean="0">
                <a:solidFill>
                  <a:schemeClr val="tx1"/>
                </a:solidFill>
              </a:rPr>
              <a:t>(lat)*</a:t>
            </a:r>
            <a:r>
              <a:rPr lang="en-US" sz="1200" dirty="0" err="1" smtClean="0">
                <a:solidFill>
                  <a:schemeClr val="tx1"/>
                </a:solidFill>
              </a:rPr>
              <a:t>bnd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)+</a:t>
            </a:r>
            <a:r>
              <a:rPr lang="en-US" sz="1200" dirty="0" err="1" smtClean="0">
                <a:solidFill>
                  <a:schemeClr val="tx1"/>
                </a:solidFill>
              </a:rPr>
              <a:t>tbound</a:t>
            </a:r>
            <a:r>
              <a:rPr lang="en-US" sz="1200" dirty="0" smtClean="0">
                <a:solidFill>
                  <a:schemeClr val="tx1"/>
                </a:solidFill>
              </a:rPr>
              <a:t> ! </a:t>
            </a:r>
            <a:r>
              <a:rPr lang="en-US" sz="1200" dirty="0" err="1" smtClean="0">
                <a:solidFill>
                  <a:schemeClr val="tx1"/>
                </a:solidFill>
              </a:rPr>
              <a:t>semidi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  </a:t>
            </a:r>
            <a:r>
              <a:rPr lang="en-US" sz="1200" dirty="0" err="1" smtClean="0">
                <a:solidFill>
                  <a:schemeClr val="tx1"/>
                </a:solidFill>
              </a:rPr>
              <a:t>tnlbc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tnlbc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)+real(tb2(lat)*bnd2(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)*expt2) ! diurnal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endif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4400" y="2743200"/>
            <a:ext cx="3886200" cy="3886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duv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if (</a:t>
            </a:r>
            <a:r>
              <a:rPr lang="en-US" sz="1200" dirty="0" err="1" smtClean="0">
                <a:solidFill>
                  <a:schemeClr val="tx1"/>
                </a:solidFill>
              </a:rPr>
              <a:t>igetgswm</a:t>
            </a:r>
            <a:r>
              <a:rPr lang="en-US" sz="1200" dirty="0" smtClean="0">
                <a:solidFill>
                  <a:schemeClr val="tx1"/>
                </a:solidFill>
              </a:rPr>
              <a:t>&gt; 0) then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Use GSWM </a:t>
            </a:r>
            <a:r>
              <a:rPr lang="en-US" sz="1200" dirty="0" err="1" smtClean="0">
                <a:solidFill>
                  <a:schemeClr val="tx1"/>
                </a:solidFill>
              </a:rPr>
              <a:t>lbc</a:t>
            </a:r>
            <a:r>
              <a:rPr lang="en-US" sz="1200" dirty="0" smtClean="0">
                <a:solidFill>
                  <a:schemeClr val="tx1"/>
                </a:solidFill>
              </a:rPr>
              <a:t>: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call </a:t>
            </a:r>
            <a:r>
              <a:rPr lang="en-US" sz="1200" dirty="0" err="1" smtClean="0">
                <a:solidFill>
                  <a:schemeClr val="tx1"/>
                </a:solidFill>
              </a:rPr>
              <a:t>lbc_gswm_duv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unlbc,vnlbc,unlbc_diag,vnlbc_diag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 |     lon0,lon1,lat,lev0,lev1,expt,expt2,expta)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U,V bottom boundary (non-</a:t>
            </a:r>
            <a:r>
              <a:rPr lang="en-US" sz="1200" dirty="0" err="1" smtClean="0">
                <a:solidFill>
                  <a:schemeClr val="tx1"/>
                </a:solidFill>
              </a:rPr>
              <a:t>gswm</a:t>
            </a:r>
            <a:r>
              <a:rPr lang="en-US" sz="1200" dirty="0" smtClean="0">
                <a:solidFill>
                  <a:schemeClr val="tx1"/>
                </a:solidFill>
              </a:rPr>
              <a:t>):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else ! non-</a:t>
            </a:r>
            <a:r>
              <a:rPr lang="en-US" sz="1200" dirty="0" err="1" smtClean="0">
                <a:solidFill>
                  <a:schemeClr val="tx1"/>
                </a:solidFill>
              </a:rPr>
              <a:t>gswm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Semidiurnal tide: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real(</a:t>
            </a:r>
            <a:r>
              <a:rPr lang="en-US" sz="1200" dirty="0" err="1" smtClean="0">
                <a:solidFill>
                  <a:schemeClr val="tx1"/>
                </a:solidFill>
              </a:rPr>
              <a:t>ub</a:t>
            </a:r>
            <a:r>
              <a:rPr lang="en-US" sz="1200" dirty="0" smtClean="0">
                <a:solidFill>
                  <a:schemeClr val="tx1"/>
                </a:solidFill>
              </a:rPr>
              <a:t>(lat)*</a:t>
            </a:r>
            <a:r>
              <a:rPr lang="en-US" sz="1200" dirty="0" err="1" smtClean="0">
                <a:solidFill>
                  <a:schemeClr val="tx1"/>
                </a:solidFill>
              </a:rPr>
              <a:t>bnd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real(</a:t>
            </a:r>
            <a:r>
              <a:rPr lang="en-US" sz="1200" dirty="0" err="1" smtClean="0">
                <a:solidFill>
                  <a:schemeClr val="tx1"/>
                </a:solidFill>
              </a:rPr>
              <a:t>vb</a:t>
            </a:r>
            <a:r>
              <a:rPr lang="en-US" sz="1200" dirty="0" smtClean="0">
                <a:solidFill>
                  <a:schemeClr val="tx1"/>
                </a:solidFill>
              </a:rPr>
              <a:t>(lat)*</a:t>
            </a:r>
            <a:r>
              <a:rPr lang="en-US" sz="1200" dirty="0" err="1" smtClean="0">
                <a:solidFill>
                  <a:schemeClr val="tx1"/>
                </a:solidFill>
              </a:rPr>
              <a:t>bnd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Diurnal tide: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real(ub2(lat)*bnd2(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)*expt2) 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real(vb2(lat)*bnd2(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)*expt2)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   </a:t>
            </a:r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</a:t>
            </a:r>
          </a:p>
          <a:p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endif</a:t>
            </a:r>
            <a:r>
              <a:rPr lang="en-US" sz="1200" dirty="0" smtClean="0">
                <a:solidFill>
                  <a:schemeClr val="tx1"/>
                </a:solidFill>
              </a:rPr>
              <a:t> ! </a:t>
            </a:r>
            <a:r>
              <a:rPr lang="en-US" sz="1200" dirty="0" err="1" smtClean="0">
                <a:solidFill>
                  <a:schemeClr val="tx1"/>
                </a:solidFill>
              </a:rPr>
              <a:t>gswm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>
            <a:stCxn id="4" idx="2"/>
            <a:endCxn id="14" idx="0"/>
          </p:cNvCxnSpPr>
          <p:nvPr/>
        </p:nvCxnSpPr>
        <p:spPr>
          <a:xfrm rot="5400000">
            <a:off x="2095500" y="20193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2"/>
            <a:endCxn id="16" idx="0"/>
          </p:cNvCxnSpPr>
          <p:nvPr/>
        </p:nvCxnSpPr>
        <p:spPr>
          <a:xfrm rot="16200000" flipH="1">
            <a:off x="5943600" y="20193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>
            <a:hlinkClick r:id="rId5" action="ppaction://hlinksldjump"/>
          </p:cNvPr>
          <p:cNvSpPr/>
          <p:nvPr/>
        </p:nvSpPr>
        <p:spPr>
          <a:xfrm>
            <a:off x="533400" y="2057400"/>
            <a:ext cx="1600200" cy="4572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lbc_gswm_dt</a:t>
            </a:r>
            <a:endParaRPr lang="en-US" sz="1400" dirty="0" smtClean="0"/>
          </a:p>
        </p:txBody>
      </p:sp>
      <p:sp>
        <p:nvSpPr>
          <p:cNvPr id="34" name="Rounded Rectangle 33">
            <a:hlinkClick r:id="rId6" action="ppaction://hlinksldjump"/>
          </p:cNvPr>
          <p:cNvSpPr/>
          <p:nvPr/>
        </p:nvSpPr>
        <p:spPr>
          <a:xfrm>
            <a:off x="6781800" y="2057400"/>
            <a:ext cx="1600200" cy="4572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lbc_gswm_duv</a:t>
            </a:r>
            <a:endParaRPr lang="en-US" sz="1400" dirty="0" smtClean="0"/>
          </a:p>
        </p:txBody>
      </p:sp>
      <p:cxnSp>
        <p:nvCxnSpPr>
          <p:cNvPr id="41" name="Straight Arrow Connector 40"/>
          <p:cNvCxnSpPr>
            <a:stCxn id="4" idx="1"/>
            <a:endCxn id="23" idx="0"/>
          </p:cNvCxnSpPr>
          <p:nvPr/>
        </p:nvCxnSpPr>
        <p:spPr>
          <a:xfrm rot="10800000" flipV="1">
            <a:off x="1333500" y="1562100"/>
            <a:ext cx="5715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5" idx="3"/>
            <a:endCxn id="34" idx="0"/>
          </p:cNvCxnSpPr>
          <p:nvPr/>
        </p:nvCxnSpPr>
        <p:spPr>
          <a:xfrm>
            <a:off x="7010400" y="1562100"/>
            <a:ext cx="5715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hlinkClick r:id="rId2" action="ppaction://hlinksldjump"/>
          </p:cNvPr>
          <p:cNvSpPr/>
          <p:nvPr/>
        </p:nvSpPr>
        <p:spPr>
          <a:xfrm>
            <a:off x="3657600" y="228600"/>
            <a:ext cx="2362200" cy="533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lbc_gswm_addiag</a:t>
            </a:r>
            <a:r>
              <a:rPr lang="en-US" sz="1400" dirty="0" smtClean="0"/>
              <a:t> (</a:t>
            </a:r>
            <a:r>
              <a:rPr lang="en-US" sz="1400" dirty="0" smtClean="0">
                <a:hlinkClick r:id="rId3"/>
              </a:rPr>
              <a:t>bndry.F</a:t>
            </a:r>
            <a:r>
              <a:rPr lang="en-US" sz="1400" dirty="0" smtClean="0"/>
              <a:t>)</a:t>
            </a:r>
          </a:p>
          <a:p>
            <a:pPr algn="ctr"/>
            <a:r>
              <a:rPr lang="en-US" sz="1400" dirty="0" smtClean="0"/>
              <a:t>(called by </a:t>
            </a:r>
            <a:r>
              <a:rPr lang="en-US" sz="1400" dirty="0" err="1" smtClean="0"/>
              <a:t>addiag</a:t>
            </a:r>
            <a:r>
              <a:rPr lang="en-US" sz="1400" dirty="0" smtClean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1905000" y="1295400"/>
            <a:ext cx="5943600" cy="441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! GSWM migrating diurnal and semi-diurnal: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if(</a:t>
            </a:r>
            <a:r>
              <a:rPr lang="en-US" sz="1000" dirty="0" err="1" smtClean="0">
                <a:solidFill>
                  <a:schemeClr val="tx1"/>
                </a:solidFill>
              </a:rPr>
              <a:t>igswm_mi_di</a:t>
            </a:r>
            <a:r>
              <a:rPr lang="en-US" sz="1000" dirty="0" smtClean="0">
                <a:solidFill>
                  <a:schemeClr val="tx1"/>
                </a:solidFill>
              </a:rPr>
              <a:t> == 1.and.igswm_mi_sdi == 1) then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  do j = lat0,lat1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do 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</a:t>
            </a:r>
            <a:r>
              <a:rPr lang="en-US" sz="1000" dirty="0" err="1" smtClean="0">
                <a:solidFill>
                  <a:schemeClr val="tx1"/>
                </a:solidFill>
              </a:rPr>
              <a:t>gswm_mi_sdi_z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! semidiurnal tide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)+ </a:t>
            </a:r>
            <a:r>
              <a:rPr lang="en-US" sz="1000" dirty="0" err="1" smtClean="0">
                <a:solidFill>
                  <a:schemeClr val="tx1"/>
                </a:solidFill>
              </a:rPr>
              <a:t>gswm_mi_di_z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! diurnal tide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  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GSWM migrating semi-diurnal: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elseif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igswm_mi_di</a:t>
            </a:r>
            <a:r>
              <a:rPr lang="en-US" sz="1000" dirty="0" smtClean="0">
                <a:solidFill>
                  <a:schemeClr val="tx1"/>
                </a:solidFill>
              </a:rPr>
              <a:t> == 0.and.igswm_mi_sdi == 1) then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    do j = lat0,lat1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do 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</a:t>
            </a:r>
            <a:r>
              <a:rPr lang="en-US" sz="1000" dirty="0" err="1" smtClean="0">
                <a:solidFill>
                  <a:schemeClr val="tx1"/>
                </a:solidFill>
              </a:rPr>
              <a:t>gswm_mi_sdi_z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)+real(zb2(j)*bnd2(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)*expt2) </a:t>
            </a:r>
          </a:p>
          <a:p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GSWM migrating diurnal: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elseif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igswm_mi_di</a:t>
            </a:r>
            <a:r>
              <a:rPr lang="en-US" sz="1000" dirty="0" smtClean="0">
                <a:solidFill>
                  <a:schemeClr val="tx1"/>
                </a:solidFill>
              </a:rPr>
              <a:t> == 1.and.igswm_mi_sdi == 0) then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do j = lat0,lat1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do 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real(</a:t>
            </a:r>
            <a:r>
              <a:rPr lang="en-US" sz="1000" dirty="0" err="1" smtClean="0">
                <a:solidFill>
                  <a:schemeClr val="tx1"/>
                </a:solidFill>
              </a:rPr>
              <a:t>zb</a:t>
            </a:r>
            <a:r>
              <a:rPr lang="en-US" sz="1000" dirty="0" smtClean="0">
                <a:solidFill>
                  <a:schemeClr val="tx1"/>
                </a:solidFill>
              </a:rPr>
              <a:t>(j)*</a:t>
            </a:r>
            <a:r>
              <a:rPr lang="en-US" sz="1000" dirty="0" err="1" smtClean="0">
                <a:solidFill>
                  <a:schemeClr val="tx1"/>
                </a:solidFill>
              </a:rPr>
              <a:t>bnd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)*</a:t>
            </a:r>
            <a:r>
              <a:rPr lang="en-US" sz="1000" dirty="0" err="1" smtClean="0">
                <a:solidFill>
                  <a:schemeClr val="tx1"/>
                </a:solidFill>
              </a:rPr>
              <a:t>expt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)+ </a:t>
            </a:r>
            <a:r>
              <a:rPr lang="en-US" sz="1000" dirty="0" err="1" smtClean="0">
                <a:solidFill>
                  <a:schemeClr val="tx1"/>
                </a:solidFill>
              </a:rPr>
              <a:t>gswm_mi_di_z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No </a:t>
            </a:r>
            <a:r>
              <a:rPr lang="en-US" sz="1000" dirty="0" err="1" smtClean="0">
                <a:solidFill>
                  <a:schemeClr val="tx1"/>
                </a:solidFill>
              </a:rPr>
              <a:t>gswm</a:t>
            </a:r>
            <a:r>
              <a:rPr lang="en-US" sz="1000" dirty="0" smtClean="0">
                <a:solidFill>
                  <a:schemeClr val="tx1"/>
                </a:solidFill>
              </a:rPr>
              <a:t>: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else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do j = lat0,lat1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do 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real(</a:t>
            </a:r>
            <a:r>
              <a:rPr lang="en-US" sz="1000" dirty="0" err="1" smtClean="0">
                <a:solidFill>
                  <a:schemeClr val="tx1"/>
                </a:solidFill>
              </a:rPr>
              <a:t>zb</a:t>
            </a:r>
            <a:r>
              <a:rPr lang="en-US" sz="1000" dirty="0" smtClean="0">
                <a:solidFill>
                  <a:schemeClr val="tx1"/>
                </a:solidFill>
              </a:rPr>
              <a:t>(j)*</a:t>
            </a:r>
            <a:r>
              <a:rPr lang="en-US" sz="1000" dirty="0" err="1" smtClean="0">
                <a:solidFill>
                  <a:schemeClr val="tx1"/>
                </a:solidFill>
              </a:rPr>
              <a:t>bnd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)*</a:t>
            </a:r>
            <a:r>
              <a:rPr lang="en-US" sz="1000" dirty="0" err="1" smtClean="0">
                <a:solidFill>
                  <a:schemeClr val="tx1"/>
                </a:solidFill>
              </a:rPr>
              <a:t>expt</a:t>
            </a:r>
            <a:r>
              <a:rPr lang="en-US" sz="10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)+real(zb2(j)*bnd2(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)*expt2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endif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 ! GSWM non-migrating diurnal: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if(</a:t>
            </a:r>
            <a:r>
              <a:rPr lang="en-US" sz="1000" dirty="0" err="1" smtClean="0">
                <a:solidFill>
                  <a:schemeClr val="tx1"/>
                </a:solidFill>
              </a:rPr>
              <a:t>igswm_nm_di</a:t>
            </a:r>
            <a:r>
              <a:rPr lang="en-US" sz="1000" dirty="0" smtClean="0">
                <a:solidFill>
                  <a:schemeClr val="tx1"/>
                </a:solidFill>
              </a:rPr>
              <a:t> == 1) then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do j = lat0,lat1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do 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)+ </a:t>
            </a:r>
            <a:r>
              <a:rPr lang="en-US" sz="1000" dirty="0" err="1" smtClean="0">
                <a:solidFill>
                  <a:schemeClr val="tx1"/>
                </a:solidFill>
              </a:rPr>
              <a:t>gswm_nm_di_z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</a:t>
            </a:r>
            <a:r>
              <a:rPr lang="en-US" sz="1000" dirty="0" err="1" smtClean="0">
                <a:solidFill>
                  <a:schemeClr val="tx1"/>
                </a:solidFill>
              </a:rPr>
              <a:t>enddo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 err="1" smtClean="0">
                <a:solidFill>
                  <a:schemeClr val="tx1"/>
                </a:solidFill>
              </a:rPr>
              <a:t>endif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! GSWM non-migrating semi-diurnal: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if(</a:t>
            </a:r>
            <a:r>
              <a:rPr lang="en-US" sz="1000" dirty="0" err="1" smtClean="0">
                <a:solidFill>
                  <a:schemeClr val="tx1"/>
                </a:solidFill>
              </a:rPr>
              <a:t>igswm_nm_sdi</a:t>
            </a:r>
            <a:r>
              <a:rPr lang="en-US" sz="1000" dirty="0" smtClean="0">
                <a:solidFill>
                  <a:schemeClr val="tx1"/>
                </a:solidFill>
              </a:rPr>
              <a:t> == 1) then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do j = lat0,lat1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do </a:t>
            </a:r>
            <a:r>
              <a:rPr lang="en-US" sz="1000" dirty="0" err="1" smtClean="0">
                <a:solidFill>
                  <a:schemeClr val="tx1"/>
                </a:solidFill>
              </a:rPr>
              <a:t>i</a:t>
            </a:r>
            <a:r>
              <a:rPr lang="en-US" sz="1000" dirty="0" smtClean="0">
                <a:solidFill>
                  <a:schemeClr val="tx1"/>
                </a:solidFill>
              </a:rPr>
              <a:t>=lon0,lon1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    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 = z(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000" dirty="0" smtClean="0">
                <a:solidFill>
                  <a:schemeClr val="tx1"/>
                </a:solidFill>
              </a:rPr>
              <a:t>)+ </a:t>
            </a:r>
            <a:r>
              <a:rPr lang="en-US" sz="1000" dirty="0" err="1" smtClean="0">
                <a:solidFill>
                  <a:schemeClr val="tx1"/>
                </a:solidFill>
              </a:rPr>
              <a:t>gswm_nm_sdi_z</a:t>
            </a:r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i,j</a:t>
            </a:r>
            <a:r>
              <a:rPr lang="en-US" sz="110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050" dirty="0" err="1" smtClean="0">
                <a:solidFill>
                  <a:schemeClr val="tx1"/>
                </a:solidFill>
              </a:rPr>
              <a:t>enddo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  </a:t>
            </a:r>
            <a:r>
              <a:rPr lang="en-US" sz="1050" dirty="0" err="1" smtClean="0">
                <a:solidFill>
                  <a:schemeClr val="tx1"/>
                </a:solidFill>
              </a:rPr>
              <a:t>enddo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  <a:r>
              <a:rPr lang="en-US" sz="1050" dirty="0" err="1" smtClean="0">
                <a:solidFill>
                  <a:schemeClr val="tx1"/>
                </a:solidFill>
              </a:rPr>
              <a:t>endif</a:t>
            </a:r>
            <a:endParaRPr lang="en-US" sz="1050" dirty="0" smtClean="0">
              <a:solidFill>
                <a:schemeClr val="tx1"/>
              </a:solidFill>
            </a:endParaRPr>
          </a:p>
          <a:p>
            <a:pPr algn="ctr"/>
            <a:endParaRPr lang="en-US" sz="1000" dirty="0" smtClean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stCxn id="2" idx="2"/>
            <a:endCxn id="3" idx="0"/>
          </p:cNvCxnSpPr>
          <p:nvPr/>
        </p:nvCxnSpPr>
        <p:spPr>
          <a:xfrm rot="16200000" flipH="1">
            <a:off x="4591050" y="1009650"/>
            <a:ext cx="5334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762000" y="381000"/>
            <a:ext cx="7620000" cy="6019800"/>
            <a:chOff x="990600" y="228600"/>
            <a:chExt cx="7620000" cy="6019800"/>
          </a:xfrm>
        </p:grpSpPr>
        <p:sp>
          <p:nvSpPr>
            <p:cNvPr id="2" name="Rounded Rectangle 1">
              <a:hlinkClick r:id="rId2" action="ppaction://hlinksldjump"/>
            </p:cNvPr>
            <p:cNvSpPr/>
            <p:nvPr/>
          </p:nvSpPr>
          <p:spPr>
            <a:xfrm>
              <a:off x="3657600" y="228600"/>
              <a:ext cx="2362200" cy="5334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lbc_gswm_dt</a:t>
              </a:r>
              <a:r>
                <a:rPr lang="en-US" sz="1400" dirty="0" smtClean="0"/>
                <a:t> (</a:t>
              </a:r>
              <a:r>
                <a:rPr lang="en-US" sz="1400" dirty="0" smtClean="0">
                  <a:hlinkClick r:id="rId3"/>
                </a:rPr>
                <a:t>bndry.F</a:t>
              </a:r>
              <a:r>
                <a:rPr lang="en-US" sz="1400" dirty="0" smtClean="0"/>
                <a:t>)</a:t>
              </a:r>
            </a:p>
            <a:p>
              <a:pPr algn="ctr"/>
              <a:r>
                <a:rPr lang="en-US" sz="1400" dirty="0" smtClean="0"/>
                <a:t>(called by dt)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990600" y="914400"/>
              <a:ext cx="7620000" cy="533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2" rtlCol="0" anchor="t"/>
            <a:lstStyle/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smtClean="0">
                  <a:solidFill>
                    <a:schemeClr val="tx1"/>
                  </a:solidFill>
                </a:rPr>
                <a:t>GSWM migrating diurnal and semi-diurnal: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if(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igswm_mi_di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== 1.and.igswm_mi_sdi == 1) then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 do </a:t>
              </a:r>
              <a:r>
                <a:rPr lang="en-US" sz="1200" dirty="0" smtClean="0">
                  <a:solidFill>
                    <a:schemeClr val="tx1"/>
                  </a:solidFill>
                </a:rPr>
                <a:t>lat=lat0,lat1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   do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gswm_mi_sdi_t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tbound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gswm_mi_di_t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j=lat0,lat1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smtClean="0">
                  <a:solidFill>
                    <a:schemeClr val="tx1"/>
                  </a:solidFill>
                </a:rPr>
                <a:t>GSWM migrating semi-diurnal: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err="1" smtClean="0">
                  <a:solidFill>
                    <a:schemeClr val="tx1"/>
                  </a:solidFill>
                </a:rPr>
                <a:t>elseif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igswm_mi_di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== 0.and.igswm_mi_sdi == 1) then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do </a:t>
              </a:r>
              <a:r>
                <a:rPr lang="en-US" sz="1200" dirty="0" smtClean="0">
                  <a:solidFill>
                    <a:schemeClr val="tx1"/>
                  </a:solidFill>
                </a:rPr>
                <a:t>lat=lat0,lat1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do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gswm_mi_sdi_t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tbound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 </a:t>
              </a:r>
              <a:r>
                <a:rPr lang="en-US" sz="1200" dirty="0" smtClean="0">
                  <a:solidFill>
                    <a:schemeClr val="tx1"/>
                  </a:solidFill>
                </a:rPr>
                <a:t>real(tb2(lat</a:t>
              </a:r>
              <a:r>
                <a:rPr lang="en-US" sz="1200" dirty="0" smtClean="0">
                  <a:solidFill>
                    <a:schemeClr val="tx1"/>
                  </a:solidFill>
                </a:rPr>
                <a:t>)*bnd2(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)*expt2</a:t>
              </a:r>
              <a:r>
                <a:rPr lang="en-US" sz="1200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! j=lat0,lat1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GSWM migrating diurnal: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elseif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igswm_mi_di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== 1.and.igswm_mi_sdi == 0) then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do </a:t>
              </a:r>
              <a:r>
                <a:rPr lang="en-US" sz="1200" dirty="0" smtClean="0">
                  <a:solidFill>
                    <a:schemeClr val="tx1"/>
                  </a:solidFill>
                </a:rPr>
                <a:t>lat=lat0,lat1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do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real(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tb</a:t>
              </a:r>
              <a:r>
                <a:rPr lang="en-US" sz="1200" dirty="0" smtClean="0">
                  <a:solidFill>
                    <a:schemeClr val="tx1"/>
                  </a:solidFill>
                </a:rPr>
                <a:t>(lat)*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bnd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)*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expt</a:t>
              </a:r>
              <a:r>
                <a:rPr lang="en-US" sz="1200" dirty="0" smtClean="0">
                  <a:solidFill>
                    <a:schemeClr val="tx1"/>
                  </a:solidFill>
                </a:rPr>
                <a:t>)+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tbound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gswm_mi_di_t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j=lat0,lat1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else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smtClean="0">
                  <a:solidFill>
                    <a:schemeClr val="tx1"/>
                  </a:solidFill>
                </a:rPr>
                <a:t>No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gswm</a:t>
              </a:r>
              <a:r>
                <a:rPr lang="en-US" sz="1200" dirty="0" smtClean="0">
                  <a:solidFill>
                    <a:schemeClr val="tx1"/>
                  </a:solidFill>
                </a:rPr>
                <a:t>: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do </a:t>
              </a:r>
              <a:r>
                <a:rPr lang="en-US" sz="1200" dirty="0" smtClean="0">
                  <a:solidFill>
                    <a:schemeClr val="tx1"/>
                  </a:solidFill>
                </a:rPr>
                <a:t>lat=lat0,lat1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do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real(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tb</a:t>
              </a:r>
              <a:r>
                <a:rPr lang="en-US" sz="1200" dirty="0" smtClean="0">
                  <a:solidFill>
                    <a:schemeClr val="tx1"/>
                  </a:solidFill>
                </a:rPr>
                <a:t>(lat)*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bnd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)*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expt</a:t>
              </a:r>
              <a:r>
                <a:rPr lang="en-US" sz="1200" dirty="0" smtClean="0">
                  <a:solidFill>
                    <a:schemeClr val="tx1"/>
                  </a:solidFill>
                </a:rPr>
                <a:t>)+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tbound</a:t>
              </a:r>
              <a:r>
                <a:rPr lang="en-US" sz="1200" dirty="0" smtClean="0">
                  <a:solidFill>
                    <a:schemeClr val="tx1"/>
                  </a:solidFill>
                </a:rPr>
                <a:t>  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 </a:t>
              </a:r>
              <a:r>
                <a:rPr lang="en-US" sz="1200" dirty="0" smtClean="0">
                  <a:solidFill>
                    <a:schemeClr val="tx1"/>
                  </a:solidFill>
                </a:rPr>
                <a:t>real(tb2(lat</a:t>
              </a:r>
              <a:r>
                <a:rPr lang="en-US" sz="1200" dirty="0" smtClean="0">
                  <a:solidFill>
                    <a:schemeClr val="tx1"/>
                  </a:solidFill>
                </a:rPr>
                <a:t>)*bnd2(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)*expt2) 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j=lat0,lat1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endif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smtClean="0">
                  <a:solidFill>
                    <a:schemeClr val="tx1"/>
                  </a:solidFill>
                </a:rPr>
                <a:t>GSWM non-migrating diurnal: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if(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igswm_nm_di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== 1) </a:t>
              </a:r>
              <a:r>
                <a:rPr lang="en-US" sz="1200" dirty="0" smtClean="0">
                  <a:solidFill>
                    <a:schemeClr val="tx1"/>
                  </a:solidFill>
                </a:rPr>
                <a:t>then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do </a:t>
              </a:r>
              <a:r>
                <a:rPr lang="en-US" sz="1200" dirty="0" smtClean="0">
                  <a:solidFill>
                    <a:schemeClr val="tx1"/>
                  </a:solidFill>
                </a:rPr>
                <a:t>lat=lat0,lat1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do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gswm_nm_di_t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j=lat0,lat1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endif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smtClean="0">
                  <a:solidFill>
                    <a:schemeClr val="tx1"/>
                  </a:solidFill>
                </a:rPr>
                <a:t>GSWM non-migrating semi-diurnal: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if(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igswm_nm_sdi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== 1) </a:t>
              </a:r>
              <a:r>
                <a:rPr lang="en-US" sz="1200" dirty="0" smtClean="0">
                  <a:solidFill>
                    <a:schemeClr val="tx1"/>
                  </a:solidFill>
                </a:rPr>
                <a:t>then</a:t>
              </a: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do </a:t>
              </a:r>
              <a:r>
                <a:rPr lang="en-US" sz="1200" dirty="0" smtClean="0">
                  <a:solidFill>
                    <a:schemeClr val="tx1"/>
                  </a:solidFill>
                </a:rPr>
                <a:t>lat=lat0,lat1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do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=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tnlbc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)+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gswm_nm_sdi_t</a:t>
              </a:r>
              <a:r>
                <a:rPr lang="en-US" sz="1200" dirty="0" smtClean="0">
                  <a:solidFill>
                    <a:schemeClr val="tx1"/>
                  </a:solidFill>
                </a:rPr>
                <a:t>(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i,lat</a:t>
              </a:r>
              <a:r>
                <a:rPr lang="en-US" sz="1200" dirty="0" smtClean="0">
                  <a:solidFill>
                    <a:schemeClr val="tx1"/>
                  </a:solidFill>
                </a:rPr>
                <a:t>)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i</a:t>
              </a:r>
              <a:r>
                <a:rPr lang="en-US" sz="1200" dirty="0" smtClean="0">
                  <a:solidFill>
                    <a:schemeClr val="tx1"/>
                  </a:solidFill>
                </a:rPr>
                <a:t>=lon0,lon1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 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enddo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! j=lat0,lat1 </a:t>
              </a:r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endif</a:t>
              </a:r>
              <a:r>
                <a:rPr lang="en-US" sz="1200" dirty="0" smtClean="0">
                  <a:solidFill>
                    <a:schemeClr val="tx1"/>
                  </a:solidFill>
                </a:rPr>
                <a:t> </a:t>
              </a:r>
              <a:endParaRPr lang="en-US" sz="1200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8" name="Straight Connector 7"/>
          <p:cNvCxnSpPr>
            <a:stCxn id="2" idx="2"/>
            <a:endCxn id="3" idx="0"/>
          </p:cNvCxnSpPr>
          <p:nvPr/>
        </p:nvCxnSpPr>
        <p:spPr>
          <a:xfrm rot="5400000">
            <a:off x="4514850" y="971550"/>
            <a:ext cx="1524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hlinkClick r:id="rId2" action="ppaction://hlinksldjump"/>
          </p:cNvPr>
          <p:cNvSpPr/>
          <p:nvPr/>
        </p:nvSpPr>
        <p:spPr>
          <a:xfrm>
            <a:off x="3657600" y="228600"/>
            <a:ext cx="2362200" cy="533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lbc_gswm_duv</a:t>
            </a:r>
            <a:r>
              <a:rPr lang="en-US" sz="1400" dirty="0" smtClean="0"/>
              <a:t> (</a:t>
            </a:r>
            <a:r>
              <a:rPr lang="en-US" sz="1400" dirty="0" smtClean="0">
                <a:hlinkClick r:id="rId3"/>
              </a:rPr>
              <a:t>bndry.F</a:t>
            </a:r>
            <a:r>
              <a:rPr lang="en-US" sz="1400" dirty="0" smtClean="0"/>
              <a:t>)</a:t>
            </a:r>
          </a:p>
          <a:p>
            <a:pPr algn="ctr"/>
            <a:r>
              <a:rPr lang="en-US" sz="1400" dirty="0" smtClean="0"/>
              <a:t>(called by duv)</a:t>
            </a:r>
          </a:p>
        </p:txBody>
      </p:sp>
      <p:sp>
        <p:nvSpPr>
          <p:cNvPr id="3" name="Rectangle 2"/>
          <p:cNvSpPr/>
          <p:nvPr/>
        </p:nvSpPr>
        <p:spPr>
          <a:xfrm>
            <a:off x="990600" y="990600"/>
            <a:ext cx="7696200" cy="5486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/>
          <a:lstStyle/>
          <a:p>
            <a:r>
              <a:rPr lang="en-US" sz="1200" dirty="0" smtClean="0">
                <a:solidFill>
                  <a:schemeClr val="tx1"/>
                </a:solidFill>
              </a:rPr>
              <a:t>!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smtClean="0">
                <a:solidFill>
                  <a:schemeClr val="tx1"/>
                </a:solidFill>
              </a:rPr>
              <a:t>GSWM migrating diurnal and semi-diurnal: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if(</a:t>
            </a:r>
            <a:r>
              <a:rPr lang="en-US" sz="1200" dirty="0" err="1" smtClean="0">
                <a:solidFill>
                  <a:schemeClr val="tx1"/>
                </a:solidFill>
              </a:rPr>
              <a:t>igswm_mi_di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== 1.and.igswm_mi_sdi == 1) then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gswm_mi_sdi_u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gswm_mi_sdi_v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gswm_mi_di_u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gswm_mi_di_v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unlbc_diag</a:t>
            </a:r>
            <a:r>
              <a:rPr lang="en-US" sz="1200" dirty="0" smtClean="0">
                <a:solidFill>
                  <a:schemeClr val="tx1"/>
                </a:solidFill>
              </a:rPr>
              <a:t>(:,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smtClean="0">
                <a:solidFill>
                  <a:schemeClr val="tx1"/>
                </a:solidFill>
              </a:rPr>
              <a:t>GSWM migrating semi-diurnal: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elseif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igswm_mi_di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== 0.and.igswm_mi_sdi == 1) then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gswm_mi_sdi_u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gswm_mi_sdi_v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real(ub2(lat)*bnd2(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smtClean="0">
                <a:solidFill>
                  <a:schemeClr val="tx1"/>
                </a:solidFill>
              </a:rPr>
              <a:t>expt2)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real(vb2(lat)*bnd2(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)*expt2)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   </a:t>
            </a:r>
            <a:r>
              <a:rPr lang="en-US" sz="1200" dirty="0" err="1" smtClean="0">
                <a:solidFill>
                  <a:schemeClr val="tx1"/>
                </a:solidFill>
              </a:rPr>
              <a:t>unlbc_diag</a:t>
            </a:r>
            <a:r>
              <a:rPr lang="en-US" sz="1200" dirty="0" smtClean="0">
                <a:solidFill>
                  <a:schemeClr val="tx1"/>
                </a:solidFill>
              </a:rPr>
              <a:t>(:,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smtClean="0">
                <a:solidFill>
                  <a:schemeClr val="tx1"/>
                </a:solidFill>
              </a:rPr>
              <a:t>GSWM migrating diurnal: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elseif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igswm_mi_di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== 1.and.igswm_mi_sdi == 0) then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real(</a:t>
            </a:r>
            <a:r>
              <a:rPr lang="en-US" sz="1200" dirty="0" err="1" smtClean="0">
                <a:solidFill>
                  <a:schemeClr val="tx1"/>
                </a:solidFill>
              </a:rPr>
              <a:t>ub</a:t>
            </a:r>
            <a:r>
              <a:rPr lang="en-US" sz="1200" dirty="0" smtClean="0">
                <a:solidFill>
                  <a:schemeClr val="tx1"/>
                </a:solidFill>
              </a:rPr>
              <a:t>(lat)*</a:t>
            </a:r>
            <a:r>
              <a:rPr lang="en-US" sz="1200" dirty="0" err="1" smtClean="0">
                <a:solidFill>
                  <a:schemeClr val="tx1"/>
                </a:solidFill>
              </a:rPr>
              <a:t>bnd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  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real(</a:t>
            </a:r>
            <a:r>
              <a:rPr lang="en-US" sz="1200" dirty="0" err="1" smtClean="0">
                <a:solidFill>
                  <a:schemeClr val="tx1"/>
                </a:solidFill>
              </a:rPr>
              <a:t>vb</a:t>
            </a:r>
            <a:r>
              <a:rPr lang="en-US" sz="1200" dirty="0" smtClean="0">
                <a:solidFill>
                  <a:schemeClr val="tx1"/>
                </a:solidFill>
              </a:rPr>
              <a:t>(lat)*</a:t>
            </a:r>
            <a:r>
              <a:rPr lang="en-US" sz="1200" dirty="0" err="1" smtClean="0">
                <a:solidFill>
                  <a:schemeClr val="tx1"/>
                </a:solidFill>
              </a:rPr>
              <a:t>bnd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gswm_mi_di_u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gswm_mi_di_v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smtClean="0">
                <a:solidFill>
                  <a:schemeClr val="tx1"/>
                </a:solidFill>
              </a:rPr>
              <a:t>No </a:t>
            </a:r>
            <a:r>
              <a:rPr lang="en-US" sz="1200" dirty="0" err="1" smtClean="0">
                <a:solidFill>
                  <a:schemeClr val="tx1"/>
                </a:solidFill>
              </a:rPr>
              <a:t>gswm</a:t>
            </a:r>
            <a:r>
              <a:rPr lang="en-US" sz="1200" dirty="0" smtClean="0">
                <a:solidFill>
                  <a:schemeClr val="tx1"/>
                </a:solidFill>
              </a:rPr>
              <a:t>: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else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real(</a:t>
            </a:r>
            <a:r>
              <a:rPr lang="en-US" sz="1200" dirty="0" err="1" smtClean="0">
                <a:solidFill>
                  <a:schemeClr val="tx1"/>
                </a:solidFill>
              </a:rPr>
              <a:t>ub</a:t>
            </a:r>
            <a:r>
              <a:rPr lang="en-US" sz="1200" dirty="0" smtClean="0">
                <a:solidFill>
                  <a:schemeClr val="tx1"/>
                </a:solidFill>
              </a:rPr>
              <a:t>(lat)*</a:t>
            </a:r>
            <a:r>
              <a:rPr lang="en-US" sz="1200" dirty="0" err="1" smtClean="0">
                <a:solidFill>
                  <a:schemeClr val="tx1"/>
                </a:solidFill>
              </a:rPr>
              <a:t>bnd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real(</a:t>
            </a:r>
            <a:r>
              <a:rPr lang="en-US" sz="1200" dirty="0" err="1" smtClean="0">
                <a:solidFill>
                  <a:schemeClr val="tx1"/>
                </a:solidFill>
              </a:rPr>
              <a:t>vb</a:t>
            </a:r>
            <a:r>
              <a:rPr lang="en-US" sz="1200" dirty="0" smtClean="0">
                <a:solidFill>
                  <a:schemeClr val="tx1"/>
                </a:solidFill>
              </a:rPr>
              <a:t>(lat)*</a:t>
            </a:r>
            <a:r>
              <a:rPr lang="en-US" sz="1200" dirty="0" err="1" smtClean="0">
                <a:solidFill>
                  <a:schemeClr val="tx1"/>
                </a:solidFill>
              </a:rPr>
              <a:t>bnd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err="1" smtClean="0">
                <a:solidFill>
                  <a:schemeClr val="tx1"/>
                </a:solidFill>
              </a:rPr>
              <a:t>expt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real(ub2(lat)*bnd2(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</a:t>
            </a:r>
            <a:r>
              <a:rPr lang="en-US" sz="1200" dirty="0" smtClean="0">
                <a:solidFill>
                  <a:schemeClr val="tx1"/>
                </a:solidFill>
              </a:rPr>
              <a:t>expt2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real(vb2(lat)*bnd2(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)*expt2)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unlbc_diag</a:t>
            </a:r>
            <a:r>
              <a:rPr lang="en-US" sz="1200" dirty="0" smtClean="0">
                <a:solidFill>
                  <a:schemeClr val="tx1"/>
                </a:solidFill>
              </a:rPr>
              <a:t>(:,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endif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smtClean="0">
                <a:solidFill>
                  <a:schemeClr val="tx1"/>
                </a:solidFill>
              </a:rPr>
              <a:t>GSWM non-migrating diurnal: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if(</a:t>
            </a:r>
            <a:r>
              <a:rPr lang="en-US" sz="1200" dirty="0" err="1" smtClean="0">
                <a:solidFill>
                  <a:schemeClr val="tx1"/>
                </a:solidFill>
              </a:rPr>
              <a:t>igswm_nm_di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== 1)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gswm_nm_di_u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gswm_nm_di_v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endif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smtClean="0">
                <a:solidFill>
                  <a:schemeClr val="tx1"/>
                </a:solidFill>
              </a:rPr>
              <a:t>GSWM non-migrating semi-diurnal: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if(</a:t>
            </a:r>
            <a:r>
              <a:rPr lang="en-US" sz="1200" dirty="0" err="1" smtClean="0">
                <a:solidFill>
                  <a:schemeClr val="tx1"/>
                </a:solidFill>
              </a:rPr>
              <a:t>igswm_nm_sdi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== 1)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do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unlbc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gswm_nm_sdi_u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= </a:t>
            </a:r>
            <a:r>
              <a:rPr lang="en-US" sz="1200" dirty="0" err="1" smtClean="0">
                <a:solidFill>
                  <a:schemeClr val="tx1"/>
                </a:solidFill>
              </a:rPr>
              <a:t>vnlbc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) + </a:t>
            </a:r>
            <a:r>
              <a:rPr lang="en-US" sz="1200" dirty="0" err="1" smtClean="0">
                <a:solidFill>
                  <a:schemeClr val="tx1"/>
                </a:solidFill>
              </a:rPr>
              <a:t>gswm_nm_sdi_v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i,lat</a:t>
            </a:r>
            <a:r>
              <a:rPr lang="en-US" sz="1200" dirty="0" smtClean="0">
                <a:solidFill>
                  <a:schemeClr val="tx1"/>
                </a:solidFill>
              </a:rPr>
              <a:t>)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enddo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! </a:t>
            </a:r>
            <a:r>
              <a:rPr lang="en-US" sz="1200" dirty="0" err="1" smtClean="0">
                <a:solidFill>
                  <a:schemeClr val="tx1"/>
                </a:solidFill>
              </a:rPr>
              <a:t>i</a:t>
            </a:r>
            <a:r>
              <a:rPr lang="en-US" sz="1200" dirty="0" smtClean="0">
                <a:solidFill>
                  <a:schemeClr val="tx1"/>
                </a:solidFill>
              </a:rPr>
              <a:t>=lon0,lon1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endif</a:t>
            </a:r>
            <a:r>
              <a:rPr lang="en-US" sz="1200" dirty="0" smtClean="0">
                <a:solidFill>
                  <a:schemeClr val="tx1"/>
                </a:solidFill>
              </a:rPr>
              <a:t>  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stCxn id="2" idx="2"/>
            <a:endCxn id="3" idx="0"/>
          </p:cNvCxnSpPr>
          <p:nvPr/>
        </p:nvCxnSpPr>
        <p:spPr>
          <a:xfrm rot="5400000">
            <a:off x="4724400" y="8763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1402</Words>
  <Application>Microsoft Office PowerPoint</Application>
  <PresentationFormat>On-screen Show (4:3)</PresentationFormat>
  <Paragraphs>288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42</cp:revision>
  <dcterms:created xsi:type="dcterms:W3CDTF">2009-06-22T19:48:54Z</dcterms:created>
  <dcterms:modified xsi:type="dcterms:W3CDTF">2009-06-23T16:19:02Z</dcterms:modified>
</cp:coreProperties>
</file>