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43" autoAdjust="0"/>
    <p:restoredTop sz="86418" autoAdjust="0"/>
  </p:normalViewPr>
  <p:slideViewPr>
    <p:cSldViewPr>
      <p:cViewPr varScale="1">
        <p:scale>
          <a:sx n="87" d="100"/>
          <a:sy n="87" d="100"/>
        </p:scale>
        <p:origin x="-3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68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516B5-B642-447A-98FB-63D256BB78C6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E2046-1973-4230-B9BF-018ED92CA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2046-1973-4230-B9BF-018ED92CAC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E2046-1973-4230-B9BF-018ED92CAC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C2F09-3AB9-419C-82D9-A14243166025}" type="datetimeFigureOut">
              <a:rPr lang="en-US" smtClean="0"/>
              <a:pPr/>
              <a:t>7/24/2009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6032-3E6B-4C69-8850-96EED59E31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5.xml"/><Relationship Id="rId4" Type="http://schemas.openxmlformats.org/officeDocument/2006/relationships/slide" Target="slide4.xml"/><Relationship Id="rId9" Type="http://schemas.openxmlformats.org/officeDocument/2006/relationships/slide" Target="slide12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o.ucar.edu/modeling/tgcm/download/files/tiegcm_codestruct/advec.F" TargetMode="External"/><Relationship Id="rId7" Type="http://schemas.openxmlformats.org/officeDocument/2006/relationships/slide" Target="slide1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hyperlink" Target="http://www.hao.ucar.edu/modeling/tgcm/download/files/tiegcm_codestruct/trsolv.F" TargetMode="External"/><Relationship Id="rId4" Type="http://schemas.openxmlformats.org/officeDocument/2006/relationships/hyperlink" Target="http://www.hao.ucar.edu/modeling/tgcm/download/files/tiegcm_codestruct/minor.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smooth.F" TargetMode="External"/><Relationship Id="rId5" Type="http://schemas.openxmlformats.org/officeDocument/2006/relationships/hyperlink" Target="http://www.hao.ucar.edu/modeling/tgcm/download/files/tiegcm_codestruct/comp.F" TargetMode="External"/><Relationship Id="rId4" Type="http://schemas.openxmlformats.org/officeDocument/2006/relationships/hyperlink" Target="http://www.hao.ucar.edu/modeling/tgcm/download/files/tiegcm_codestruct/comp_o2o.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5.xml"/><Relationship Id="rId7" Type="http://schemas.openxmlformats.org/officeDocument/2006/relationships/hyperlink" Target="http://www.hao.ucar.edu/modeling/tgcm/download/files/tiegcm_codestruct/bndry.F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smooth.F" TargetMode="External"/><Relationship Id="rId5" Type="http://schemas.openxmlformats.org/officeDocument/2006/relationships/hyperlink" Target="http://www.hao.ucar.edu/modeling/tgcm/download/files/tiegcm_codestruct/advec.F" TargetMode="External"/><Relationship Id="rId4" Type="http://schemas.openxmlformats.org/officeDocument/2006/relationships/hyperlink" Target="http://www.hao.ucar.edu/modeling/tgcm/download/files/tiegcm_codestruct/duv.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o.ucar.edu/modeling/tgcm/download/files/tiegcm_codestruct/nchist.F" TargetMode="External"/><Relationship Id="rId2" Type="http://schemas.openxmlformats.org/officeDocument/2006/relationships/hyperlink" Target="http://www.hao.ucar.edu/modeling/tgcm/download/files/tiegcm_codestruct/output.F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hyperlink" Target="http://www.hao.ucar.edu/modeling/tgcm/download/files/tiegcm_codestruct/hist.F" TargetMode="Externa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hyperlink" Target="http://www.hao.ucar.edu/modeling/tgcm/download/files/tiegcm_codestruct/fft9.F" TargetMode="External"/><Relationship Id="rId3" Type="http://schemas.openxmlformats.org/officeDocument/2006/relationships/hyperlink" Target="http://www.hao.ucar.edu/modeling/tgcm/download/files/tiegcm_codestruct/filter.F" TargetMode="External"/><Relationship Id="rId7" Type="http://schemas.openxmlformats.org/officeDocument/2006/relationships/slide" Target="slide12.xml"/><Relationship Id="rId12" Type="http://schemas.openxmlformats.org/officeDocument/2006/relationships/hyperlink" Target="http://www.hao.ucar.edu/modeling/tgcm/download/files/tiegcm_codestruct/util.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ownload.hao.ucar.edu/pub/tgcm/tiegcm/src/dt.F" TargetMode="External"/><Relationship Id="rId11" Type="http://schemas.openxmlformats.org/officeDocument/2006/relationships/hyperlink" Target="http://www.hao.ucar.edu/modeling/tgcm/download/files/tiegcm_codestruct/swdot.F" TargetMode="External"/><Relationship Id="rId5" Type="http://schemas.openxmlformats.org/officeDocument/2006/relationships/slide" Target="slide15.xml"/><Relationship Id="rId10" Type="http://schemas.openxmlformats.org/officeDocument/2006/relationships/hyperlink" Target="swdot.F" TargetMode="External"/><Relationship Id="rId4" Type="http://schemas.openxmlformats.org/officeDocument/2006/relationships/slide" Target="slide11.xml"/><Relationship Id="rId9" Type="http://schemas.openxmlformats.org/officeDocument/2006/relationships/slide" Target="slide7.xml"/><Relationship Id="rId1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o.ucar.edu/modeling/tgcm/download/files/tiegcm_codestruct/bndry.F" TargetMode="External"/><Relationship Id="rId3" Type="http://schemas.openxmlformats.org/officeDocument/2006/relationships/hyperlink" Target="http://www.hao.ucar.edu/modeling/tgcm/download/files/tiegcm_codestruct/dt.F" TargetMode="External"/><Relationship Id="rId7" Type="http://schemas.openxmlformats.org/officeDocument/2006/relationships/slide" Target="slide1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trsolv.F" TargetMode="External"/><Relationship Id="rId5" Type="http://schemas.openxmlformats.org/officeDocument/2006/relationships/hyperlink" Target="http://www.hao.ucar.edu/modeling/tgcm/download/files/tiegcm_codestruct/smooth.F" TargetMode="External"/><Relationship Id="rId4" Type="http://schemas.openxmlformats.org/officeDocument/2006/relationships/hyperlink" Target="http://www.hao.ucar.edu/modeling/tgcm/download/files/tiegcm_codestruct/advec.F" TargetMode="External"/><Relationship Id="rId9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o.ucar.edu/modeling/tgcm/download/files/tiegcm_codestruct/apex_subs.F" TargetMode="External"/><Relationship Id="rId3" Type="http://schemas.openxmlformats.org/officeDocument/2006/relationships/hyperlink" Target="http://www.hao.ucar.edu/modeling/tgcm/download/files/tiegcm_codestruct/tgcm.F" TargetMode="External"/><Relationship Id="rId7" Type="http://schemas.openxmlformats.org/officeDocument/2006/relationships/hyperlink" Target="http://www.hao.ucar.edu/modeling/tgcm/download/files/tiegcm_codestruct/apex.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ao.ucar.edu/modeling/tgcm/download/files/tiegcm_codestruct/rdsource.F" TargetMode="External"/><Relationship Id="rId11" Type="http://schemas.openxmlformats.org/officeDocument/2006/relationships/hyperlink" Target="http://www.hao.ucar.edu/modeling/tgcm/download/files/tiegcm_codestruct/nchist.F" TargetMode="External"/><Relationship Id="rId5" Type="http://schemas.openxmlformats.org/officeDocument/2006/relationships/slide" Target="slide3.xml"/><Relationship Id="rId10" Type="http://schemas.openxmlformats.org/officeDocument/2006/relationships/hyperlink" Target="http://www.hao.ucar.edu/modeling/tgcm/download/files/tiegcm_codestruct/input.F" TargetMode="External"/><Relationship Id="rId4" Type="http://schemas.openxmlformats.org/officeDocument/2006/relationships/slide" Target="slide4.xml"/><Relationship Id="rId9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o.ucar.edu/modeling/tgcm/download/files/tiegcm_codestruct/allocdata.F" TargetMode="External"/><Relationship Id="rId3" Type="http://schemas.openxmlformats.org/officeDocument/2006/relationships/hyperlink" Target="http://www.hao.ucar.edu/modeling/tgcm/download/files/tiegcm_codestruct/cons.F" TargetMode="External"/><Relationship Id="rId7" Type="http://schemas.openxmlformats.org/officeDocument/2006/relationships/slide" Target="slide2.xml"/><Relationship Id="rId2" Type="http://schemas.openxmlformats.org/officeDocument/2006/relationships/hyperlink" Target="http://www.hao.ucar.edu/modeling/tgcm/download/files/tiegcm_codestruct/init.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fields.F" TargetMode="External"/><Relationship Id="rId5" Type="http://schemas.openxmlformats.org/officeDocument/2006/relationships/hyperlink" Target="http://www.hao.ucar.edu/modeling/tgcm/download/files/tiegcm_codestruct/util.F" TargetMode="External"/><Relationship Id="rId4" Type="http://schemas.openxmlformats.org/officeDocument/2006/relationships/hyperlink" Target="http://www.hao.ucar.edu/modeling/tgcm/download/files/tiegcm_codestruct/soldata.F" TargetMode="External"/><Relationship Id="rId9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o.ucar.edu/modeling/tgcm/download/files/tiegcm_codestruct/gswm.F" TargetMode="External"/><Relationship Id="rId13" Type="http://schemas.openxmlformats.org/officeDocument/2006/relationships/hyperlink" Target="http://www.hao.ucar.edu/modeling/tgcm/download/files/tiegcm_codestruct/hdif.F" TargetMode="External"/><Relationship Id="rId18" Type="http://schemas.openxmlformats.org/officeDocument/2006/relationships/hyperlink" Target="http://www.hao.ucar.edu/modeling/tgcm/download/files/tiegcm_codestruct/dynamo.F" TargetMode="External"/><Relationship Id="rId3" Type="http://schemas.openxmlformats.org/officeDocument/2006/relationships/slide" Target="slide2.xml"/><Relationship Id="rId21" Type="http://schemas.openxmlformats.org/officeDocument/2006/relationships/hyperlink" Target="http://www.hao.ucar.edu/modeling/tgcm/download/files/tiegcm_codestruct/bndry.F" TargetMode="External"/><Relationship Id="rId7" Type="http://schemas.openxmlformats.org/officeDocument/2006/relationships/hyperlink" Target="http://www.hao.ucar.edu/modeling/tgcm/download/files/tiegcm_codestruct/imf.F" TargetMode="External"/><Relationship Id="rId12" Type="http://schemas.openxmlformats.org/officeDocument/2006/relationships/hyperlink" Target="http://www.hao.ucar.edu/modeling/tgcm/download/files/tiegcm_codestruct/addiag.F" TargetMode="External"/><Relationship Id="rId17" Type="http://schemas.openxmlformats.org/officeDocument/2006/relationships/hyperlink" Target="http://www.hao.ucar.edu/modeling/tgcm/download/files/tiegcm_codestruct/magpres_g.F" TargetMode="External"/><Relationship Id="rId2" Type="http://schemas.openxmlformats.org/officeDocument/2006/relationships/hyperlink" Target="http://www.hao.ucar.edu/modeling/tgcm/download/files/tiegcm_codestruct/advance.F" TargetMode="External"/><Relationship Id="rId16" Type="http://schemas.openxmlformats.org/officeDocument/2006/relationships/slide" Target="slide5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ao.ucar.edu/modeling/tgcm/download/files/tiegcm_codestruct/gpi.F" TargetMode="External"/><Relationship Id="rId11" Type="http://schemas.openxmlformats.org/officeDocument/2006/relationships/hyperlink" Target="http://www.hao.ucar.edu/modeling/tgcm/download/files/tiegcm_codestruct/efield.F" TargetMode="External"/><Relationship Id="rId5" Type="http://schemas.openxmlformats.org/officeDocument/2006/relationships/hyperlink" Target="http://www.hao.ucar.edu/modeling/tgcm/download/files/tiegcm_codestruct/magfield.F" TargetMode="External"/><Relationship Id="rId15" Type="http://schemas.openxmlformats.org/officeDocument/2006/relationships/hyperlink" Target="http://www.hao.ucar.edu/modeling/tgcm/download/files/tiegcm_codestruct/heelis.F" TargetMode="External"/><Relationship Id="rId10" Type="http://schemas.openxmlformats.org/officeDocument/2006/relationships/hyperlink" Target="http://www.hao.ucar.edu/modeling/tgcm/download/files/tiegcm_codestruct/qrj.F" TargetMode="External"/><Relationship Id="rId19" Type="http://schemas.openxmlformats.org/officeDocument/2006/relationships/slide" Target="slide8.xml"/><Relationship Id="rId4" Type="http://schemas.openxmlformats.org/officeDocument/2006/relationships/slide" Target="slide1.xml"/><Relationship Id="rId9" Type="http://schemas.openxmlformats.org/officeDocument/2006/relationships/hyperlink" Target="http://www.hao.ucar.edu/modeling/tgcm/download/files/tiegcm_codestruct/aurora.F" TargetMode="External"/><Relationship Id="rId14" Type="http://schemas.openxmlformats.org/officeDocument/2006/relationships/hyperlink" Target="http://www.hao.ucar.edu/modeling/tgcm/download/files/tiegcm_codestruct/wei05sc.F" TargetMode="External"/><Relationship Id="rId22" Type="http://schemas.openxmlformats.org/officeDocument/2006/relationships/hyperlink" Target="http://www.hao.ucar.edu/modeling/tgcm/download/files/tiegcm_codestruct/lsqdsq.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o.ucar.edu/modeling/tgcm/download/files/tiegcm_codestruct/qjoule.F" TargetMode="External"/><Relationship Id="rId13" Type="http://schemas.openxmlformats.org/officeDocument/2006/relationships/slide" Target="slide11.xml"/><Relationship Id="rId18" Type="http://schemas.openxmlformats.org/officeDocument/2006/relationships/hyperlink" Target="http://www.hao.ucar.edu/modeling/tgcm/download/files/tiegcm_codestruct/chemrates.F" TargetMode="External"/><Relationship Id="rId26" Type="http://schemas.openxmlformats.org/officeDocument/2006/relationships/hyperlink" Target="http://www.hao.ucar.edu/modeling/tgcm/download/files/tiegcm_codestruct/bndry.F" TargetMode="External"/><Relationship Id="rId3" Type="http://schemas.openxmlformats.org/officeDocument/2006/relationships/slide" Target="slide4.xml"/><Relationship Id="rId21" Type="http://schemas.openxmlformats.org/officeDocument/2006/relationships/slide" Target="slide6.xml"/><Relationship Id="rId7" Type="http://schemas.openxmlformats.org/officeDocument/2006/relationships/hyperlink" Target="http://www.hao.ucar.edu/modeling/tgcm/download/files/tiegcm_codestruct/filter.F" TargetMode="External"/><Relationship Id="rId12" Type="http://schemas.openxmlformats.org/officeDocument/2006/relationships/hyperlink" Target="http://www.hao.ucar.edu/modeling/tgcm/download/files/tiegcm_codestruct/hdif.F" TargetMode="External"/><Relationship Id="rId17" Type="http://schemas.openxmlformats.org/officeDocument/2006/relationships/hyperlink" Target="http://www.hao.ucar.edu/modeling/tgcm/download/files/tiegcm_codestruct/chapman.F" TargetMode="External"/><Relationship Id="rId25" Type="http://schemas.openxmlformats.org/officeDocument/2006/relationships/hyperlink" Target="http://www.hao.ucar.edu/modeling/tgcm/download/files/tiegcm_codestruct/cpktkm.F" TargetMode="External"/><Relationship Id="rId2" Type="http://schemas.openxmlformats.org/officeDocument/2006/relationships/hyperlink" Target="http://www.hao.ucar.edu/modeling/tgcm/download/files/tiegcm_codestruct/dynamics.F" TargetMode="External"/><Relationship Id="rId16" Type="http://schemas.openxmlformats.org/officeDocument/2006/relationships/hyperlink" Target="http://www.hao.ucar.edu/modeling/tgcm/download/files/tiegcm_codestruct/ionvel.F" TargetMode="External"/><Relationship Id="rId20" Type="http://schemas.openxmlformats.org/officeDocument/2006/relationships/hyperlink" Target="http://www.hao.ucar.edu/modeling/tgcm/download/files/tiegcm_codestruct/qrj.F" TargetMode="External"/><Relationship Id="rId29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qjion.F" TargetMode="External"/><Relationship Id="rId11" Type="http://schemas.openxmlformats.org/officeDocument/2006/relationships/hyperlink" Target="http://www.hao.ucar.edu/modeling/tgcm/download/files/tiegcm_codestruct/newton.F" TargetMode="External"/><Relationship Id="rId24" Type="http://schemas.openxmlformats.org/officeDocument/2006/relationships/hyperlink" Target="http://www.hao.ucar.edu/modeling/tgcm/download/files/tiegcm_codestruct/lamdas.F" TargetMode="External"/><Relationship Id="rId5" Type="http://schemas.openxmlformats.org/officeDocument/2006/relationships/hyperlink" Target="http://www.hao.ucar.edu/modeling/tgcm/download/files/tiegcm_codestruct/qjnno.F" TargetMode="External"/><Relationship Id="rId15" Type="http://schemas.openxmlformats.org/officeDocument/2006/relationships/hyperlink" Target="http://www.hao.ucar.edu/modeling/tgcm/download/files/tiegcm_codestruct/swdot.F" TargetMode="External"/><Relationship Id="rId23" Type="http://schemas.openxmlformats.org/officeDocument/2006/relationships/hyperlink" Target="http://www.hao.ucar.edu/modeling/tgcm/download/files/tiegcm_codestruct/elden.F" TargetMode="External"/><Relationship Id="rId28" Type="http://schemas.openxmlformats.org/officeDocument/2006/relationships/slide" Target="slide14.xml"/><Relationship Id="rId10" Type="http://schemas.openxmlformats.org/officeDocument/2006/relationships/hyperlink" Target="http://www.hao.ucar.edu/modeling/tgcm/download/files/tiegcm_codestruct/trsolv.F" TargetMode="External"/><Relationship Id="rId19" Type="http://schemas.openxmlformats.org/officeDocument/2006/relationships/hyperlink" Target="http://www.hao.ucar.edu/modeling/tgcm/download/files/tiegcm_codestruct/qinite.F" TargetMode="External"/><Relationship Id="rId4" Type="http://schemas.openxmlformats.org/officeDocument/2006/relationships/slide" Target="slide9.xml"/><Relationship Id="rId9" Type="http://schemas.openxmlformats.org/officeDocument/2006/relationships/hyperlink" Target="http://www.hao.ucar.edu/modeling/tgcm/download/files/tiegcm_codestruct/settei.F" TargetMode="External"/><Relationship Id="rId14" Type="http://schemas.openxmlformats.org/officeDocument/2006/relationships/slide" Target="slide12.xml"/><Relationship Id="rId22" Type="http://schemas.openxmlformats.org/officeDocument/2006/relationships/slide" Target="slide7.xml"/><Relationship Id="rId27" Type="http://schemas.openxmlformats.org/officeDocument/2006/relationships/slide" Target="slide1.xml"/><Relationship Id="rId30" Type="http://schemas.openxmlformats.org/officeDocument/2006/relationships/hyperlink" Target="http://www.hao.ucar.edu/modeling/tgcm/download/files/tiegcm_codestruct/lsqdsq.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http://www.hao.ucar.edu/modeling/tgcm/download/files/tiegcm_codestruct/aurora.F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1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trsolv.F" TargetMode="External"/><Relationship Id="rId5" Type="http://schemas.openxmlformats.org/officeDocument/2006/relationships/slide" Target="slide5.xml"/><Relationship Id="rId4" Type="http://schemas.openxmlformats.org/officeDocument/2006/relationships/hyperlink" Target="http://www.hao.ucar.edu/modeling/tgcm/download/files/tiegcm_codestruct/oplus.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.xml"/><Relationship Id="rId2" Type="http://schemas.openxmlformats.org/officeDocument/2006/relationships/hyperlink" Target="http://www.hao.ucar.edu/modeling/tgcm/download/files/tiegcm_codestruct/dynamo.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mud.F" TargetMode="External"/><Relationship Id="rId5" Type="http://schemas.openxmlformats.org/officeDocument/2006/relationships/hyperlink" Target="advance.F" TargetMode="External"/><Relationship Id="rId4" Type="http://schemas.openxmlformats.org/officeDocument/2006/relationships/hyperlink" Target="http://www.hao.ucar.edu/modeling/tgcm/download/files/tiegcm_codestruct/magpres_g.F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hyperlink" Target="http://www.hao.ucar.edu/modeling/tgcm/download/files/tiegcm_codestruct/comp_n2d.F" TargetMode="External"/><Relationship Id="rId7" Type="http://schemas.openxmlformats.org/officeDocument/2006/relationships/slide" Target="slide1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ao.ucar.edu/modeling/tgcm/download/files/tiegcm_codestruct/comp_no.F" TargetMode="External"/><Relationship Id="rId5" Type="http://schemas.openxmlformats.org/officeDocument/2006/relationships/slide" Target="slide10.xml"/><Relationship Id="rId4" Type="http://schemas.openxmlformats.org/officeDocument/2006/relationships/hyperlink" Target="http://www.hao.ucar.edu/modeling/tgcm/download/files/tiegcm_codestruct/comp_n4s.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TIEGCM Code Structure</a:t>
            </a:r>
            <a:br>
              <a:rPr lang="en-US" sz="4000" dirty="0" smtClean="0"/>
            </a:br>
            <a:r>
              <a:rPr lang="en-US" sz="3600" dirty="0" smtClean="0"/>
              <a:t>Contents</a:t>
            </a:r>
            <a:br>
              <a:rPr lang="en-US" sz="3600" dirty="0" smtClean="0"/>
            </a:b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1752600"/>
            <a:ext cx="544732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2" action="ppaction://hlinksldjump"/>
              </a:rPr>
              <a:t>TIEGCM</a:t>
            </a:r>
            <a:r>
              <a:rPr lang="en-US" sz="2400" dirty="0" smtClean="0"/>
              <a:t>	Main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3" action="ppaction://hlinksldjump"/>
              </a:rPr>
              <a:t>Init</a:t>
            </a:r>
            <a:r>
              <a:rPr lang="en-US" sz="2400" dirty="0" smtClean="0"/>
              <a:t>		Model initialization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4" action="ppaction://hlinksldjump"/>
              </a:rPr>
              <a:t>Advance</a:t>
            </a:r>
            <a:r>
              <a:rPr lang="en-US" sz="2400" dirty="0" smtClean="0"/>
              <a:t>	</a:t>
            </a:r>
            <a:r>
              <a:rPr lang="en-US" sz="2400" dirty="0" err="1" smtClean="0"/>
              <a:t>Advance</a:t>
            </a:r>
            <a:r>
              <a:rPr lang="en-US" sz="2400" dirty="0" smtClean="0"/>
              <a:t> model in time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5" action="ppaction://hlinksldjump"/>
              </a:rPr>
              <a:t>Dynamics</a:t>
            </a:r>
            <a:r>
              <a:rPr lang="en-US" sz="2400" dirty="0" smtClean="0"/>
              <a:t>	</a:t>
            </a:r>
            <a:r>
              <a:rPr lang="en-US" sz="2400" dirty="0" err="1" smtClean="0"/>
              <a:t>Dynamics</a:t>
            </a:r>
            <a:r>
              <a:rPr lang="en-US" sz="2400" dirty="0" smtClean="0"/>
              <a:t> and Chemistry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6" action="ppaction://hlinksldjump"/>
              </a:rPr>
              <a:t>Aurora</a:t>
            </a:r>
            <a:r>
              <a:rPr lang="en-US" sz="2400" dirty="0" smtClean="0"/>
              <a:t>	</a:t>
            </a:r>
            <a:r>
              <a:rPr lang="en-US" sz="2400" dirty="0" err="1" smtClean="0"/>
              <a:t>Aurora</a:t>
            </a:r>
            <a:r>
              <a:rPr lang="en-US" sz="2400" dirty="0" smtClean="0"/>
              <a:t> Parameterization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7" action="ppaction://hlinksldjump"/>
              </a:rPr>
              <a:t>Oplus</a:t>
            </a:r>
            <a:r>
              <a:rPr lang="en-US" sz="2400" dirty="0" smtClean="0"/>
              <a:t>		O+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8" action="ppaction://hlinksldjump"/>
              </a:rPr>
              <a:t>Minor</a:t>
            </a:r>
            <a:r>
              <a:rPr lang="en-US" sz="2400" dirty="0" smtClean="0"/>
              <a:t> 	</a:t>
            </a:r>
            <a:r>
              <a:rPr lang="en-US" sz="2400" dirty="0" err="1" smtClean="0"/>
              <a:t>Minor</a:t>
            </a:r>
            <a:r>
              <a:rPr lang="en-US" sz="2400" dirty="0" smtClean="0"/>
              <a:t> Species Composition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9" action="ppaction://hlinksldjump"/>
              </a:rPr>
              <a:t>DUV</a:t>
            </a:r>
            <a:r>
              <a:rPr lang="en-US" sz="2400" dirty="0" smtClean="0"/>
              <a:t>		Neutral Winds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10" action="ppaction://hlinksldjump"/>
              </a:rPr>
              <a:t>DT</a:t>
            </a:r>
            <a:r>
              <a:rPr lang="en-US" sz="2400" dirty="0" smtClean="0"/>
              <a:t>		Neutral Temperature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11" action="ppaction://hlinksldjump"/>
              </a:rPr>
              <a:t>Major</a:t>
            </a:r>
            <a:r>
              <a:rPr lang="en-US" sz="2400" dirty="0" smtClean="0"/>
              <a:t> 	Major Species Composition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12" action="ppaction://hlinksldjump"/>
              </a:rPr>
              <a:t>Dynamo</a:t>
            </a:r>
            <a:r>
              <a:rPr lang="en-US" sz="2400" dirty="0" smtClean="0"/>
              <a:t>	Electrodynamics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13" action="ppaction://hlinksldjump"/>
              </a:rPr>
              <a:t>Outhist</a:t>
            </a:r>
            <a:r>
              <a:rPr lang="en-US" sz="2400" dirty="0" smtClean="0"/>
              <a:t>	Write to output files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14" action="ppaction://hlinksldjump"/>
              </a:rPr>
              <a:t>Filter</a:t>
            </a:r>
            <a:r>
              <a:rPr lang="en-US" sz="2400" dirty="0" smtClean="0"/>
              <a:t>		Longitudinal filtering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hlinkClick r:id="rId2" action="ppaction://hlinksldjump"/>
          </p:cNvPr>
          <p:cNvSpPr/>
          <p:nvPr/>
        </p:nvSpPr>
        <p:spPr>
          <a:xfrm>
            <a:off x="2819400" y="457200"/>
            <a:ext cx="3733800" cy="5334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minor</a:t>
            </a:r>
          </a:p>
          <a:p>
            <a:pPr algn="ctr"/>
            <a:r>
              <a:rPr lang="en-US" dirty="0" smtClean="0"/>
              <a:t>Called by minor composition routines</a:t>
            </a:r>
          </a:p>
        </p:txBody>
      </p:sp>
      <p:cxnSp>
        <p:nvCxnSpPr>
          <p:cNvPr id="4" name="Straight Arrow Connector 3"/>
          <p:cNvCxnSpPr>
            <a:stCxn id="9" idx="2"/>
            <a:endCxn id="6" idx="0"/>
          </p:cNvCxnSpPr>
          <p:nvPr/>
        </p:nvCxnSpPr>
        <p:spPr>
          <a:xfrm rot="5400000">
            <a:off x="2857500" y="685800"/>
            <a:ext cx="762000" cy="289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hlinkClick r:id="rId3"/>
          </p:cNvPr>
          <p:cNvSpPr/>
          <p:nvPr/>
        </p:nvSpPr>
        <p:spPr>
          <a:xfrm>
            <a:off x="304800" y="2514600"/>
            <a:ext cx="2971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advec</a:t>
            </a:r>
            <a:r>
              <a:rPr lang="en-US" dirty="0" smtClean="0"/>
              <a:t> (horizontal </a:t>
            </a:r>
            <a:r>
              <a:rPr lang="en-US" dirty="0" err="1" smtClean="0"/>
              <a:t>advecion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Rectangle 8">
            <a:hlinkClick r:id="rId4"/>
          </p:cNvPr>
          <p:cNvSpPr/>
          <p:nvPr/>
        </p:nvSpPr>
        <p:spPr>
          <a:xfrm>
            <a:off x="2895600" y="1371600"/>
            <a:ext cx="3581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Minor (advance minor species)</a:t>
            </a:r>
            <a:endParaRPr lang="en-US" dirty="0"/>
          </a:p>
        </p:txBody>
      </p:sp>
      <p:cxnSp>
        <p:nvCxnSpPr>
          <p:cNvPr id="12" name="Straight Connector 11"/>
          <p:cNvCxnSpPr>
            <a:stCxn id="2" idx="2"/>
            <a:endCxn id="9" idx="0"/>
          </p:cNvCxnSpPr>
          <p:nvPr/>
        </p:nvCxnSpPr>
        <p:spPr>
          <a:xfrm rot="5400000">
            <a:off x="4495800" y="1181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hlinkClick r:id="rId5"/>
          </p:cNvPr>
          <p:cNvSpPr/>
          <p:nvPr/>
        </p:nvSpPr>
        <p:spPr>
          <a:xfrm>
            <a:off x="3657600" y="2514600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trsolv</a:t>
            </a:r>
            <a:endParaRPr lang="en-US" dirty="0" smtClean="0"/>
          </a:p>
          <a:p>
            <a:pPr algn="ctr"/>
            <a:r>
              <a:rPr lang="en-US" sz="1400" dirty="0" err="1" smtClean="0"/>
              <a:t>Tridiagonal</a:t>
            </a:r>
            <a:r>
              <a:rPr lang="en-US" sz="1400" dirty="0" smtClean="0"/>
              <a:t> solver</a:t>
            </a:r>
            <a:endParaRPr lang="en-US" sz="1400" dirty="0"/>
          </a:p>
        </p:txBody>
      </p:sp>
      <p:cxnSp>
        <p:nvCxnSpPr>
          <p:cNvPr id="28" name="Straight Arrow Connector 27"/>
          <p:cNvCxnSpPr>
            <a:stCxn id="9" idx="2"/>
            <a:endCxn id="27" idx="0"/>
          </p:cNvCxnSpPr>
          <p:nvPr/>
        </p:nvCxnSpPr>
        <p:spPr>
          <a:xfrm rot="5400000">
            <a:off x="4286250" y="211455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hlinkClick r:id="rId4"/>
          </p:cNvPr>
          <p:cNvSpPr/>
          <p:nvPr/>
        </p:nvSpPr>
        <p:spPr>
          <a:xfrm>
            <a:off x="5867400" y="2514600"/>
            <a:ext cx="2971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filter_minor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9" idx="2"/>
            <a:endCxn id="34" idx="0"/>
          </p:cNvCxnSpPr>
          <p:nvPr/>
        </p:nvCxnSpPr>
        <p:spPr>
          <a:xfrm rot="16200000" flipH="1">
            <a:off x="5638800" y="800100"/>
            <a:ext cx="762000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4" idx="2"/>
            <a:endCxn id="18" idx="0"/>
          </p:cNvCxnSpPr>
          <p:nvPr/>
        </p:nvCxnSpPr>
        <p:spPr>
          <a:xfrm rot="16200000" flipH="1">
            <a:off x="7105650" y="314325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Document 16">
            <a:hlinkClick r:id="rId6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18" name="Flowchart: Alternate Process 17">
            <a:hlinkClick r:id="rId7" action="ppaction://hlinksldjump"/>
          </p:cNvPr>
          <p:cNvSpPr/>
          <p:nvPr/>
        </p:nvSpPr>
        <p:spPr>
          <a:xfrm>
            <a:off x="6172200" y="3429000"/>
            <a:ext cx="2438400" cy="381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filter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Document 22">
            <a:hlinkClick r:id="rId2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533400" y="304800"/>
            <a:ext cx="8153400" cy="4343400"/>
            <a:chOff x="533400" y="304800"/>
            <a:chExt cx="8153400" cy="4343400"/>
          </a:xfrm>
        </p:grpSpPr>
        <p:grpSp>
          <p:nvGrpSpPr>
            <p:cNvPr id="49" name="Group 48"/>
            <p:cNvGrpSpPr/>
            <p:nvPr/>
          </p:nvGrpSpPr>
          <p:grpSpPr>
            <a:xfrm>
              <a:off x="533400" y="304800"/>
              <a:ext cx="8001000" cy="3963194"/>
              <a:chOff x="533400" y="304800"/>
              <a:chExt cx="8001000" cy="3963194"/>
            </a:xfrm>
          </p:grpSpPr>
          <p:sp>
            <p:nvSpPr>
              <p:cNvPr id="2" name="Rounded Rectangle 1">
                <a:hlinkClick r:id="rId3" action="ppaction://hlinksldjump"/>
              </p:cNvPr>
              <p:cNvSpPr/>
              <p:nvPr/>
            </p:nvSpPr>
            <p:spPr>
              <a:xfrm>
                <a:off x="2286000" y="304800"/>
                <a:ext cx="3048000" cy="91440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Major species composition</a:t>
                </a:r>
              </a:p>
              <a:p>
                <a:pPr algn="ctr"/>
                <a:r>
                  <a:rPr lang="en-US" dirty="0" smtClean="0"/>
                  <a:t>(comp_o2o and comp are called by dynamics)</a:t>
                </a:r>
                <a:endParaRPr lang="en-US" dirty="0"/>
              </a:p>
            </p:txBody>
          </p:sp>
          <p:sp>
            <p:nvSpPr>
              <p:cNvPr id="3" name="Rectangle 2">
                <a:hlinkClick r:id="rId4"/>
              </p:cNvPr>
              <p:cNvSpPr/>
              <p:nvPr/>
            </p:nvSpPr>
            <p:spPr>
              <a:xfrm>
                <a:off x="533400" y="1828800"/>
                <a:ext cx="31242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comp_o2o</a:t>
                </a:r>
              </a:p>
              <a:p>
                <a:pPr algn="ctr"/>
                <a:r>
                  <a:rPr lang="en-US" dirty="0" smtClean="0"/>
                  <a:t> (sources and sinks for O2, O)</a:t>
                </a:r>
                <a:endParaRPr lang="en-US" dirty="0"/>
              </a:p>
            </p:txBody>
          </p:sp>
          <p:cxnSp>
            <p:nvCxnSpPr>
              <p:cNvPr id="5" name="Straight Arrow Connector 4"/>
              <p:cNvCxnSpPr>
                <a:stCxn id="2" idx="2"/>
                <a:endCxn id="3" idx="0"/>
              </p:cNvCxnSpPr>
              <p:nvPr/>
            </p:nvCxnSpPr>
            <p:spPr>
              <a:xfrm rot="5400000">
                <a:off x="2647950" y="666750"/>
                <a:ext cx="609600" cy="17145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Arrow Connector 6"/>
              <p:cNvCxnSpPr>
                <a:stCxn id="2" idx="2"/>
                <a:endCxn id="10" idx="0"/>
              </p:cNvCxnSpPr>
              <p:nvPr/>
            </p:nvCxnSpPr>
            <p:spPr>
              <a:xfrm rot="16200000" flipH="1">
                <a:off x="4438650" y="590550"/>
                <a:ext cx="609600" cy="18669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>
                <a:hlinkClick r:id="rId5"/>
              </p:cNvPr>
              <p:cNvSpPr/>
              <p:nvPr/>
            </p:nvSpPr>
            <p:spPr>
              <a:xfrm>
                <a:off x="4114800" y="1828800"/>
                <a:ext cx="31242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comp</a:t>
                </a:r>
              </a:p>
              <a:p>
                <a:pPr algn="ctr"/>
                <a:r>
                  <a:rPr lang="en-US" dirty="0" smtClean="0"/>
                  <a:t> (advance O2, O)</a:t>
                </a:r>
                <a:endParaRPr lang="en-US" dirty="0"/>
              </a:p>
            </p:txBody>
          </p:sp>
          <p:sp>
            <p:nvSpPr>
              <p:cNvPr id="19" name="Rectangle 18">
                <a:hlinkClick r:id="rId5"/>
              </p:cNvPr>
              <p:cNvSpPr/>
              <p:nvPr/>
            </p:nvSpPr>
            <p:spPr>
              <a:xfrm>
                <a:off x="533400" y="3200400"/>
                <a:ext cx="25146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advecl</a:t>
                </a:r>
                <a:r>
                  <a:rPr lang="en-US" dirty="0" smtClean="0"/>
                  <a:t> </a:t>
                </a:r>
              </a:p>
              <a:p>
                <a:pPr algn="ctr"/>
                <a:r>
                  <a:rPr lang="en-US" dirty="0" smtClean="0"/>
                  <a:t>(horizontal advection)</a:t>
                </a:r>
                <a:endParaRPr lang="en-US" dirty="0"/>
              </a:p>
            </p:txBody>
          </p:sp>
          <p:sp>
            <p:nvSpPr>
              <p:cNvPr id="20" name="Rectangle 19">
                <a:hlinkClick r:id="rId6"/>
              </p:cNvPr>
              <p:cNvSpPr/>
              <p:nvPr/>
            </p:nvSpPr>
            <p:spPr>
              <a:xfrm>
                <a:off x="3505200" y="3200400"/>
                <a:ext cx="2438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smooth </a:t>
                </a:r>
              </a:p>
              <a:p>
                <a:pPr algn="ctr"/>
                <a:r>
                  <a:rPr lang="en-US" dirty="0" smtClean="0"/>
                  <a:t>(Shapiro smoother)</a:t>
                </a:r>
                <a:endParaRPr lang="en-US" dirty="0"/>
              </a:p>
            </p:txBody>
          </p:sp>
          <p:sp>
            <p:nvSpPr>
              <p:cNvPr id="21" name="Rectangle 20">
                <a:hlinkClick r:id="rId5"/>
              </p:cNvPr>
              <p:cNvSpPr/>
              <p:nvPr/>
            </p:nvSpPr>
            <p:spPr>
              <a:xfrm>
                <a:off x="6400800" y="3200400"/>
                <a:ext cx="21336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filter_o2o </a:t>
                </a:r>
              </a:p>
            </p:txBody>
          </p:sp>
          <p:cxnSp>
            <p:nvCxnSpPr>
              <p:cNvPr id="24" name="Straight Arrow Connector 23"/>
              <p:cNvCxnSpPr>
                <a:stCxn id="10" idx="2"/>
                <a:endCxn id="19" idx="0"/>
              </p:cNvCxnSpPr>
              <p:nvPr/>
            </p:nvCxnSpPr>
            <p:spPr>
              <a:xfrm rot="5400000">
                <a:off x="3352800" y="876300"/>
                <a:ext cx="762000" cy="3886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0" idx="2"/>
                <a:endCxn id="20" idx="0"/>
              </p:cNvCxnSpPr>
              <p:nvPr/>
            </p:nvCxnSpPr>
            <p:spPr>
              <a:xfrm rot="5400000">
                <a:off x="4819650" y="2343150"/>
                <a:ext cx="762000" cy="9525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10" idx="2"/>
                <a:endCxn id="21" idx="0"/>
              </p:cNvCxnSpPr>
              <p:nvPr/>
            </p:nvCxnSpPr>
            <p:spPr>
              <a:xfrm rot="16200000" flipH="1">
                <a:off x="6191250" y="1924050"/>
                <a:ext cx="762000" cy="17907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21" idx="2"/>
                <a:endCxn id="25" idx="0"/>
              </p:cNvCxnSpPr>
              <p:nvPr/>
            </p:nvCxnSpPr>
            <p:spPr>
              <a:xfrm rot="5400000">
                <a:off x="7239000" y="4038600"/>
                <a:ext cx="457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Flowchart: Alternate Process 24">
              <a:hlinkClick r:id="rId7" action="ppaction://hlinksldjump"/>
            </p:cNvPr>
            <p:cNvSpPr/>
            <p:nvPr/>
          </p:nvSpPr>
          <p:spPr>
            <a:xfrm>
              <a:off x="6248400" y="4267200"/>
              <a:ext cx="2438400" cy="3810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filter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Connector 45"/>
          <p:cNvCxnSpPr>
            <a:stCxn id="2" idx="2"/>
            <a:endCxn id="4" idx="0"/>
          </p:cNvCxnSpPr>
          <p:nvPr/>
        </p:nvCxnSpPr>
        <p:spPr>
          <a:xfrm rot="16200000" flipH="1">
            <a:off x="2686050" y="1200150"/>
            <a:ext cx="304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ocument 19">
            <a:hlinkClick r:id="rId2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295400" y="533400"/>
            <a:ext cx="7467600" cy="5181600"/>
            <a:chOff x="1295400" y="533400"/>
            <a:chExt cx="7467600" cy="5181600"/>
          </a:xfrm>
        </p:grpSpPr>
        <p:grpSp>
          <p:nvGrpSpPr>
            <p:cNvPr id="44" name="Group 43"/>
            <p:cNvGrpSpPr/>
            <p:nvPr/>
          </p:nvGrpSpPr>
          <p:grpSpPr>
            <a:xfrm>
              <a:off x="1295400" y="533400"/>
              <a:ext cx="5791200" cy="5181600"/>
              <a:chOff x="1828800" y="457200"/>
              <a:chExt cx="5791200" cy="5181600"/>
            </a:xfrm>
          </p:grpSpPr>
          <p:sp>
            <p:nvSpPr>
              <p:cNvPr id="2" name="Rounded Rectangle 1">
                <a:hlinkClick r:id="rId3" action="ppaction://hlinksldjump"/>
              </p:cNvPr>
              <p:cNvSpPr/>
              <p:nvPr/>
            </p:nvSpPr>
            <p:spPr>
              <a:xfrm>
                <a:off x="1828800" y="457200"/>
                <a:ext cx="3048000" cy="53340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duv is called by dynamics</a:t>
                </a:r>
                <a:endParaRPr lang="en-US" dirty="0"/>
              </a:p>
            </p:txBody>
          </p:sp>
          <p:sp>
            <p:nvSpPr>
              <p:cNvPr id="4" name="Rectangle 3">
                <a:hlinkClick r:id="rId4"/>
              </p:cNvPr>
              <p:cNvSpPr/>
              <p:nvPr/>
            </p:nvSpPr>
            <p:spPr>
              <a:xfrm>
                <a:off x="1905000" y="1295400"/>
                <a:ext cx="29718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duv</a:t>
                </a:r>
              </a:p>
              <a:p>
                <a:pPr algn="ctr"/>
                <a:r>
                  <a:rPr lang="en-US" sz="1400" dirty="0" smtClean="0"/>
                  <a:t>Neutral winds U, V</a:t>
                </a:r>
              </a:p>
            </p:txBody>
          </p:sp>
          <p:sp>
            <p:nvSpPr>
              <p:cNvPr id="7" name="Rectangle 6">
                <a:hlinkClick r:id="rId5"/>
              </p:cNvPr>
              <p:cNvSpPr/>
              <p:nvPr/>
            </p:nvSpPr>
            <p:spPr>
              <a:xfrm>
                <a:off x="4495800" y="21336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advec</a:t>
                </a:r>
                <a:r>
                  <a:rPr lang="en-US" sz="1400" dirty="0" smtClean="0"/>
                  <a:t> (horizontal advection)</a:t>
                </a:r>
                <a:endParaRPr lang="en-US" sz="1400" dirty="0"/>
              </a:p>
            </p:txBody>
          </p:sp>
          <p:sp>
            <p:nvSpPr>
              <p:cNvPr id="8" name="Rectangle 7">
                <a:hlinkClick r:id="rId4"/>
              </p:cNvPr>
              <p:cNvSpPr/>
              <p:nvPr/>
            </p:nvSpPr>
            <p:spPr>
              <a:xfrm>
                <a:off x="4495800" y="27432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glp</a:t>
                </a:r>
                <a:r>
                  <a:rPr lang="en-US" sz="1400" dirty="0" smtClean="0"/>
                  <a:t> (horizontal pressure forcing)</a:t>
                </a:r>
                <a:endParaRPr lang="en-US" sz="1400" dirty="0"/>
              </a:p>
            </p:txBody>
          </p:sp>
          <p:cxnSp>
            <p:nvCxnSpPr>
              <p:cNvPr id="15" name="Elbow Connector 14"/>
              <p:cNvCxnSpPr>
                <a:stCxn id="4" idx="2"/>
                <a:endCxn id="7" idx="1"/>
              </p:cNvCxnSpPr>
              <p:nvPr/>
            </p:nvCxnSpPr>
            <p:spPr>
              <a:xfrm rot="16200000" flipH="1">
                <a:off x="3676650" y="1543050"/>
                <a:ext cx="5334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>
                <a:stCxn id="4" idx="2"/>
                <a:endCxn id="8" idx="1"/>
              </p:cNvCxnSpPr>
              <p:nvPr/>
            </p:nvCxnSpPr>
            <p:spPr>
              <a:xfrm rot="16200000" flipH="1">
                <a:off x="3371850" y="1847850"/>
                <a:ext cx="11430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>
                <a:hlinkClick r:id="rId6"/>
              </p:cNvPr>
              <p:cNvSpPr/>
              <p:nvPr/>
            </p:nvSpPr>
            <p:spPr>
              <a:xfrm>
                <a:off x="4495800" y="33528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smooth (Shapiro smoother)</a:t>
                </a:r>
                <a:endParaRPr lang="en-US" sz="1400" dirty="0"/>
              </a:p>
            </p:txBody>
          </p:sp>
          <p:cxnSp>
            <p:nvCxnSpPr>
              <p:cNvPr id="24" name="Elbow Connector 23"/>
              <p:cNvCxnSpPr>
                <a:stCxn id="4" idx="2"/>
                <a:endCxn id="22" idx="1"/>
              </p:cNvCxnSpPr>
              <p:nvPr/>
            </p:nvCxnSpPr>
            <p:spPr>
              <a:xfrm rot="16200000" flipH="1">
                <a:off x="3067050" y="2152650"/>
                <a:ext cx="17526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Rectangle 25">
                <a:hlinkClick r:id="rId7"/>
              </p:cNvPr>
              <p:cNvSpPr/>
              <p:nvPr/>
            </p:nvSpPr>
            <p:spPr>
              <a:xfrm>
                <a:off x="4495800" y="39624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lbc_gswm_duv</a:t>
                </a:r>
                <a:r>
                  <a:rPr lang="en-US" sz="1400" dirty="0" smtClean="0"/>
                  <a:t> (GSWM data)</a:t>
                </a:r>
                <a:endParaRPr lang="en-US" sz="1400" dirty="0"/>
              </a:p>
            </p:txBody>
          </p:sp>
          <p:cxnSp>
            <p:nvCxnSpPr>
              <p:cNvPr id="28" name="Elbow Connector 27"/>
              <p:cNvCxnSpPr>
                <a:stCxn id="4" idx="2"/>
                <a:endCxn id="26" idx="1"/>
              </p:cNvCxnSpPr>
              <p:nvPr/>
            </p:nvCxnSpPr>
            <p:spPr>
              <a:xfrm rot="16200000" flipH="1">
                <a:off x="2762250" y="2457450"/>
                <a:ext cx="23622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30">
                <a:hlinkClick r:id="rId4"/>
              </p:cNvPr>
              <p:cNvSpPr/>
              <p:nvPr/>
            </p:nvSpPr>
            <p:spPr>
              <a:xfrm>
                <a:off x="4495800" y="45720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blktri</a:t>
                </a:r>
                <a:r>
                  <a:rPr lang="en-US" sz="1400" dirty="0" smtClean="0"/>
                  <a:t> (block </a:t>
                </a:r>
                <a:r>
                  <a:rPr lang="en-US" sz="1400" dirty="0" err="1" smtClean="0"/>
                  <a:t>tridiagonal</a:t>
                </a:r>
                <a:r>
                  <a:rPr lang="en-US" sz="1400" dirty="0" smtClean="0"/>
                  <a:t> solver)</a:t>
                </a:r>
                <a:endParaRPr lang="en-US" sz="1400" dirty="0"/>
              </a:p>
            </p:txBody>
          </p:sp>
          <p:cxnSp>
            <p:nvCxnSpPr>
              <p:cNvPr id="33" name="Elbow Connector 32"/>
              <p:cNvCxnSpPr>
                <a:stCxn id="4" idx="2"/>
                <a:endCxn id="31" idx="1"/>
              </p:cNvCxnSpPr>
              <p:nvPr/>
            </p:nvCxnSpPr>
            <p:spPr>
              <a:xfrm rot="16200000" flipH="1">
                <a:off x="2457450" y="2762250"/>
                <a:ext cx="29718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>
                <a:hlinkClick r:id="rId4"/>
              </p:cNvPr>
              <p:cNvSpPr/>
              <p:nvPr/>
            </p:nvSpPr>
            <p:spPr>
              <a:xfrm>
                <a:off x="4495800" y="5181600"/>
                <a:ext cx="25146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filter_uv</a:t>
                </a:r>
                <a:endParaRPr lang="en-US" sz="1400" dirty="0"/>
              </a:p>
            </p:txBody>
          </p:sp>
          <p:cxnSp>
            <p:nvCxnSpPr>
              <p:cNvPr id="37" name="Elbow Connector 36"/>
              <p:cNvCxnSpPr>
                <a:stCxn id="4" idx="2"/>
                <a:endCxn id="35" idx="1"/>
              </p:cNvCxnSpPr>
              <p:nvPr/>
            </p:nvCxnSpPr>
            <p:spPr>
              <a:xfrm rot="16200000" flipH="1">
                <a:off x="2152650" y="3067050"/>
                <a:ext cx="3581400" cy="1104900"/>
              </a:xfrm>
              <a:prstGeom prst="bent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5" idx="3"/>
              </p:cNvCxnSpPr>
              <p:nvPr/>
            </p:nvCxnSpPr>
            <p:spPr>
              <a:xfrm>
                <a:off x="7010400" y="5410200"/>
                <a:ext cx="609600" cy="38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Flowchart: Alternate Process 20">
              <a:hlinkClick r:id="rId8" action="ppaction://hlinksldjump"/>
            </p:cNvPr>
            <p:cNvSpPr/>
            <p:nvPr/>
          </p:nvSpPr>
          <p:spPr>
            <a:xfrm>
              <a:off x="7086600" y="5334000"/>
              <a:ext cx="1676400" cy="3810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filter</a:t>
              </a:r>
            </a:p>
          </p:txBody>
        </p:sp>
      </p:grpSp>
      <p:sp>
        <p:nvSpPr>
          <p:cNvPr id="25" name="Rectangle 24">
            <a:hlinkClick r:id="rId4"/>
          </p:cNvPr>
          <p:cNvSpPr/>
          <p:nvPr/>
        </p:nvSpPr>
        <p:spPr>
          <a:xfrm>
            <a:off x="6858000" y="2819400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dldp</a:t>
            </a:r>
            <a:endParaRPr lang="en-US" sz="1400" dirty="0" smtClean="0"/>
          </a:p>
          <a:p>
            <a:pPr algn="ctr"/>
            <a:r>
              <a:rPr lang="en-US" sz="1400" dirty="0" err="1" smtClean="0"/>
              <a:t>lat,lon</a:t>
            </a:r>
            <a:r>
              <a:rPr lang="en-US" sz="1400" dirty="0" smtClean="0"/>
              <a:t> derivatives</a:t>
            </a:r>
            <a:endParaRPr lang="en-US" sz="1400" dirty="0"/>
          </a:p>
        </p:txBody>
      </p:sp>
      <p:cxnSp>
        <p:nvCxnSpPr>
          <p:cNvPr id="29" name="Straight Arrow Connector 28"/>
          <p:cNvCxnSpPr>
            <a:stCxn id="8" idx="3"/>
            <a:endCxn id="25" idx="1"/>
          </p:cNvCxnSpPr>
          <p:nvPr/>
        </p:nvCxnSpPr>
        <p:spPr>
          <a:xfrm>
            <a:off x="6477000" y="3048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>
            <a:stCxn id="40" idx="2"/>
            <a:endCxn id="3" idx="0"/>
          </p:cNvCxnSpPr>
          <p:nvPr/>
        </p:nvCxnSpPr>
        <p:spPr>
          <a:xfrm rot="5400000">
            <a:off x="3314700" y="685800"/>
            <a:ext cx="3810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0" idx="2"/>
            <a:endCxn id="4" idx="0"/>
          </p:cNvCxnSpPr>
          <p:nvPr/>
        </p:nvCxnSpPr>
        <p:spPr>
          <a:xfrm rot="16200000" flipH="1">
            <a:off x="5391150" y="666750"/>
            <a:ext cx="457200" cy="2171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2"/>
            <a:endCxn id="11" idx="0"/>
          </p:cNvCxnSpPr>
          <p:nvPr/>
        </p:nvCxnSpPr>
        <p:spPr>
          <a:xfrm rot="5400000">
            <a:off x="1562100" y="2286000"/>
            <a:ext cx="6858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22" idx="0"/>
          </p:cNvCxnSpPr>
          <p:nvPr/>
        </p:nvCxnSpPr>
        <p:spPr>
          <a:xfrm rot="16200000" flipH="1">
            <a:off x="6838950" y="245745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5" idx="0"/>
          </p:cNvCxnSpPr>
          <p:nvPr/>
        </p:nvCxnSpPr>
        <p:spPr>
          <a:xfrm rot="5400000">
            <a:off x="5219700" y="1790700"/>
            <a:ext cx="6858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" idx="2"/>
            <a:endCxn id="15" idx="0"/>
          </p:cNvCxnSpPr>
          <p:nvPr/>
        </p:nvCxnSpPr>
        <p:spPr>
          <a:xfrm rot="16200000" flipH="1">
            <a:off x="3067050" y="1924050"/>
            <a:ext cx="762000" cy="194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304800" y="152400"/>
            <a:ext cx="8534400" cy="6248400"/>
            <a:chOff x="304800" y="152400"/>
            <a:chExt cx="8534400" cy="6248400"/>
          </a:xfrm>
        </p:grpSpPr>
        <p:grpSp>
          <p:nvGrpSpPr>
            <p:cNvPr id="54" name="Group 53"/>
            <p:cNvGrpSpPr/>
            <p:nvPr/>
          </p:nvGrpSpPr>
          <p:grpSpPr>
            <a:xfrm>
              <a:off x="3048000" y="3276600"/>
              <a:ext cx="2743200" cy="3124200"/>
              <a:chOff x="3352800" y="3276600"/>
              <a:chExt cx="2743200" cy="3124200"/>
            </a:xfrm>
          </p:grpSpPr>
          <p:sp>
            <p:nvSpPr>
              <p:cNvPr id="15" name="Rectangle 14">
                <a:hlinkClick r:id="rId2"/>
              </p:cNvPr>
              <p:cNvSpPr/>
              <p:nvPr/>
            </p:nvSpPr>
            <p:spPr>
              <a:xfrm>
                <a:off x="3505200" y="3276600"/>
                <a:ext cx="2438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define_hist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Define history structure</a:t>
                </a:r>
                <a:endParaRPr lang="en-US" dirty="0"/>
              </a:p>
            </p:txBody>
          </p:sp>
          <p:sp>
            <p:nvSpPr>
              <p:cNvPr id="16" name="Rectangle 15">
                <a:hlinkClick r:id="rId3"/>
              </p:cNvPr>
              <p:cNvSpPr/>
              <p:nvPr/>
            </p:nvSpPr>
            <p:spPr>
              <a:xfrm>
                <a:off x="3505200" y="4114800"/>
                <a:ext cx="2438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nc_define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Define </a:t>
                </a:r>
                <a:r>
                  <a:rPr lang="en-US" dirty="0" err="1" smtClean="0"/>
                  <a:t>netCDF</a:t>
                </a:r>
                <a:r>
                  <a:rPr lang="en-US" dirty="0" smtClean="0"/>
                  <a:t> file</a:t>
                </a:r>
                <a:endParaRPr lang="en-US" dirty="0"/>
              </a:p>
            </p:txBody>
          </p:sp>
          <p:sp>
            <p:nvSpPr>
              <p:cNvPr id="17" name="Rectangle 16">
                <a:hlinkClick r:id="rId3"/>
              </p:cNvPr>
              <p:cNvSpPr/>
              <p:nvPr/>
            </p:nvSpPr>
            <p:spPr>
              <a:xfrm>
                <a:off x="3352800" y="4953000"/>
                <a:ext cx="27432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nc_wrhist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Write history to </a:t>
                </a:r>
                <a:r>
                  <a:rPr lang="en-US" dirty="0" err="1" smtClean="0"/>
                  <a:t>netCDF</a:t>
                </a:r>
                <a:r>
                  <a:rPr lang="en-US" dirty="0" smtClean="0"/>
                  <a:t> file</a:t>
                </a:r>
              </a:p>
            </p:txBody>
          </p:sp>
          <p:sp>
            <p:nvSpPr>
              <p:cNvPr id="18" name="Rectangle 17">
                <a:hlinkClick r:id="rId2"/>
              </p:cNvPr>
              <p:cNvSpPr/>
              <p:nvPr/>
            </p:nvSpPr>
            <p:spPr>
              <a:xfrm>
                <a:off x="3505200" y="5791200"/>
                <a:ext cx="2438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savefile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Save history file to MSS</a:t>
                </a:r>
                <a:endParaRPr lang="en-US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304800" y="152400"/>
              <a:ext cx="8534400" cy="3657600"/>
              <a:chOff x="304800" y="152400"/>
              <a:chExt cx="8534400" cy="3657600"/>
            </a:xfrm>
          </p:grpSpPr>
          <p:sp>
            <p:nvSpPr>
              <p:cNvPr id="2" name="Flowchart: Alternate Process 1">
                <a:hlinkClick r:id="rId4" action="ppaction://hlinksldjump"/>
              </p:cNvPr>
              <p:cNvSpPr/>
              <p:nvPr/>
            </p:nvSpPr>
            <p:spPr>
              <a:xfrm>
                <a:off x="3048000" y="152400"/>
                <a:ext cx="2971800" cy="5334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outhist</a:t>
                </a:r>
                <a:r>
                  <a:rPr lang="en-US" dirty="0" smtClean="0"/>
                  <a:t> is called by advance</a:t>
                </a:r>
                <a:endParaRPr lang="en-US" dirty="0"/>
              </a:p>
            </p:txBody>
          </p:sp>
          <p:sp>
            <p:nvSpPr>
              <p:cNvPr id="3" name="Rectangle 2">
                <a:hlinkClick r:id="rId2"/>
              </p:cNvPr>
              <p:cNvSpPr/>
              <p:nvPr/>
            </p:nvSpPr>
            <p:spPr>
              <a:xfrm>
                <a:off x="990600" y="1905000"/>
                <a:ext cx="29718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output_hist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Write to primary history file</a:t>
                </a:r>
                <a:endParaRPr lang="en-US" dirty="0"/>
              </a:p>
            </p:txBody>
          </p:sp>
          <p:sp>
            <p:nvSpPr>
              <p:cNvPr id="4" name="Rectangle 3">
                <a:hlinkClick r:id="rId2"/>
              </p:cNvPr>
              <p:cNvSpPr/>
              <p:nvPr/>
            </p:nvSpPr>
            <p:spPr>
              <a:xfrm>
                <a:off x="5105400" y="1981200"/>
                <a:ext cx="3200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output_sechist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Write to secondary history file</a:t>
                </a:r>
                <a:endParaRPr lang="en-US" dirty="0"/>
              </a:p>
            </p:txBody>
          </p:sp>
          <p:sp>
            <p:nvSpPr>
              <p:cNvPr id="11" name="Rectangle 10">
                <a:hlinkClick r:id="rId5"/>
              </p:cNvPr>
              <p:cNvSpPr/>
              <p:nvPr/>
            </p:nvSpPr>
            <p:spPr>
              <a:xfrm>
                <a:off x="304800" y="3200400"/>
                <a:ext cx="2057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copyhist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Copy source history</a:t>
                </a:r>
                <a:endParaRPr lang="en-US" dirty="0"/>
              </a:p>
            </p:txBody>
          </p:sp>
          <p:sp>
            <p:nvSpPr>
              <p:cNvPr id="22" name="Rectangle 21">
                <a:hlinkClick r:id="rId3"/>
              </p:cNvPr>
              <p:cNvSpPr/>
              <p:nvPr/>
            </p:nvSpPr>
            <p:spPr>
              <a:xfrm>
                <a:off x="6324600" y="3200400"/>
                <a:ext cx="25146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def_fsech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Define secondary history</a:t>
                </a:r>
                <a:endParaRPr lang="en-US" dirty="0"/>
              </a:p>
            </p:txBody>
          </p:sp>
          <p:sp>
            <p:nvSpPr>
              <p:cNvPr id="40" name="Rectangle 39">
                <a:hlinkClick r:id="rId2"/>
              </p:cNvPr>
              <p:cNvSpPr/>
              <p:nvPr/>
            </p:nvSpPr>
            <p:spPr>
              <a:xfrm>
                <a:off x="3048000" y="914400"/>
                <a:ext cx="29718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output</a:t>
                </a:r>
              </a:p>
              <a:p>
                <a:pPr algn="ctr"/>
                <a:r>
                  <a:rPr lang="en-US" dirty="0" smtClean="0"/>
                  <a:t>Write to </a:t>
                </a:r>
                <a:r>
                  <a:rPr lang="en-US" dirty="0" err="1" smtClean="0"/>
                  <a:t>netcdf</a:t>
                </a:r>
                <a:r>
                  <a:rPr lang="en-US" dirty="0" smtClean="0"/>
                  <a:t> output files</a:t>
                </a:r>
                <a:endParaRPr lang="en-US" dirty="0"/>
              </a:p>
            </p:txBody>
          </p:sp>
        </p:grpSp>
      </p:grpSp>
      <p:cxnSp>
        <p:nvCxnSpPr>
          <p:cNvPr id="51" name="Straight Connector 50"/>
          <p:cNvCxnSpPr>
            <a:stCxn id="2" idx="2"/>
            <a:endCxn id="40" idx="0"/>
          </p:cNvCxnSpPr>
          <p:nvPr/>
        </p:nvCxnSpPr>
        <p:spPr>
          <a:xfrm rot="5400000">
            <a:off x="4419600" y="8001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>
            <a:hlinkClick r:id="rId6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hlinkClick r:id="rId2" action="ppaction://hlinksldjump"/>
          </p:cNvPr>
          <p:cNvSpPr/>
          <p:nvPr/>
        </p:nvSpPr>
        <p:spPr>
          <a:xfrm>
            <a:off x="2057400" y="304800"/>
            <a:ext cx="5105400" cy="259080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bg1"/>
                </a:solidFill>
                <a:hlinkClick r:id="rId3"/>
              </a:rPr>
              <a:t>filter</a:t>
            </a:r>
            <a:r>
              <a:rPr lang="en-US" sz="2800" dirty="0" smtClean="0"/>
              <a:t>: </a:t>
            </a:r>
            <a:r>
              <a:rPr lang="en-US" sz="2400" dirty="0" smtClean="0"/>
              <a:t>Filter routines are called by: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hlinkClick r:id="rId4" action="ppaction://hlinksldjump"/>
              </a:rPr>
              <a:t>comp </a:t>
            </a:r>
            <a:r>
              <a:rPr lang="en-US" sz="2000" dirty="0" smtClean="0"/>
              <a:t>	Major composition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5" action="ppaction://hlinksldjump"/>
              </a:rPr>
              <a:t>dt</a:t>
            </a:r>
            <a:r>
              <a:rPr lang="en-US" sz="2000" dirty="0" smtClean="0">
                <a:hlinkClick r:id="rId6"/>
              </a:rPr>
              <a:t> </a:t>
            </a:r>
            <a:r>
              <a:rPr lang="en-US" sz="2000" dirty="0" smtClean="0"/>
              <a:t>	Neutral temperature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7" action="ppaction://hlinksldjump"/>
              </a:rPr>
              <a:t>duv</a:t>
            </a:r>
            <a:r>
              <a:rPr lang="en-US" sz="2000" dirty="0" smtClean="0"/>
              <a:t> 	Neutral winds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8" action="ppaction://hlinksldjump"/>
              </a:rPr>
              <a:t>minor</a:t>
            </a:r>
            <a:r>
              <a:rPr lang="en-US" sz="2000" dirty="0" smtClean="0"/>
              <a:t>	 </a:t>
            </a:r>
            <a:r>
              <a:rPr lang="en-US" sz="2000" dirty="0" err="1" smtClean="0"/>
              <a:t>Minor</a:t>
            </a:r>
            <a:r>
              <a:rPr lang="en-US" sz="2000" dirty="0" smtClean="0"/>
              <a:t> composition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9" action="ppaction://hlinksldjump"/>
              </a:rPr>
              <a:t>oplus </a:t>
            </a:r>
            <a:r>
              <a:rPr lang="en-US" sz="2000" dirty="0" smtClean="0"/>
              <a:t>	O+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10" action="ppaction://hlinkfile"/>
              </a:rPr>
              <a:t>s</a:t>
            </a:r>
            <a:r>
              <a:rPr lang="en-US" sz="2000" dirty="0" smtClean="0">
                <a:hlinkClick r:id="rId11"/>
              </a:rPr>
              <a:t>wd</a:t>
            </a:r>
            <a:r>
              <a:rPr lang="en-US" sz="2000" dirty="0" smtClean="0">
                <a:hlinkClick r:id="rId10" action="ppaction://hlinkfile"/>
              </a:rPr>
              <a:t>ot</a:t>
            </a:r>
            <a:r>
              <a:rPr lang="en-US" sz="2000" dirty="0" smtClean="0"/>
              <a:t>	 Vertical motion</a:t>
            </a:r>
          </a:p>
          <a:p>
            <a:pPr algn="ctr">
              <a:buFont typeface="Arial" pitchFamily="34" charset="0"/>
              <a:buChar char="•"/>
            </a:pPr>
            <a:endParaRPr lang="en-US" dirty="0"/>
          </a:p>
        </p:txBody>
      </p:sp>
      <p:cxnSp>
        <p:nvCxnSpPr>
          <p:cNvPr id="4" name="Straight Arrow Connector 3"/>
          <p:cNvCxnSpPr>
            <a:stCxn id="2" idx="2"/>
            <a:endCxn id="9" idx="0"/>
          </p:cNvCxnSpPr>
          <p:nvPr/>
        </p:nvCxnSpPr>
        <p:spPr>
          <a:xfrm rot="5400000">
            <a:off x="3409950" y="2305050"/>
            <a:ext cx="609600" cy="179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" idx="2"/>
            <a:endCxn id="10" idx="0"/>
          </p:cNvCxnSpPr>
          <p:nvPr/>
        </p:nvCxnSpPr>
        <p:spPr>
          <a:xfrm rot="16200000" flipH="1">
            <a:off x="5372100" y="2133600"/>
            <a:ext cx="6096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3"/>
          </p:cNvPr>
          <p:cNvSpPr/>
          <p:nvPr/>
        </p:nvSpPr>
        <p:spPr>
          <a:xfrm>
            <a:off x="990600" y="3505200"/>
            <a:ext cx="3657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filter</a:t>
            </a:r>
          </a:p>
          <a:p>
            <a:pPr algn="ctr"/>
            <a:r>
              <a:rPr lang="en-US" sz="2000" dirty="0" smtClean="0"/>
              <a:t>(Called by  dt, duv, swdot, oplus)</a:t>
            </a:r>
            <a:endParaRPr lang="en-US" sz="2000" dirty="0"/>
          </a:p>
        </p:txBody>
      </p:sp>
      <p:sp>
        <p:nvSpPr>
          <p:cNvPr id="10" name="Rectangle 9">
            <a:hlinkClick r:id="rId3"/>
          </p:cNvPr>
          <p:cNvSpPr/>
          <p:nvPr/>
        </p:nvSpPr>
        <p:spPr>
          <a:xfrm>
            <a:off x="5029200" y="3505200"/>
            <a:ext cx="3429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filter2</a:t>
            </a:r>
          </a:p>
          <a:p>
            <a:pPr algn="ctr"/>
            <a:r>
              <a:rPr lang="en-US" sz="2000" dirty="0" smtClean="0"/>
              <a:t>(Called by </a:t>
            </a:r>
            <a:r>
              <a:rPr lang="en-US" sz="2000" dirty="0" err="1" smtClean="0"/>
              <a:t>comp,minor,oplus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5" name="Rectangle 14">
            <a:hlinkClick r:id="rId12"/>
          </p:cNvPr>
          <p:cNvSpPr/>
          <p:nvPr/>
        </p:nvSpPr>
        <p:spPr>
          <a:xfrm>
            <a:off x="3657600" y="4724400"/>
            <a:ext cx="2286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fftrans</a:t>
            </a:r>
            <a:r>
              <a:rPr lang="en-US" sz="2800" dirty="0" smtClean="0"/>
              <a:t> (</a:t>
            </a:r>
            <a:r>
              <a:rPr lang="en-US" sz="2800" dirty="0" err="1" smtClean="0"/>
              <a:t>util.F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6" name="Rectangle 15">
            <a:hlinkClick r:id="rId13"/>
          </p:cNvPr>
          <p:cNvSpPr/>
          <p:nvPr/>
        </p:nvSpPr>
        <p:spPr>
          <a:xfrm>
            <a:off x="3276600" y="5715000"/>
            <a:ext cx="2971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fft999</a:t>
            </a:r>
          </a:p>
          <a:p>
            <a:pPr algn="ctr"/>
            <a:r>
              <a:rPr lang="en-US" sz="2400" dirty="0" smtClean="0"/>
              <a:t>Fourier transform</a:t>
            </a:r>
            <a:endParaRPr lang="en-US" sz="2400" dirty="0"/>
          </a:p>
        </p:txBody>
      </p:sp>
      <p:cxnSp>
        <p:nvCxnSpPr>
          <p:cNvPr id="34" name="Straight Arrow Connector 33"/>
          <p:cNvCxnSpPr>
            <a:stCxn id="9" idx="2"/>
            <a:endCxn id="15" idx="0"/>
          </p:cNvCxnSpPr>
          <p:nvPr/>
        </p:nvCxnSpPr>
        <p:spPr>
          <a:xfrm rot="16200000" flipH="1">
            <a:off x="3581400" y="3505200"/>
            <a:ext cx="4572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0" idx="2"/>
            <a:endCxn id="15" idx="0"/>
          </p:cNvCxnSpPr>
          <p:nvPr/>
        </p:nvCxnSpPr>
        <p:spPr>
          <a:xfrm rot="5400000">
            <a:off x="5543550" y="3524250"/>
            <a:ext cx="457200" cy="194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5" idx="2"/>
            <a:endCxn id="16" idx="0"/>
          </p:cNvCxnSpPr>
          <p:nvPr/>
        </p:nvCxnSpPr>
        <p:spPr>
          <a:xfrm rot="5400000">
            <a:off x="4591050" y="55054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Document 42">
            <a:hlinkClick r:id="rId14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1295400" y="533400"/>
            <a:ext cx="3048000" cy="533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dt is called by dynamics</a:t>
            </a:r>
            <a:endParaRPr lang="en-US" dirty="0"/>
          </a:p>
        </p:txBody>
      </p:sp>
      <p:sp>
        <p:nvSpPr>
          <p:cNvPr id="6" name="Rectangle 5">
            <a:hlinkClick r:id="rId3"/>
          </p:cNvPr>
          <p:cNvSpPr/>
          <p:nvPr/>
        </p:nvSpPr>
        <p:spPr>
          <a:xfrm>
            <a:off x="1371600" y="1371600"/>
            <a:ext cx="2971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dt</a:t>
            </a:r>
          </a:p>
          <a:p>
            <a:pPr algn="ctr"/>
            <a:r>
              <a:rPr lang="en-US" sz="1400" dirty="0" smtClean="0"/>
              <a:t>Neutral Temperature TN</a:t>
            </a:r>
          </a:p>
        </p:txBody>
      </p:sp>
      <p:sp>
        <p:nvSpPr>
          <p:cNvPr id="7" name="Rectangle 6">
            <a:hlinkClick r:id="rId4"/>
          </p:cNvPr>
          <p:cNvSpPr/>
          <p:nvPr/>
        </p:nvSpPr>
        <p:spPr>
          <a:xfrm>
            <a:off x="3962400" y="28194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advec</a:t>
            </a:r>
            <a:r>
              <a:rPr lang="en-US" sz="1400" dirty="0" smtClean="0"/>
              <a:t> (horizontal advection)</a:t>
            </a:r>
            <a:endParaRPr lang="en-US" sz="1400" dirty="0"/>
          </a:p>
        </p:txBody>
      </p:sp>
      <p:sp>
        <p:nvSpPr>
          <p:cNvPr id="8" name="Rectangle 7">
            <a:hlinkClick r:id="rId4"/>
          </p:cNvPr>
          <p:cNvSpPr/>
          <p:nvPr/>
        </p:nvSpPr>
        <p:spPr>
          <a:xfrm>
            <a:off x="3962400" y="34290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advecv</a:t>
            </a:r>
            <a:r>
              <a:rPr lang="en-US" sz="1400" dirty="0" smtClean="0"/>
              <a:t> (vertical advection)</a:t>
            </a:r>
            <a:endParaRPr lang="en-US" sz="1400" dirty="0"/>
          </a:p>
        </p:txBody>
      </p:sp>
      <p:cxnSp>
        <p:nvCxnSpPr>
          <p:cNvPr id="9" name="Elbow Connector 14"/>
          <p:cNvCxnSpPr>
            <a:stCxn id="6" idx="2"/>
            <a:endCxn id="7" idx="1"/>
          </p:cNvCxnSpPr>
          <p:nvPr/>
        </p:nvCxnSpPr>
        <p:spPr>
          <a:xfrm rot="16200000" flipH="1">
            <a:off x="2838450" y="1924050"/>
            <a:ext cx="11430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17"/>
          <p:cNvCxnSpPr>
            <a:stCxn id="6" idx="2"/>
            <a:endCxn id="8" idx="1"/>
          </p:cNvCxnSpPr>
          <p:nvPr/>
        </p:nvCxnSpPr>
        <p:spPr>
          <a:xfrm rot="16200000" flipH="1">
            <a:off x="2533650" y="2228850"/>
            <a:ext cx="17526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hlinkClick r:id="rId5"/>
          </p:cNvPr>
          <p:cNvSpPr/>
          <p:nvPr/>
        </p:nvSpPr>
        <p:spPr>
          <a:xfrm>
            <a:off x="3962400" y="40386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smooth (Shapiro smoother)</a:t>
            </a:r>
            <a:endParaRPr lang="en-US" sz="1400" dirty="0"/>
          </a:p>
        </p:txBody>
      </p:sp>
      <p:cxnSp>
        <p:nvCxnSpPr>
          <p:cNvPr id="12" name="Elbow Connector 23"/>
          <p:cNvCxnSpPr>
            <a:stCxn id="6" idx="2"/>
            <a:endCxn id="11" idx="1"/>
          </p:cNvCxnSpPr>
          <p:nvPr/>
        </p:nvCxnSpPr>
        <p:spPr>
          <a:xfrm rot="16200000" flipH="1">
            <a:off x="2228850" y="2533650"/>
            <a:ext cx="23622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27"/>
          <p:cNvCxnSpPr>
            <a:stCxn id="6" idx="2"/>
          </p:cNvCxnSpPr>
          <p:nvPr/>
        </p:nvCxnSpPr>
        <p:spPr>
          <a:xfrm rot="16200000" flipH="1">
            <a:off x="2228850" y="2533650"/>
            <a:ext cx="23622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6"/>
          </p:cNvPr>
          <p:cNvSpPr/>
          <p:nvPr/>
        </p:nvSpPr>
        <p:spPr>
          <a:xfrm>
            <a:off x="3962400" y="46482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tsolv</a:t>
            </a:r>
            <a:r>
              <a:rPr lang="en-US" sz="1400" dirty="0" smtClean="0"/>
              <a:t> (</a:t>
            </a:r>
            <a:r>
              <a:rPr lang="en-US" sz="1400" dirty="0" err="1" smtClean="0"/>
              <a:t>tridiagonal</a:t>
            </a:r>
            <a:r>
              <a:rPr lang="en-US" sz="1400" dirty="0" smtClean="0"/>
              <a:t> solver)</a:t>
            </a:r>
            <a:endParaRPr lang="en-US" sz="1400" dirty="0"/>
          </a:p>
        </p:txBody>
      </p:sp>
      <p:cxnSp>
        <p:nvCxnSpPr>
          <p:cNvPr id="16" name="Elbow Connector 32"/>
          <p:cNvCxnSpPr>
            <a:stCxn id="6" idx="2"/>
            <a:endCxn id="15" idx="1"/>
          </p:cNvCxnSpPr>
          <p:nvPr/>
        </p:nvCxnSpPr>
        <p:spPr>
          <a:xfrm rot="16200000" flipH="1">
            <a:off x="1924050" y="2838450"/>
            <a:ext cx="29718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hlinkClick r:id="rId3"/>
          </p:cNvPr>
          <p:cNvSpPr/>
          <p:nvPr/>
        </p:nvSpPr>
        <p:spPr>
          <a:xfrm>
            <a:off x="3962400" y="52578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filter_tn</a:t>
            </a:r>
            <a:endParaRPr lang="en-US" sz="1400" dirty="0"/>
          </a:p>
        </p:txBody>
      </p:sp>
      <p:cxnSp>
        <p:nvCxnSpPr>
          <p:cNvPr id="18" name="Elbow Connector 36"/>
          <p:cNvCxnSpPr>
            <a:stCxn id="6" idx="2"/>
            <a:endCxn id="17" idx="1"/>
          </p:cNvCxnSpPr>
          <p:nvPr/>
        </p:nvCxnSpPr>
        <p:spPr>
          <a:xfrm rot="16200000" flipH="1">
            <a:off x="1619250" y="3143250"/>
            <a:ext cx="35814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7" idx="3"/>
          </p:cNvCxnSpPr>
          <p:nvPr/>
        </p:nvCxnSpPr>
        <p:spPr>
          <a:xfrm>
            <a:off x="6477000" y="548640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Alternate Process 3">
            <a:hlinkClick r:id="rId7" action="ppaction://hlinksldjump"/>
          </p:cNvPr>
          <p:cNvSpPr/>
          <p:nvPr/>
        </p:nvSpPr>
        <p:spPr>
          <a:xfrm>
            <a:off x="7086600" y="5334000"/>
            <a:ext cx="1676400" cy="381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filter</a:t>
            </a:r>
          </a:p>
        </p:txBody>
      </p:sp>
      <p:sp>
        <p:nvSpPr>
          <p:cNvPr id="20" name="Rectangle 19">
            <a:hlinkClick r:id="rId8"/>
          </p:cNvPr>
          <p:cNvSpPr/>
          <p:nvPr/>
        </p:nvSpPr>
        <p:spPr>
          <a:xfrm>
            <a:off x="3962400" y="22098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lbc_gswm_dt</a:t>
            </a:r>
            <a:r>
              <a:rPr lang="en-US" sz="1400" dirty="0" smtClean="0"/>
              <a:t> (GSWM data)</a:t>
            </a:r>
            <a:endParaRPr lang="en-US" sz="1400" dirty="0"/>
          </a:p>
        </p:txBody>
      </p:sp>
      <p:cxnSp>
        <p:nvCxnSpPr>
          <p:cNvPr id="27" name="Elbow Connector 26"/>
          <p:cNvCxnSpPr>
            <a:stCxn id="6" idx="2"/>
            <a:endCxn id="20" idx="1"/>
          </p:cNvCxnSpPr>
          <p:nvPr/>
        </p:nvCxnSpPr>
        <p:spPr>
          <a:xfrm rot="16200000" flipH="1">
            <a:off x="3143250" y="1619250"/>
            <a:ext cx="5334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5" idx="2"/>
            <a:endCxn id="6" idx="0"/>
          </p:cNvCxnSpPr>
          <p:nvPr/>
        </p:nvCxnSpPr>
        <p:spPr>
          <a:xfrm rot="16200000" flipH="1">
            <a:off x="2686050" y="1200150"/>
            <a:ext cx="304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Document 20">
            <a:hlinkClick r:id="rId9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146"/>
          <p:cNvGrpSpPr/>
          <p:nvPr/>
        </p:nvGrpSpPr>
        <p:grpSpPr>
          <a:xfrm>
            <a:off x="1371600" y="381000"/>
            <a:ext cx="7467600" cy="5410200"/>
            <a:chOff x="1447800" y="152400"/>
            <a:chExt cx="7467600" cy="5410200"/>
          </a:xfrm>
        </p:grpSpPr>
        <p:cxnSp>
          <p:nvCxnSpPr>
            <p:cNvPr id="90" name="Straight Arrow Connector 89"/>
            <p:cNvCxnSpPr>
              <a:stCxn id="26" idx="3"/>
              <a:endCxn id="87" idx="1"/>
            </p:cNvCxnSpPr>
            <p:nvPr/>
          </p:nvCxnSpPr>
          <p:spPr>
            <a:xfrm>
              <a:off x="4724400" y="35433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>
              <a:hlinkClick r:id="rId3"/>
            </p:cNvPr>
            <p:cNvSpPr/>
            <p:nvPr/>
          </p:nvSpPr>
          <p:spPr>
            <a:xfrm>
              <a:off x="1447800" y="533400"/>
              <a:ext cx="1371600" cy="533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TIEGCM</a:t>
              </a:r>
            </a:p>
            <a:p>
              <a:pPr algn="ctr"/>
              <a:r>
                <a:rPr lang="en-US" dirty="0" smtClean="0"/>
                <a:t>Main</a:t>
              </a:r>
              <a:endParaRPr lang="en-US" dirty="0"/>
            </a:p>
          </p:txBody>
        </p:sp>
        <p:sp>
          <p:nvSpPr>
            <p:cNvPr id="52" name="Rounded Rectangle 51">
              <a:hlinkClick r:id="rId4" action="ppaction://hlinksldjump"/>
            </p:cNvPr>
            <p:cNvSpPr/>
            <p:nvPr/>
          </p:nvSpPr>
          <p:spPr>
            <a:xfrm>
              <a:off x="2819400" y="5029200"/>
              <a:ext cx="2209800" cy="5334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advance</a:t>
              </a:r>
            </a:p>
            <a:p>
              <a:pPr algn="ctr"/>
              <a:r>
                <a:rPr lang="en-US" sz="1600" dirty="0" smtClean="0"/>
                <a:t>Advance model in time </a:t>
              </a:r>
              <a:endParaRPr lang="en-US" sz="1600" dirty="0"/>
            </a:p>
          </p:txBody>
        </p:sp>
        <p:sp>
          <p:nvSpPr>
            <p:cNvPr id="61" name="Rounded Rectangle 60">
              <a:hlinkClick r:id="rId5" action="ppaction://hlinksldjump"/>
            </p:cNvPr>
            <p:cNvSpPr/>
            <p:nvPr/>
          </p:nvSpPr>
          <p:spPr>
            <a:xfrm>
              <a:off x="2819400" y="1600200"/>
              <a:ext cx="1905000" cy="5334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init</a:t>
              </a:r>
            </a:p>
            <a:p>
              <a:pPr algn="ctr"/>
              <a:r>
                <a:rPr lang="en-US" sz="1600" dirty="0" smtClean="0"/>
                <a:t>Model initialization</a:t>
              </a: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2819400" y="3276600"/>
              <a:ext cx="3581400" cy="533400"/>
              <a:chOff x="2819400" y="3581400"/>
              <a:chExt cx="3581400" cy="533400"/>
            </a:xfrm>
          </p:grpSpPr>
          <p:sp>
            <p:nvSpPr>
              <p:cNvPr id="26" name="Rectangle 25">
                <a:hlinkClick r:id="rId6"/>
              </p:cNvPr>
              <p:cNvSpPr/>
              <p:nvPr/>
            </p:nvSpPr>
            <p:spPr>
              <a:xfrm>
                <a:off x="2819400" y="3581400"/>
                <a:ext cx="19050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readsource</a:t>
                </a:r>
                <a:endParaRPr lang="en-US" dirty="0" smtClean="0"/>
              </a:p>
              <a:p>
                <a:pPr algn="ctr"/>
                <a:r>
                  <a:rPr lang="en-US" sz="1600" dirty="0" smtClean="0"/>
                  <a:t>Read source history</a:t>
                </a:r>
                <a:endParaRPr lang="en-US" sz="1600" dirty="0"/>
              </a:p>
            </p:txBody>
          </p:sp>
          <p:sp>
            <p:nvSpPr>
              <p:cNvPr id="87" name="Rectangle 86">
                <a:hlinkClick r:id="rId6"/>
              </p:cNvPr>
              <p:cNvSpPr/>
              <p:nvPr/>
            </p:nvSpPr>
            <p:spPr>
              <a:xfrm>
                <a:off x="5257800" y="3657600"/>
                <a:ext cx="1143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rdsource</a:t>
                </a:r>
                <a:endParaRPr lang="en-US" dirty="0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2819400" y="3962400"/>
              <a:ext cx="3581400" cy="1066800"/>
              <a:chOff x="2895600" y="4267200"/>
              <a:chExt cx="3581400" cy="1066800"/>
            </a:xfrm>
          </p:grpSpPr>
          <p:sp>
            <p:nvSpPr>
              <p:cNvPr id="41" name="Rectangle 40">
                <a:hlinkClick r:id="rId7"/>
              </p:cNvPr>
              <p:cNvSpPr/>
              <p:nvPr/>
            </p:nvSpPr>
            <p:spPr>
              <a:xfrm>
                <a:off x="2895600" y="4495800"/>
                <a:ext cx="19050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apxparm</a:t>
                </a:r>
                <a:endParaRPr lang="en-US" dirty="0" smtClean="0"/>
              </a:p>
              <a:p>
                <a:pPr algn="ctr"/>
                <a:r>
                  <a:rPr lang="en-US" sz="1600" dirty="0" smtClean="0"/>
                  <a:t>Call apex module</a:t>
                </a:r>
                <a:endParaRPr lang="en-US" sz="1600" dirty="0"/>
              </a:p>
            </p:txBody>
          </p:sp>
          <p:sp>
            <p:nvSpPr>
              <p:cNvPr id="124" name="Rectangle 123">
                <a:hlinkClick r:id="rId8"/>
              </p:cNvPr>
              <p:cNvSpPr/>
              <p:nvPr/>
            </p:nvSpPr>
            <p:spPr>
              <a:xfrm>
                <a:off x="5334000" y="4953000"/>
                <a:ext cx="1143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apxmka</a:t>
                </a:r>
                <a:endParaRPr lang="en-US" dirty="0"/>
              </a:p>
            </p:txBody>
          </p:sp>
          <p:sp>
            <p:nvSpPr>
              <p:cNvPr id="125" name="Rectangle 124">
                <a:hlinkClick r:id="rId8"/>
              </p:cNvPr>
              <p:cNvSpPr/>
              <p:nvPr/>
            </p:nvSpPr>
            <p:spPr>
              <a:xfrm>
                <a:off x="5334000" y="4267200"/>
                <a:ext cx="1143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apxmall</a:t>
                </a:r>
                <a:endParaRPr lang="en-US" dirty="0"/>
              </a:p>
            </p:txBody>
          </p:sp>
        </p:grpSp>
        <p:cxnSp>
          <p:nvCxnSpPr>
            <p:cNvPr id="127" name="Straight Arrow Connector 126"/>
            <p:cNvCxnSpPr>
              <a:stCxn id="41" idx="3"/>
              <a:endCxn id="124" idx="1"/>
            </p:cNvCxnSpPr>
            <p:nvPr/>
          </p:nvCxnSpPr>
          <p:spPr>
            <a:xfrm>
              <a:off x="4724400" y="4457700"/>
              <a:ext cx="5334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41" idx="3"/>
              <a:endCxn id="125" idx="1"/>
            </p:cNvCxnSpPr>
            <p:nvPr/>
          </p:nvCxnSpPr>
          <p:spPr>
            <a:xfrm flipV="1">
              <a:off x="4724400" y="4152900"/>
              <a:ext cx="5334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ocument 18">
              <a:hlinkClick r:id="rId9" action="ppaction://hlinksldjump"/>
            </p:cNvPr>
            <p:cNvSpPr/>
            <p:nvPr/>
          </p:nvSpPr>
          <p:spPr>
            <a:xfrm>
              <a:off x="7772400" y="152400"/>
              <a:ext cx="1143000" cy="381000"/>
            </a:xfrm>
            <a:prstGeom prst="flowChartDocumen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Contents</a:t>
              </a:r>
              <a:endParaRPr lang="en-US" dirty="0"/>
            </a:p>
          </p:txBody>
        </p:sp>
        <p:sp>
          <p:nvSpPr>
            <p:cNvPr id="21" name="Rectangle 20">
              <a:hlinkClick r:id="rId10"/>
            </p:cNvPr>
            <p:cNvSpPr/>
            <p:nvPr/>
          </p:nvSpPr>
          <p:spPr>
            <a:xfrm>
              <a:off x="2819400" y="2438400"/>
              <a:ext cx="19050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input</a:t>
              </a:r>
            </a:p>
            <a:p>
              <a:pPr algn="ctr"/>
              <a:r>
                <a:rPr lang="en-US" sz="1600" dirty="0" smtClean="0"/>
                <a:t>Read user input</a:t>
              </a:r>
              <a:endParaRPr lang="en-US" sz="1600" dirty="0"/>
            </a:p>
          </p:txBody>
        </p:sp>
        <p:cxnSp>
          <p:nvCxnSpPr>
            <p:cNvPr id="86" name="Elbow Connector 85"/>
            <p:cNvCxnSpPr>
              <a:stCxn id="4" idx="2"/>
              <a:endCxn id="61" idx="1"/>
            </p:cNvCxnSpPr>
            <p:nvPr/>
          </p:nvCxnSpPr>
          <p:spPr>
            <a:xfrm rot="16200000" flipH="1">
              <a:off x="2076450" y="1123950"/>
              <a:ext cx="800100" cy="6858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>
              <a:stCxn id="4" idx="2"/>
              <a:endCxn id="21" idx="1"/>
            </p:cNvCxnSpPr>
            <p:nvPr/>
          </p:nvCxnSpPr>
          <p:spPr>
            <a:xfrm rot="16200000" flipH="1">
              <a:off x="1657350" y="1543050"/>
              <a:ext cx="1638300" cy="6858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>
              <a:stCxn id="4" idx="2"/>
              <a:endCxn id="26" idx="1"/>
            </p:cNvCxnSpPr>
            <p:nvPr/>
          </p:nvCxnSpPr>
          <p:spPr>
            <a:xfrm rot="16200000" flipH="1">
              <a:off x="1238250" y="1962150"/>
              <a:ext cx="2476500" cy="6858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>
              <a:stCxn id="4" idx="2"/>
              <a:endCxn id="41" idx="1"/>
            </p:cNvCxnSpPr>
            <p:nvPr/>
          </p:nvCxnSpPr>
          <p:spPr>
            <a:xfrm rot="16200000" flipH="1">
              <a:off x="781050" y="2419350"/>
              <a:ext cx="3390900" cy="6858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lbow Connector 99"/>
            <p:cNvCxnSpPr>
              <a:stCxn id="4" idx="2"/>
              <a:endCxn id="52" idx="1"/>
            </p:cNvCxnSpPr>
            <p:nvPr/>
          </p:nvCxnSpPr>
          <p:spPr>
            <a:xfrm rot="16200000" flipH="1">
              <a:off x="361950" y="2838450"/>
              <a:ext cx="4229100" cy="6858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 147">
            <a:hlinkClick r:id="rId11"/>
          </p:cNvPr>
          <p:cNvSpPr/>
          <p:nvPr/>
        </p:nvSpPr>
        <p:spPr>
          <a:xfrm>
            <a:off x="6781800" y="3581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nc_rdhist</a:t>
            </a:r>
            <a:endParaRPr lang="en-US" dirty="0"/>
          </a:p>
        </p:txBody>
      </p:sp>
      <p:cxnSp>
        <p:nvCxnSpPr>
          <p:cNvPr id="150" name="Straight Arrow Connector 149"/>
          <p:cNvCxnSpPr>
            <a:stCxn id="87" idx="3"/>
            <a:endCxn id="148" idx="1"/>
          </p:cNvCxnSpPr>
          <p:nvPr/>
        </p:nvCxnSpPr>
        <p:spPr>
          <a:xfrm>
            <a:off x="6324600" y="37719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>
            <a:stCxn id="17" idx="2"/>
            <a:endCxn id="4" idx="0"/>
          </p:cNvCxnSpPr>
          <p:nvPr/>
        </p:nvCxnSpPr>
        <p:spPr>
          <a:xfrm rot="5400000">
            <a:off x="2381250" y="1238250"/>
            <a:ext cx="228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295400" y="533400"/>
            <a:ext cx="6934200" cy="5943600"/>
            <a:chOff x="1828800" y="533400"/>
            <a:chExt cx="6934200" cy="5943600"/>
          </a:xfrm>
        </p:grpSpPr>
        <p:grpSp>
          <p:nvGrpSpPr>
            <p:cNvPr id="20" name="Group 19"/>
            <p:cNvGrpSpPr/>
            <p:nvPr/>
          </p:nvGrpSpPr>
          <p:grpSpPr>
            <a:xfrm>
              <a:off x="1828800" y="533400"/>
              <a:ext cx="4648200" cy="5943600"/>
              <a:chOff x="1828800" y="533400"/>
              <a:chExt cx="4648200" cy="5943600"/>
            </a:xfrm>
          </p:grpSpPr>
          <p:grpSp>
            <p:nvGrpSpPr>
              <p:cNvPr id="3" name="Group 92"/>
              <p:cNvGrpSpPr/>
              <p:nvPr/>
            </p:nvGrpSpPr>
            <p:grpSpPr>
              <a:xfrm>
                <a:off x="2209800" y="1371600"/>
                <a:ext cx="4267200" cy="5105400"/>
                <a:chOff x="2057400" y="533400"/>
                <a:chExt cx="4267200" cy="5105400"/>
              </a:xfrm>
            </p:grpSpPr>
            <p:sp>
              <p:nvSpPr>
                <p:cNvPr id="4" name="Rectangle 3">
                  <a:hlinkClick r:id="rId2"/>
                </p:cNvPr>
                <p:cNvSpPr/>
                <p:nvPr/>
              </p:nvSpPr>
              <p:spPr>
                <a:xfrm>
                  <a:off x="2057400" y="533400"/>
                  <a:ext cx="1600200" cy="6858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init</a:t>
                  </a:r>
                </a:p>
                <a:p>
                  <a:pPr algn="ctr"/>
                  <a:r>
                    <a:rPr lang="en-US" sz="1400" dirty="0" smtClean="0"/>
                    <a:t>Model initialization</a:t>
                  </a:r>
                </a:p>
              </p:txBody>
            </p:sp>
            <p:cxnSp>
              <p:nvCxnSpPr>
                <p:cNvPr id="16" name="Elbow Connector 15"/>
                <p:cNvCxnSpPr>
                  <a:stCxn id="4" idx="2"/>
                  <a:endCxn id="45" idx="1"/>
                </p:cNvCxnSpPr>
                <p:nvPr/>
              </p:nvCxnSpPr>
              <p:spPr>
                <a:xfrm rot="16200000" flipH="1">
                  <a:off x="3371850" y="704850"/>
                  <a:ext cx="2286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Rectangle 44">
                  <a:hlinkClick r:id="rId3"/>
                </p:cNvPr>
                <p:cNvSpPr/>
                <p:nvPr/>
              </p:nvSpPr>
              <p:spPr>
                <a:xfrm>
                  <a:off x="4114800" y="12192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init_cons</a:t>
                  </a:r>
                  <a:r>
                    <a:rPr lang="en-US" dirty="0" smtClean="0"/>
                    <a:t>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cons.F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Set constants</a:t>
                  </a:r>
                  <a:endParaRPr lang="en-US" sz="1400" dirty="0"/>
                </a:p>
              </p:txBody>
            </p:sp>
            <p:cxnSp>
              <p:nvCxnSpPr>
                <p:cNvPr id="57" name="Elbow Connector 35"/>
                <p:cNvCxnSpPr>
                  <a:stCxn id="4" idx="2"/>
                  <a:endCxn id="58" idx="1"/>
                </p:cNvCxnSpPr>
                <p:nvPr/>
              </p:nvCxnSpPr>
              <p:spPr>
                <a:xfrm rot="16200000" flipH="1">
                  <a:off x="2952750" y="1123950"/>
                  <a:ext cx="10668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ectangle 57">
                  <a:hlinkClick r:id="rId4"/>
                </p:cNvPr>
                <p:cNvSpPr/>
                <p:nvPr/>
              </p:nvSpPr>
              <p:spPr>
                <a:xfrm>
                  <a:off x="4114800" y="20574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rd_soldata</a:t>
                  </a:r>
                  <a:r>
                    <a:rPr lang="en-US" dirty="0" smtClean="0"/>
                    <a:t>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soldata.F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Read SEE flux data</a:t>
                  </a:r>
                  <a:endParaRPr lang="en-US" sz="1400" dirty="0"/>
                </a:p>
              </p:txBody>
            </p:sp>
            <p:cxnSp>
              <p:nvCxnSpPr>
                <p:cNvPr id="61" name="Elbow Connector 35"/>
                <p:cNvCxnSpPr>
                  <a:stCxn id="4" idx="2"/>
                  <a:endCxn id="62" idx="1"/>
                </p:cNvCxnSpPr>
                <p:nvPr/>
              </p:nvCxnSpPr>
              <p:spPr>
                <a:xfrm rot="16200000" flipH="1">
                  <a:off x="2571750" y="1504950"/>
                  <a:ext cx="18288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Rectangle 61">
                  <a:hlinkClick r:id="rId5"/>
                </p:cNvPr>
                <p:cNvSpPr/>
                <p:nvPr/>
              </p:nvSpPr>
              <p:spPr>
                <a:xfrm>
                  <a:off x="4114800" y="28194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setfft</a:t>
                  </a:r>
                  <a:r>
                    <a:rPr lang="en-US" dirty="0" smtClean="0"/>
                    <a:t>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util.F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Initialize </a:t>
                  </a:r>
                  <a:r>
                    <a:rPr lang="en-US" sz="1400" dirty="0" err="1" smtClean="0"/>
                    <a:t>fft</a:t>
                  </a:r>
                  <a:endParaRPr lang="en-US" sz="1400" dirty="0"/>
                </a:p>
              </p:txBody>
            </p:sp>
            <p:cxnSp>
              <p:nvCxnSpPr>
                <p:cNvPr id="65" name="Elbow Connector 35"/>
                <p:cNvCxnSpPr>
                  <a:stCxn id="4" idx="2"/>
                  <a:endCxn id="66" idx="1"/>
                </p:cNvCxnSpPr>
                <p:nvPr/>
              </p:nvCxnSpPr>
              <p:spPr>
                <a:xfrm rot="16200000" flipH="1">
                  <a:off x="2190750" y="1885950"/>
                  <a:ext cx="25908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65">
                  <a:hlinkClick r:id="rId6"/>
                </p:cNvPr>
                <p:cNvSpPr/>
                <p:nvPr/>
              </p:nvSpPr>
              <p:spPr>
                <a:xfrm>
                  <a:off x="4114800" y="35814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init_4d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fields.F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Allocate 4d fields</a:t>
                  </a:r>
                </a:p>
              </p:txBody>
            </p:sp>
            <p:cxnSp>
              <p:nvCxnSpPr>
                <p:cNvPr id="70" name="Elbow Connector 35"/>
                <p:cNvCxnSpPr>
                  <a:stCxn id="4" idx="2"/>
                  <a:endCxn id="71" idx="1"/>
                </p:cNvCxnSpPr>
                <p:nvPr/>
              </p:nvCxnSpPr>
              <p:spPr>
                <a:xfrm rot="16200000" flipH="1">
                  <a:off x="1809750" y="2266950"/>
                  <a:ext cx="33528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Rectangle 70">
                  <a:hlinkClick r:id="rId6"/>
                </p:cNvPr>
                <p:cNvSpPr/>
                <p:nvPr/>
              </p:nvSpPr>
              <p:spPr>
                <a:xfrm>
                  <a:off x="4114800" y="43434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init_3d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fields.F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Allocate 3d fields</a:t>
                  </a:r>
                </a:p>
              </p:txBody>
            </p:sp>
            <p:cxnSp>
              <p:nvCxnSpPr>
                <p:cNvPr id="73" name="Elbow Connector 35"/>
                <p:cNvCxnSpPr>
                  <a:stCxn id="4" idx="2"/>
                  <a:endCxn id="74" idx="1"/>
                </p:cNvCxnSpPr>
                <p:nvPr/>
              </p:nvCxnSpPr>
              <p:spPr>
                <a:xfrm rot="16200000" flipH="1">
                  <a:off x="1390650" y="2686050"/>
                  <a:ext cx="4191000" cy="1257300"/>
                </a:xfrm>
                <a:prstGeom prst="bentConnector2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Rectangle 73">
                  <a:hlinkClick r:id="rId6"/>
                </p:cNvPr>
                <p:cNvSpPr/>
                <p:nvPr/>
              </p:nvSpPr>
              <p:spPr>
                <a:xfrm>
                  <a:off x="4114800" y="5181600"/>
                  <a:ext cx="22098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init_fsech</a:t>
                  </a:r>
                  <a:r>
                    <a:rPr lang="en-US" dirty="0" smtClean="0"/>
                    <a:t> </a:t>
                  </a:r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fields.F</a:t>
                  </a:r>
                  <a:r>
                    <a:rPr lang="en-US" sz="1400" dirty="0" smtClean="0"/>
                    <a:t>)</a:t>
                  </a:r>
                  <a:endParaRPr lang="en-US" dirty="0" smtClean="0"/>
                </a:p>
                <a:p>
                  <a:pPr algn="ctr"/>
                  <a:r>
                    <a:rPr lang="en-US" sz="1200" dirty="0" smtClean="0"/>
                    <a:t>Initialize secondary history fields</a:t>
                  </a:r>
                </a:p>
              </p:txBody>
            </p:sp>
          </p:grpSp>
          <p:sp>
            <p:nvSpPr>
              <p:cNvPr id="17" name="Flowchart: Alternate Process 16">
                <a:hlinkClick r:id="rId7" action="ppaction://hlinksldjump"/>
              </p:cNvPr>
              <p:cNvSpPr/>
              <p:nvPr/>
            </p:nvSpPr>
            <p:spPr>
              <a:xfrm>
                <a:off x="1828800" y="533400"/>
                <a:ext cx="2438400" cy="6096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init is called by </a:t>
                </a:r>
                <a:r>
                  <a:rPr lang="en-US" dirty="0" err="1" smtClean="0"/>
                  <a:t>tgcm</a:t>
                </a:r>
                <a:endParaRPr lang="en-US" dirty="0"/>
              </a:p>
            </p:txBody>
          </p:sp>
        </p:grpSp>
        <p:sp>
          <p:nvSpPr>
            <p:cNvPr id="19" name="Rectangle 18">
              <a:hlinkClick r:id="rId3"/>
            </p:cNvPr>
            <p:cNvSpPr/>
            <p:nvPr/>
          </p:nvSpPr>
          <p:spPr>
            <a:xfrm>
              <a:off x="6705600" y="20574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consdyn</a:t>
              </a:r>
              <a:r>
                <a:rPr lang="en-US" sz="1400" dirty="0" smtClean="0"/>
                <a:t> </a:t>
              </a:r>
            </a:p>
            <a:p>
              <a:pPr algn="ctr"/>
              <a:r>
                <a:rPr lang="en-US" sz="1400" dirty="0" smtClean="0"/>
                <a:t>(dynamo constants)</a:t>
              </a:r>
              <a:endParaRPr lang="en-US" sz="1400" dirty="0"/>
            </a:p>
          </p:txBody>
        </p:sp>
        <p:cxnSp>
          <p:nvCxnSpPr>
            <p:cNvPr id="22" name="Straight Arrow Connector 21"/>
            <p:cNvCxnSpPr>
              <a:stCxn id="45" idx="3"/>
              <a:endCxn id="19" idx="1"/>
            </p:cNvCxnSpPr>
            <p:nvPr/>
          </p:nvCxnSpPr>
          <p:spPr>
            <a:xfrm>
              <a:off x="6248400" y="22860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hlinkClick r:id="rId8"/>
            </p:cNvPr>
            <p:cNvSpPr/>
            <p:nvPr/>
          </p:nvSpPr>
          <p:spPr>
            <a:xfrm>
              <a:off x="6781800" y="5029200"/>
              <a:ext cx="19812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 </a:t>
              </a:r>
              <a:r>
                <a:rPr lang="en-US" sz="1400" dirty="0" err="1" smtClean="0"/>
                <a:t>allocdata</a:t>
              </a:r>
              <a:endParaRPr lang="en-US" sz="1400" dirty="0" smtClean="0"/>
            </a:p>
            <a:p>
              <a:pPr algn="ctr"/>
              <a:r>
                <a:rPr lang="en-US" sz="1400" dirty="0" smtClean="0"/>
                <a:t>allocate and initialize</a:t>
              </a:r>
            </a:p>
            <a:p>
              <a:pPr algn="ctr"/>
              <a:r>
                <a:rPr lang="en-US" sz="1400" dirty="0" err="1" smtClean="0"/>
                <a:t>msc</a:t>
              </a:r>
              <a:r>
                <a:rPr lang="en-US" sz="1400" dirty="0" smtClean="0"/>
                <a:t> dynamic memory</a:t>
              </a:r>
            </a:p>
          </p:txBody>
        </p:sp>
        <p:cxnSp>
          <p:nvCxnSpPr>
            <p:cNvPr id="27" name="Straight Arrow Connector 26"/>
            <p:cNvCxnSpPr>
              <a:stCxn id="71" idx="3"/>
              <a:endCxn id="25" idx="1"/>
            </p:cNvCxnSpPr>
            <p:nvPr/>
          </p:nvCxnSpPr>
          <p:spPr>
            <a:xfrm flipV="1">
              <a:off x="6248400" y="5372100"/>
              <a:ext cx="533400" cy="381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lowchart: Document 23">
            <a:hlinkClick r:id="rId9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>
            <a:stCxn id="6" idx="2"/>
            <a:endCxn id="7" idx="0"/>
          </p:cNvCxnSpPr>
          <p:nvPr/>
        </p:nvCxnSpPr>
        <p:spPr>
          <a:xfrm rot="5400000">
            <a:off x="2857500" y="571500"/>
            <a:ext cx="7620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7"/>
          <p:cNvGrpSpPr/>
          <p:nvPr/>
        </p:nvGrpSpPr>
        <p:grpSpPr>
          <a:xfrm>
            <a:off x="1524000" y="152400"/>
            <a:ext cx="2743200" cy="6705600"/>
            <a:chOff x="1524000" y="152400"/>
            <a:chExt cx="2743200" cy="6705600"/>
          </a:xfrm>
        </p:grpSpPr>
        <p:sp>
          <p:nvSpPr>
            <p:cNvPr id="7" name="Rectangle 6">
              <a:hlinkClick r:id="rId2"/>
            </p:cNvPr>
            <p:cNvSpPr/>
            <p:nvPr/>
          </p:nvSpPr>
          <p:spPr>
            <a:xfrm>
              <a:off x="1524000" y="609601"/>
              <a:ext cx="27432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Advance </a:t>
              </a:r>
              <a:r>
                <a:rPr lang="en-US" sz="1400" dirty="0" smtClean="0"/>
                <a:t>(</a:t>
              </a:r>
              <a:r>
                <a:rPr lang="en-US" sz="1400" dirty="0" err="1" smtClean="0"/>
                <a:t>advance.F</a:t>
              </a:r>
              <a:r>
                <a:rPr lang="en-US" sz="1400" dirty="0" smtClean="0"/>
                <a:t>)</a:t>
              </a:r>
            </a:p>
            <a:p>
              <a:pPr algn="ctr"/>
              <a:r>
                <a:rPr lang="en-US" sz="1400" dirty="0" smtClean="0"/>
                <a:t>Advance the model in time</a:t>
              </a:r>
            </a:p>
          </p:txBody>
        </p:sp>
        <p:sp>
          <p:nvSpPr>
            <p:cNvPr id="6" name="Flowchart: Alternate Process 5">
              <a:hlinkClick r:id="rId3" action="ppaction://hlinksldjump"/>
            </p:cNvPr>
            <p:cNvSpPr/>
            <p:nvPr/>
          </p:nvSpPr>
          <p:spPr>
            <a:xfrm>
              <a:off x="1524000" y="152400"/>
              <a:ext cx="2743200" cy="3810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advance is called by </a:t>
              </a:r>
              <a:r>
                <a:rPr lang="en-US" dirty="0" err="1" smtClean="0"/>
                <a:t>tgcm</a:t>
              </a:r>
              <a:endParaRPr lang="en-US" dirty="0"/>
            </a:p>
          </p:txBody>
        </p:sp>
        <p:sp>
          <p:nvSpPr>
            <p:cNvPr id="95" name="Bent-Up Arrow 94"/>
            <p:cNvSpPr/>
            <p:nvPr/>
          </p:nvSpPr>
          <p:spPr>
            <a:xfrm rot="5400000">
              <a:off x="-952500" y="3619500"/>
              <a:ext cx="5715000" cy="762000"/>
            </a:xfrm>
            <a:prstGeom prst="bentUpArrow">
              <a:avLst>
                <a:gd name="adj1" fmla="val 12654"/>
                <a:gd name="adj2" fmla="val 23519"/>
                <a:gd name="adj3" fmla="val 2074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" name="TextBox 95"/>
          <p:cNvSpPr txBox="1"/>
          <p:nvPr/>
        </p:nvSpPr>
        <p:spPr>
          <a:xfrm rot="16200000">
            <a:off x="532544" y="3353656"/>
            <a:ext cx="159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Time-step loop</a:t>
            </a:r>
            <a:endParaRPr lang="en-US" dirty="0"/>
          </a:p>
        </p:txBody>
      </p:sp>
      <p:sp>
        <p:nvSpPr>
          <p:cNvPr id="27" name="Flowchart: Document 26">
            <a:hlinkClick r:id="rId4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119" idx="3"/>
            <a:endCxn id="28" idx="1"/>
          </p:cNvCxnSpPr>
          <p:nvPr/>
        </p:nvCxnSpPr>
        <p:spPr>
          <a:xfrm>
            <a:off x="6096000" y="30861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2362200" y="1295400"/>
            <a:ext cx="6096000" cy="5181600"/>
            <a:chOff x="2362200" y="1295400"/>
            <a:chExt cx="6096000" cy="5181600"/>
          </a:xfrm>
        </p:grpSpPr>
        <p:grpSp>
          <p:nvGrpSpPr>
            <p:cNvPr id="32" name="Group 31"/>
            <p:cNvGrpSpPr/>
            <p:nvPr/>
          </p:nvGrpSpPr>
          <p:grpSpPr>
            <a:xfrm>
              <a:off x="2362200" y="1295400"/>
              <a:ext cx="6096000" cy="5181600"/>
              <a:chOff x="2362200" y="1295400"/>
              <a:chExt cx="6096000" cy="51816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362200" y="1295400"/>
                <a:ext cx="3733801" cy="5181600"/>
                <a:chOff x="2362200" y="1295400"/>
                <a:chExt cx="3733801" cy="5181600"/>
              </a:xfrm>
            </p:grpSpPr>
            <p:grpSp>
              <p:nvGrpSpPr>
                <p:cNvPr id="3" name="Group 26"/>
                <p:cNvGrpSpPr/>
                <p:nvPr/>
              </p:nvGrpSpPr>
              <p:grpSpPr>
                <a:xfrm>
                  <a:off x="2362200" y="1295400"/>
                  <a:ext cx="3733801" cy="4800600"/>
                  <a:chOff x="2362200" y="1219200"/>
                  <a:chExt cx="3733801" cy="4800600"/>
                </a:xfrm>
              </p:grpSpPr>
              <p:sp>
                <p:nvSpPr>
                  <p:cNvPr id="98" name="Rectangle 97">
                    <a:hlinkClick r:id="rId5"/>
                  </p:cNvPr>
                  <p:cNvSpPr/>
                  <p:nvPr/>
                </p:nvSpPr>
                <p:spPr>
                  <a:xfrm>
                    <a:off x="2362200" y="1219200"/>
                    <a:ext cx="3733800" cy="3048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sunloc</a:t>
                    </a:r>
                    <a:r>
                      <a:rPr lang="en-US" sz="1400" dirty="0" smtClean="0"/>
                      <a:t> (locate sun’s longitude)</a:t>
                    </a:r>
                    <a:endParaRPr lang="en-US" sz="1400" dirty="0"/>
                  </a:p>
                </p:txBody>
              </p:sp>
              <p:sp>
                <p:nvSpPr>
                  <p:cNvPr id="114" name="Rectangle 113">
                    <a:hlinkClick r:id="rId6"/>
                  </p:cNvPr>
                  <p:cNvSpPr/>
                  <p:nvPr/>
                </p:nvSpPr>
                <p:spPr>
                  <a:xfrm>
                    <a:off x="2362200" y="1600200"/>
                    <a:ext cx="3733800" cy="3048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getgpi</a:t>
                    </a:r>
                    <a:r>
                      <a:rPr lang="en-US" sz="1400" dirty="0" smtClean="0"/>
                      <a:t> (read GPI data)</a:t>
                    </a:r>
                    <a:endParaRPr lang="en-US" sz="1400" dirty="0"/>
                  </a:p>
                </p:txBody>
              </p:sp>
              <p:sp>
                <p:nvSpPr>
                  <p:cNvPr id="116" name="Rectangle 115">
                    <a:hlinkClick r:id="rId7"/>
                  </p:cNvPr>
                  <p:cNvSpPr/>
                  <p:nvPr/>
                </p:nvSpPr>
                <p:spPr>
                  <a:xfrm>
                    <a:off x="2362200" y="1981200"/>
                    <a:ext cx="3733801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getimf</a:t>
                    </a:r>
                    <a:r>
                      <a:rPr lang="en-US" sz="1400" dirty="0" smtClean="0"/>
                      <a:t> (read IMF data )</a:t>
                    </a:r>
                  </a:p>
                </p:txBody>
              </p:sp>
              <p:sp>
                <p:nvSpPr>
                  <p:cNvPr id="117" name="Rectangle 116">
                    <a:hlinkClick r:id="rId8"/>
                  </p:cNvPr>
                  <p:cNvSpPr/>
                  <p:nvPr/>
                </p:nvSpPr>
                <p:spPr>
                  <a:xfrm>
                    <a:off x="2362200" y="22860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getgswm</a:t>
                    </a:r>
                    <a:r>
                      <a:rPr lang="en-US" sz="1400" dirty="0" smtClean="0"/>
                      <a:t> (read GSWM data)</a:t>
                    </a:r>
                    <a:endParaRPr lang="en-US" sz="1400" dirty="0"/>
                  </a:p>
                </p:txBody>
              </p:sp>
              <p:sp>
                <p:nvSpPr>
                  <p:cNvPr id="118" name="Rectangle 117">
                    <a:hlinkClick r:id="rId9"/>
                  </p:cNvPr>
                  <p:cNvSpPr/>
                  <p:nvPr/>
                </p:nvSpPr>
                <p:spPr>
                  <a:xfrm>
                    <a:off x="2362200" y="2590800"/>
                    <a:ext cx="3733801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aurora_cons</a:t>
                    </a:r>
                    <a:r>
                      <a:rPr lang="en-US" sz="1400" dirty="0" smtClean="0"/>
                      <a:t> (update </a:t>
                    </a:r>
                    <a:r>
                      <a:rPr lang="en-US" sz="1400" dirty="0" err="1" smtClean="0"/>
                      <a:t>auroral</a:t>
                    </a:r>
                    <a:r>
                      <a:rPr lang="en-US" sz="1400" dirty="0" smtClean="0"/>
                      <a:t> constants)</a:t>
                    </a:r>
                    <a:endParaRPr lang="en-US" sz="1400" dirty="0"/>
                  </a:p>
                </p:txBody>
              </p:sp>
              <p:sp>
                <p:nvSpPr>
                  <p:cNvPr id="119" name="Rectangle 118">
                    <a:hlinkClick r:id="rId10"/>
                  </p:cNvPr>
                  <p:cNvSpPr/>
                  <p:nvPr/>
                </p:nvSpPr>
                <p:spPr>
                  <a:xfrm>
                    <a:off x="2362200" y="28956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init_sflux</a:t>
                    </a:r>
                    <a:r>
                      <a:rPr lang="en-US" sz="1400" dirty="0" smtClean="0"/>
                      <a:t> (update solar flux data)</a:t>
                    </a:r>
                  </a:p>
                </p:txBody>
              </p:sp>
              <p:sp>
                <p:nvSpPr>
                  <p:cNvPr id="126" name="Rectangle 125">
                    <a:hlinkClick r:id="rId11"/>
                  </p:cNvPr>
                  <p:cNvSpPr/>
                  <p:nvPr/>
                </p:nvSpPr>
                <p:spPr>
                  <a:xfrm>
                    <a:off x="2362200" y="32004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efield</a:t>
                    </a:r>
                    <a:r>
                      <a:rPr lang="en-US" sz="1400" dirty="0" smtClean="0"/>
                      <a:t> (calculate electric field)</a:t>
                    </a:r>
                  </a:p>
                </p:txBody>
              </p:sp>
              <p:sp>
                <p:nvSpPr>
                  <p:cNvPr id="127" name="Rectangle 126">
                    <a:hlinkClick r:id="rId12"/>
                  </p:cNvPr>
                  <p:cNvSpPr/>
                  <p:nvPr/>
                </p:nvSpPr>
                <p:spPr>
                  <a:xfrm>
                    <a:off x="2362200" y="35052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addiag</a:t>
                    </a:r>
                    <a:r>
                      <a:rPr lang="en-US" sz="1400" dirty="0" smtClean="0"/>
                      <a:t> (calculate </a:t>
                    </a:r>
                    <a:r>
                      <a:rPr lang="en-US" sz="1400" dirty="0" err="1" smtClean="0"/>
                      <a:t>geopotential</a:t>
                    </a:r>
                    <a:r>
                      <a:rPr lang="en-US" sz="1400" dirty="0" smtClean="0"/>
                      <a:t> Z,ZG, mbar, etc.)</a:t>
                    </a:r>
                  </a:p>
                </p:txBody>
              </p:sp>
              <p:sp>
                <p:nvSpPr>
                  <p:cNvPr id="128" name="Rectangle 127">
                    <a:hlinkClick r:id="rId13"/>
                  </p:cNvPr>
                  <p:cNvSpPr/>
                  <p:nvPr/>
                </p:nvSpPr>
                <p:spPr>
                  <a:xfrm>
                    <a:off x="2362200" y="38100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smtClean="0"/>
                      <a:t>hdif1,hdif2 (horizontal diffusion)</a:t>
                    </a:r>
                  </a:p>
                </p:txBody>
              </p:sp>
              <p:sp>
                <p:nvSpPr>
                  <p:cNvPr id="131" name="Rectangle 130">
                    <a:hlinkClick r:id="rId14"/>
                  </p:cNvPr>
                  <p:cNvSpPr/>
                  <p:nvPr/>
                </p:nvSpPr>
                <p:spPr>
                  <a:xfrm>
                    <a:off x="2362200" y="41148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smtClean="0"/>
                      <a:t>weimer05 (Weimer potential model)</a:t>
                    </a:r>
                  </a:p>
                </p:txBody>
              </p:sp>
              <p:sp>
                <p:nvSpPr>
                  <p:cNvPr id="132" name="Rectangle 131">
                    <a:hlinkClick r:id="rId15"/>
                  </p:cNvPr>
                  <p:cNvSpPr/>
                  <p:nvPr/>
                </p:nvSpPr>
                <p:spPr>
                  <a:xfrm>
                    <a:off x="2362200" y="44196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heelis</a:t>
                    </a:r>
                    <a:r>
                      <a:rPr lang="en-US" sz="1400" dirty="0" smtClean="0"/>
                      <a:t> (</a:t>
                    </a:r>
                    <a:r>
                      <a:rPr lang="en-US" sz="1400" dirty="0" err="1" smtClean="0"/>
                      <a:t>Heelis</a:t>
                    </a:r>
                    <a:r>
                      <a:rPr lang="en-US" sz="1400" dirty="0" smtClean="0"/>
                      <a:t> potential model)</a:t>
                    </a:r>
                  </a:p>
                </p:txBody>
              </p:sp>
              <p:sp>
                <p:nvSpPr>
                  <p:cNvPr id="133" name="Rounded Rectangle 132">
                    <a:hlinkClick r:id="rId16" action="ppaction://hlinksldjump"/>
                  </p:cNvPr>
                  <p:cNvSpPr/>
                  <p:nvPr/>
                </p:nvSpPr>
                <p:spPr>
                  <a:xfrm>
                    <a:off x="2362200" y="4724400"/>
                    <a:ext cx="3733800" cy="304800"/>
                  </a:xfrm>
                  <a:prstGeom prst="round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600" dirty="0" smtClean="0"/>
                      <a:t>dynamics </a:t>
                    </a:r>
                    <a:r>
                      <a:rPr lang="en-US" sz="1400" dirty="0" smtClean="0"/>
                      <a:t>(dynamics and chemistry module)</a:t>
                    </a:r>
                    <a:endParaRPr lang="en-US" sz="1400" dirty="0"/>
                  </a:p>
                </p:txBody>
              </p:sp>
              <p:sp>
                <p:nvSpPr>
                  <p:cNvPr id="134" name="Rectangle 133">
                    <a:hlinkClick r:id="rId17"/>
                  </p:cNvPr>
                  <p:cNvSpPr/>
                  <p:nvPr/>
                </p:nvSpPr>
                <p:spPr>
                  <a:xfrm>
                    <a:off x="2362200" y="51054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magpres_grav</a:t>
                    </a:r>
                    <a:r>
                      <a:rPr lang="en-US" sz="1400" dirty="0" smtClean="0"/>
                      <a:t> (magnetic pressure and gravity</a:t>
                    </a:r>
                  </a:p>
                </p:txBody>
              </p:sp>
              <p:sp>
                <p:nvSpPr>
                  <p:cNvPr id="135" name="Rectangle 134">
                    <a:hlinkClick r:id="rId18"/>
                  </p:cNvPr>
                  <p:cNvSpPr/>
                  <p:nvPr/>
                </p:nvSpPr>
                <p:spPr>
                  <a:xfrm>
                    <a:off x="2362200" y="5410200"/>
                    <a:ext cx="3733800" cy="2286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prep_dynamo</a:t>
                    </a:r>
                    <a:r>
                      <a:rPr lang="en-US" sz="1400" dirty="0" smtClean="0"/>
                      <a:t> (prepare for dynamo)</a:t>
                    </a:r>
                  </a:p>
                </p:txBody>
              </p:sp>
              <p:sp>
                <p:nvSpPr>
                  <p:cNvPr id="137" name="Rounded Rectangle 136">
                    <a:hlinkClick r:id="rId19" action="ppaction://hlinksldjump"/>
                  </p:cNvPr>
                  <p:cNvSpPr/>
                  <p:nvPr/>
                </p:nvSpPr>
                <p:spPr>
                  <a:xfrm>
                    <a:off x="2362200" y="5715000"/>
                    <a:ext cx="3733800" cy="304800"/>
                  </a:xfrm>
                  <a:prstGeom prst="round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600" dirty="0" smtClean="0"/>
                      <a:t>dynamo (electrodynamics module)</a:t>
                    </a:r>
                    <a:endParaRPr lang="en-US" sz="1600" dirty="0"/>
                  </a:p>
                </p:txBody>
              </p:sp>
            </p:grpSp>
            <p:sp>
              <p:nvSpPr>
                <p:cNvPr id="25" name="Rounded Rectangle 24">
                  <a:hlinkClick r:id="rId20" action="ppaction://hlinksldjump"/>
                </p:cNvPr>
                <p:cNvSpPr/>
                <p:nvPr/>
              </p:nvSpPr>
              <p:spPr>
                <a:xfrm>
                  <a:off x="2362200" y="6172200"/>
                  <a:ext cx="3733800" cy="304800"/>
                </a:xfrm>
                <a:prstGeom prst="round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600" dirty="0" err="1" smtClean="0"/>
                    <a:t>outhist</a:t>
                  </a:r>
                  <a:r>
                    <a:rPr lang="en-US" sz="1600" dirty="0" smtClean="0"/>
                    <a:t> (write to </a:t>
                  </a:r>
                  <a:r>
                    <a:rPr lang="en-US" sz="1600" dirty="0" err="1" smtClean="0"/>
                    <a:t>netCDF</a:t>
                  </a:r>
                  <a:r>
                    <a:rPr lang="en-US" sz="1600" dirty="0" smtClean="0"/>
                    <a:t> output files)</a:t>
                  </a:r>
                  <a:endParaRPr lang="en-US" sz="1600" dirty="0"/>
                </a:p>
              </p:txBody>
            </p:sp>
          </p:grpSp>
          <p:sp>
            <p:nvSpPr>
              <p:cNvPr id="28" name="Rectangle 27">
                <a:hlinkClick r:id="rId10"/>
              </p:cNvPr>
              <p:cNvSpPr/>
              <p:nvPr/>
            </p:nvSpPr>
            <p:spPr>
              <a:xfrm>
                <a:off x="6477000" y="2971800"/>
                <a:ext cx="1981200" cy="228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/>
                  <a:t>ssflux</a:t>
                </a:r>
                <a:endParaRPr lang="en-US" sz="1600" dirty="0"/>
              </a:p>
            </p:txBody>
          </p:sp>
        </p:grpSp>
        <p:sp>
          <p:nvSpPr>
            <p:cNvPr id="33" name="Rectangle 32">
              <a:hlinkClick r:id="rId21"/>
            </p:cNvPr>
            <p:cNvSpPr/>
            <p:nvPr/>
          </p:nvSpPr>
          <p:spPr>
            <a:xfrm>
              <a:off x="6477000" y="3505200"/>
              <a:ext cx="1981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lbc_gswm_addiag</a:t>
              </a:r>
              <a:endParaRPr lang="en-US" sz="1600" dirty="0"/>
            </a:p>
          </p:txBody>
        </p:sp>
      </p:grpSp>
      <p:cxnSp>
        <p:nvCxnSpPr>
          <p:cNvPr id="36" name="Straight Arrow Connector 35"/>
          <p:cNvCxnSpPr>
            <a:stCxn id="127" idx="3"/>
            <a:endCxn id="33" idx="1"/>
          </p:cNvCxnSpPr>
          <p:nvPr/>
        </p:nvCxnSpPr>
        <p:spPr>
          <a:xfrm flipV="1">
            <a:off x="6096000" y="365760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hlinkClick r:id="rId22"/>
          </p:cNvPr>
          <p:cNvSpPr/>
          <p:nvPr/>
        </p:nvSpPr>
        <p:spPr>
          <a:xfrm>
            <a:off x="6477000" y="3962400"/>
            <a:ext cx="1981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lsqdsq</a:t>
            </a:r>
            <a:endParaRPr lang="en-US" sz="1600" dirty="0"/>
          </a:p>
        </p:txBody>
      </p:sp>
      <p:cxnSp>
        <p:nvCxnSpPr>
          <p:cNvPr id="44" name="Straight Arrow Connector 43"/>
          <p:cNvCxnSpPr>
            <a:stCxn id="128" idx="3"/>
            <a:endCxn id="42" idx="1"/>
          </p:cNvCxnSpPr>
          <p:nvPr/>
        </p:nvCxnSpPr>
        <p:spPr>
          <a:xfrm>
            <a:off x="6096000" y="40005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stCxn id="2" idx="0"/>
            <a:endCxn id="3" idx="2"/>
          </p:cNvCxnSpPr>
          <p:nvPr/>
        </p:nvCxnSpPr>
        <p:spPr>
          <a:xfrm rot="5400000" flipH="1" flipV="1">
            <a:off x="4419600" y="762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200400" y="152400"/>
            <a:ext cx="2590800" cy="1219200"/>
            <a:chOff x="3200400" y="304800"/>
            <a:chExt cx="2590800" cy="1219200"/>
          </a:xfrm>
        </p:grpSpPr>
        <p:sp>
          <p:nvSpPr>
            <p:cNvPr id="2" name="Rectangle 1">
              <a:hlinkClick r:id="rId2"/>
            </p:cNvPr>
            <p:cNvSpPr/>
            <p:nvPr/>
          </p:nvSpPr>
          <p:spPr>
            <a:xfrm>
              <a:off x="3200400" y="9906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dynamics</a:t>
              </a:r>
            </a:p>
            <a:p>
              <a:pPr algn="ctr"/>
              <a:r>
                <a:rPr lang="en-US" sz="1400" dirty="0" smtClean="0"/>
                <a:t>Dynamics and chemistry driver</a:t>
              </a:r>
            </a:p>
          </p:txBody>
        </p:sp>
        <p:sp>
          <p:nvSpPr>
            <p:cNvPr id="3" name="Flowchart: Alternate Process 2">
              <a:hlinkClick r:id="rId3" action="ppaction://hlinksldjump"/>
            </p:cNvPr>
            <p:cNvSpPr/>
            <p:nvPr/>
          </p:nvSpPr>
          <p:spPr>
            <a:xfrm>
              <a:off x="3200400" y="304800"/>
              <a:ext cx="2590800" cy="5334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dynamics is called by advance</a:t>
              </a:r>
              <a:endParaRPr lang="en-US" dirty="0"/>
            </a:p>
          </p:txBody>
        </p:sp>
      </p:grpSp>
      <p:cxnSp>
        <p:nvCxnSpPr>
          <p:cNvPr id="35" name="Straight Arrow Connector 34"/>
          <p:cNvCxnSpPr>
            <a:stCxn id="2" idx="2"/>
            <a:endCxn id="30" idx="0"/>
          </p:cNvCxnSpPr>
          <p:nvPr/>
        </p:nvCxnSpPr>
        <p:spPr>
          <a:xfrm rot="5400000">
            <a:off x="2971800" y="228600"/>
            <a:ext cx="381000" cy="2667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33" idx="2"/>
            <a:endCxn id="38" idx="1"/>
          </p:cNvCxnSpPr>
          <p:nvPr/>
        </p:nvCxnSpPr>
        <p:spPr>
          <a:xfrm rot="5400000" flipH="1" flipV="1">
            <a:off x="1219200" y="2590800"/>
            <a:ext cx="4191000" cy="2971800"/>
          </a:xfrm>
          <a:prstGeom prst="bentConnector4">
            <a:avLst>
              <a:gd name="adj1" fmla="val -5455"/>
              <a:gd name="adj2" fmla="val 912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0" idx="3"/>
            <a:endCxn id="57" idx="1"/>
          </p:cNvCxnSpPr>
          <p:nvPr/>
        </p:nvCxnSpPr>
        <p:spPr>
          <a:xfrm flipV="1">
            <a:off x="3352800" y="50292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endCxn id="97" idx="1"/>
          </p:cNvCxnSpPr>
          <p:nvPr/>
        </p:nvCxnSpPr>
        <p:spPr>
          <a:xfrm>
            <a:off x="7848600" y="5143500"/>
            <a:ext cx="457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4800600" y="1828800"/>
            <a:ext cx="4114800" cy="4419600"/>
            <a:chOff x="4800600" y="1828800"/>
            <a:chExt cx="4114800" cy="4419600"/>
          </a:xfrm>
        </p:grpSpPr>
        <p:grpSp>
          <p:nvGrpSpPr>
            <p:cNvPr id="87" name="Group 86"/>
            <p:cNvGrpSpPr/>
            <p:nvPr/>
          </p:nvGrpSpPr>
          <p:grpSpPr>
            <a:xfrm>
              <a:off x="4800600" y="1828800"/>
              <a:ext cx="4114800" cy="3505200"/>
              <a:chOff x="4800600" y="1828800"/>
              <a:chExt cx="4114800" cy="3505200"/>
            </a:xfrm>
          </p:grpSpPr>
          <p:grpSp>
            <p:nvGrpSpPr>
              <p:cNvPr id="69" name="Group 68"/>
              <p:cNvGrpSpPr/>
              <p:nvPr/>
            </p:nvGrpSpPr>
            <p:grpSpPr>
              <a:xfrm>
                <a:off x="4800600" y="1828800"/>
                <a:ext cx="4038600" cy="2133600"/>
                <a:chOff x="4800600" y="1828800"/>
                <a:chExt cx="4038600" cy="2133600"/>
              </a:xfrm>
            </p:grpSpPr>
            <p:grpSp>
              <p:nvGrpSpPr>
                <p:cNvPr id="51" name="Group 50"/>
                <p:cNvGrpSpPr/>
                <p:nvPr/>
              </p:nvGrpSpPr>
              <p:grpSpPr>
                <a:xfrm>
                  <a:off x="4800600" y="1828800"/>
                  <a:ext cx="4038600" cy="1676400"/>
                  <a:chOff x="4495800" y="1828800"/>
                  <a:chExt cx="4038600" cy="1676400"/>
                </a:xfrm>
              </p:grpSpPr>
              <p:grpSp>
                <p:nvGrpSpPr>
                  <p:cNvPr id="41" name="Group 40"/>
                  <p:cNvGrpSpPr/>
                  <p:nvPr/>
                </p:nvGrpSpPr>
                <p:grpSpPr>
                  <a:xfrm>
                    <a:off x="4495800" y="1828800"/>
                    <a:ext cx="3048000" cy="1676400"/>
                    <a:chOff x="4953000" y="1752600"/>
                    <a:chExt cx="3048000" cy="1676400"/>
                  </a:xfrm>
                </p:grpSpPr>
                <p:sp>
                  <p:nvSpPr>
                    <p:cNvPr id="38" name="Rounded Rectangle 37">
                      <a:hlinkClick r:id="rId4" action="ppaction://hlinksldjump"/>
                    </p:cNvPr>
                    <p:cNvSpPr/>
                    <p:nvPr/>
                  </p:nvSpPr>
                  <p:spPr>
                    <a:xfrm>
                      <a:off x="4953000" y="1752600"/>
                      <a:ext cx="3048000" cy="304800"/>
                    </a:xfrm>
                    <a:prstGeom prst="roundRect">
                      <a:avLst/>
                    </a:prstGeom>
                    <a:solidFill>
                      <a:schemeClr val="accent4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US" sz="1400" dirty="0" smtClean="0"/>
                        <a:t>Minor species composition</a:t>
                      </a:r>
                      <a:endParaRPr lang="en-US" sz="1400" dirty="0"/>
                    </a:p>
                  </p:txBody>
                </p:sp>
                <p:sp>
                  <p:nvSpPr>
                    <p:cNvPr id="31" name="Rectangle 30"/>
                    <p:cNvSpPr/>
                    <p:nvPr/>
                  </p:nvSpPr>
                  <p:spPr>
                    <a:xfrm>
                      <a:off x="4953000" y="2133600"/>
                      <a:ext cx="3048000" cy="3810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US" sz="1400" dirty="0" smtClean="0">
                          <a:hlinkClick r:id="rId5"/>
                        </a:rPr>
                        <a:t>qjnno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smtClean="0">
                          <a:hlinkClick r:id="rId6"/>
                        </a:rPr>
                        <a:t>qjio</a:t>
                      </a:r>
                      <a:r>
                        <a:rPr lang="en-US" sz="1400" dirty="0" smtClean="0">
                          <a:hlinkClick r:id="rId7"/>
                        </a:rPr>
                        <a:t>n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 (ion heating and O2 dissociation)</a:t>
                      </a:r>
                    </a:p>
                  </p:txBody>
                </p:sp>
                <p:sp>
                  <p:nvSpPr>
                    <p:cNvPr id="37" name="Rectangle 36">
                      <a:hlinkClick r:id="rId8"/>
                    </p:cNvPr>
                    <p:cNvSpPr/>
                    <p:nvPr/>
                  </p:nvSpPr>
                  <p:spPr>
                    <a:xfrm>
                      <a:off x="4953000" y="2590800"/>
                      <a:ext cx="3048000" cy="3810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US" sz="1400" dirty="0" err="1" smtClean="0"/>
                        <a:t>qjoule_ti</a:t>
                      </a:r>
                      <a:r>
                        <a:rPr lang="en-US" sz="1400" dirty="0" smtClean="0"/>
                        <a:t> (ion joule heating)</a:t>
                      </a:r>
                    </a:p>
                  </p:txBody>
                </p:sp>
                <p:sp>
                  <p:nvSpPr>
                    <p:cNvPr id="40" name="Rectangle 39">
                      <a:hlinkClick r:id="rId9"/>
                    </p:cNvPr>
                    <p:cNvSpPr/>
                    <p:nvPr/>
                  </p:nvSpPr>
                  <p:spPr>
                    <a:xfrm>
                      <a:off x="4953000" y="3048000"/>
                      <a:ext cx="3048000" cy="3810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US" sz="1400" dirty="0" err="1" smtClean="0"/>
                        <a:t>settei</a:t>
                      </a:r>
                      <a:r>
                        <a:rPr lang="en-US" sz="1400" dirty="0" smtClean="0"/>
                        <a:t>  (ion and electron temperature)</a:t>
                      </a:r>
                    </a:p>
                  </p:txBody>
                </p:sp>
              </p:grpSp>
              <p:cxnSp>
                <p:nvCxnSpPr>
                  <p:cNvPr id="43" name="Straight Arrow Connector 42"/>
                  <p:cNvCxnSpPr>
                    <a:stCxn id="40" idx="3"/>
                    <a:endCxn id="45" idx="1"/>
                  </p:cNvCxnSpPr>
                  <p:nvPr/>
                </p:nvCxnSpPr>
                <p:spPr>
                  <a:xfrm>
                    <a:off x="7543800" y="3314700"/>
                    <a:ext cx="30480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" name="Rectangle 44">
                    <a:hlinkClick r:id="rId10"/>
                  </p:cNvPr>
                  <p:cNvSpPr/>
                  <p:nvPr/>
                </p:nvSpPr>
                <p:spPr>
                  <a:xfrm>
                    <a:off x="7848600" y="3124200"/>
                    <a:ext cx="685800" cy="3810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trsolv</a:t>
                    </a:r>
                    <a:endParaRPr lang="en-US" sz="1400" dirty="0" smtClean="0"/>
                  </a:p>
                </p:txBody>
              </p:sp>
            </p:grpSp>
            <p:sp>
              <p:nvSpPr>
                <p:cNvPr id="65" name="Rectangle 64">
                  <a:hlinkClick r:id="rId11"/>
                </p:cNvPr>
                <p:cNvSpPr/>
                <p:nvPr/>
              </p:nvSpPr>
              <p:spPr>
                <a:xfrm>
                  <a:off x="4800600" y="3581400"/>
                  <a:ext cx="30480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400" dirty="0" err="1" smtClean="0"/>
                    <a:t>newton</a:t>
                  </a:r>
                  <a:r>
                    <a:rPr lang="en-US" sz="1400" dirty="0" smtClean="0"/>
                    <a:t>, newto3p</a:t>
                  </a:r>
                </a:p>
                <a:p>
                  <a:r>
                    <a:rPr lang="en-US" sz="1400" dirty="0" smtClean="0"/>
                    <a:t> (implicit and explicit cooling)</a:t>
                  </a:r>
                </a:p>
              </p:txBody>
            </p:sp>
          </p:grpSp>
          <p:sp>
            <p:nvSpPr>
              <p:cNvPr id="73" name="Rectangle 72">
                <a:hlinkClick r:id="rId12"/>
              </p:cNvPr>
              <p:cNvSpPr/>
              <p:nvPr/>
            </p:nvSpPr>
            <p:spPr>
              <a:xfrm>
                <a:off x="4800600" y="4038600"/>
                <a:ext cx="3048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smtClean="0"/>
                  <a:t>hdif3 (horizontal diffusion, stage 3)</a:t>
                </a:r>
              </a:p>
            </p:txBody>
          </p:sp>
          <p:sp>
            <p:nvSpPr>
              <p:cNvPr id="74" name="Rectangle 73">
                <a:hlinkClick r:id="rId8"/>
              </p:cNvPr>
              <p:cNvSpPr/>
              <p:nvPr/>
            </p:nvSpPr>
            <p:spPr>
              <a:xfrm>
                <a:off x="4800600" y="4495800"/>
                <a:ext cx="3048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err="1" smtClean="0"/>
                  <a:t>qjoule_tn</a:t>
                </a:r>
                <a:r>
                  <a:rPr lang="en-US" sz="1400" dirty="0" smtClean="0"/>
                  <a:t> (joule heating for TN)</a:t>
                </a:r>
              </a:p>
            </p:txBody>
          </p:sp>
          <p:sp>
            <p:nvSpPr>
              <p:cNvPr id="76" name="Rectangle 75">
                <a:hlinkClick r:id="rId10"/>
              </p:cNvPr>
              <p:cNvSpPr/>
              <p:nvPr/>
            </p:nvSpPr>
            <p:spPr>
              <a:xfrm>
                <a:off x="8229600" y="4953000"/>
                <a:ext cx="685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err="1" smtClean="0"/>
                  <a:t>trsolv</a:t>
                </a:r>
                <a:endParaRPr lang="en-US" sz="1400" dirty="0" smtClean="0"/>
              </a:p>
            </p:txBody>
          </p:sp>
          <p:cxnSp>
            <p:nvCxnSpPr>
              <p:cNvPr id="78" name="Straight Arrow Connector 77"/>
              <p:cNvCxnSpPr>
                <a:endCxn id="76" idx="1"/>
              </p:cNvCxnSpPr>
              <p:nvPr/>
            </p:nvCxnSpPr>
            <p:spPr>
              <a:xfrm>
                <a:off x="7848600" y="5143500"/>
                <a:ext cx="381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" name="Rounded Rectangle 92">
              <a:hlinkClick r:id="rId13" action="ppaction://hlinksldjump"/>
            </p:cNvPr>
            <p:cNvSpPr/>
            <p:nvPr/>
          </p:nvSpPr>
          <p:spPr>
            <a:xfrm>
              <a:off x="4800600" y="5867400"/>
              <a:ext cx="3048000" cy="3810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/>
                <a:t>comp (major composition O2, O)</a:t>
              </a:r>
              <a:endParaRPr lang="en-US" sz="1400" dirty="0"/>
            </a:p>
          </p:txBody>
        </p:sp>
      </p:grpSp>
      <p:sp>
        <p:nvSpPr>
          <p:cNvPr id="85" name="Rounded Rectangle 84">
            <a:hlinkClick r:id="rId14" action="ppaction://hlinksldjump"/>
          </p:cNvPr>
          <p:cNvSpPr/>
          <p:nvPr/>
        </p:nvSpPr>
        <p:spPr>
          <a:xfrm>
            <a:off x="4800600" y="5410200"/>
            <a:ext cx="30480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duv (neutral winds U, V)</a:t>
            </a:r>
            <a:endParaRPr lang="en-US" sz="14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304800" y="1752600"/>
            <a:ext cx="4114800" cy="4419600"/>
            <a:chOff x="304800" y="1752600"/>
            <a:chExt cx="4114800" cy="4419600"/>
          </a:xfrm>
        </p:grpSpPr>
        <p:grpSp>
          <p:nvGrpSpPr>
            <p:cNvPr id="32" name="Group 31"/>
            <p:cNvGrpSpPr/>
            <p:nvPr/>
          </p:nvGrpSpPr>
          <p:grpSpPr>
            <a:xfrm>
              <a:off x="304800" y="1752600"/>
              <a:ext cx="3048000" cy="4419600"/>
              <a:chOff x="304800" y="1524000"/>
              <a:chExt cx="3048000" cy="4419600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04800" y="2286000"/>
                <a:ext cx="3048000" cy="3657600"/>
                <a:chOff x="228600" y="1828800"/>
                <a:chExt cx="3048000" cy="3657600"/>
              </a:xfrm>
            </p:grpSpPr>
            <p:grpSp>
              <p:nvGrpSpPr>
                <p:cNvPr id="24" name="Group 23"/>
                <p:cNvGrpSpPr/>
                <p:nvPr/>
              </p:nvGrpSpPr>
              <p:grpSpPr>
                <a:xfrm>
                  <a:off x="228600" y="1828800"/>
                  <a:ext cx="3048000" cy="3276600"/>
                  <a:chOff x="228600" y="1828800"/>
                  <a:chExt cx="3048000" cy="3276600"/>
                </a:xfrm>
              </p:grpSpPr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228600" y="1828800"/>
                    <a:ext cx="3048000" cy="2895600"/>
                    <a:chOff x="228600" y="1828800"/>
                    <a:chExt cx="3048000" cy="2895600"/>
                  </a:xfrm>
                </p:grpSpPr>
                <p:grpSp>
                  <p:nvGrpSpPr>
                    <p:cNvPr id="19" name="Group 18"/>
                    <p:cNvGrpSpPr/>
                    <p:nvPr/>
                  </p:nvGrpSpPr>
                  <p:grpSpPr>
                    <a:xfrm>
                      <a:off x="228600" y="1828800"/>
                      <a:ext cx="3048000" cy="2514600"/>
                      <a:chOff x="228600" y="1828800"/>
                      <a:chExt cx="3048000" cy="2514600"/>
                    </a:xfrm>
                  </p:grpSpPr>
                  <p:grpSp>
                    <p:nvGrpSpPr>
                      <p:cNvPr id="17" name="Group 16"/>
                      <p:cNvGrpSpPr/>
                      <p:nvPr/>
                    </p:nvGrpSpPr>
                    <p:grpSpPr>
                      <a:xfrm>
                        <a:off x="228600" y="1828800"/>
                        <a:ext cx="3048000" cy="2133600"/>
                        <a:chOff x="609600" y="2133600"/>
                        <a:chExt cx="3048000" cy="2133600"/>
                      </a:xfrm>
                    </p:grpSpPr>
                    <p:grpSp>
                      <p:nvGrpSpPr>
                        <p:cNvPr id="47" name="Group 46"/>
                        <p:cNvGrpSpPr/>
                        <p:nvPr/>
                      </p:nvGrpSpPr>
                      <p:grpSpPr>
                        <a:xfrm>
                          <a:off x="609600" y="2133600"/>
                          <a:ext cx="3048000" cy="2133600"/>
                          <a:chOff x="152400" y="1600200"/>
                          <a:chExt cx="3733801" cy="2133600"/>
                        </a:xfrm>
                      </p:grpSpPr>
                      <p:grpSp>
                        <p:nvGrpSpPr>
                          <p:cNvPr id="48" name="Group 39"/>
                          <p:cNvGrpSpPr/>
                          <p:nvPr/>
                        </p:nvGrpSpPr>
                        <p:grpSpPr>
                          <a:xfrm>
                            <a:off x="152400" y="1600200"/>
                            <a:ext cx="3733801" cy="990600"/>
                            <a:chOff x="2362200" y="1295400"/>
                            <a:chExt cx="3733801" cy="990600"/>
                          </a:xfrm>
                        </p:grpSpPr>
                        <p:sp>
                          <p:nvSpPr>
                            <p:cNvPr id="53" name="Rectangle 52">
                              <a:hlinkClick r:id="rId15"/>
                            </p:cNvPr>
                            <p:cNvSpPr/>
                            <p:nvPr/>
                          </p:nvSpPr>
                          <p:spPr>
                            <a:xfrm>
                              <a:off x="2362200" y="1295400"/>
                              <a:ext cx="3733800" cy="304800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r>
                                <a:rPr lang="en-US" sz="1400" dirty="0" smtClean="0"/>
                                <a:t>swdot (omega)</a:t>
                              </a:r>
                              <a:endParaRPr lang="en-US" sz="1400" dirty="0"/>
                            </a:p>
                          </p:txBody>
                        </p:sp>
                        <p:sp>
                          <p:nvSpPr>
                            <p:cNvPr id="54" name="Rectangle 53">
                              <a:hlinkClick r:id="rId16"/>
                            </p:cNvPr>
                            <p:cNvSpPr/>
                            <p:nvPr/>
                          </p:nvSpPr>
                          <p:spPr>
                            <a:xfrm>
                              <a:off x="2362200" y="1676400"/>
                              <a:ext cx="3733800" cy="304800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r>
                                <a:rPr lang="en-US" sz="1400" dirty="0" err="1" smtClean="0"/>
                                <a:t>ionvel</a:t>
                              </a:r>
                              <a:r>
                                <a:rPr lang="en-US" sz="1400" dirty="0" smtClean="0"/>
                                <a:t> (drift velocities)</a:t>
                              </a:r>
                              <a:endParaRPr lang="en-US" sz="1400" dirty="0"/>
                            </a:p>
                          </p:txBody>
                        </p:sp>
                        <p:sp>
                          <p:nvSpPr>
                            <p:cNvPr id="55" name="Rectangle 54">
                              <a:hlinkClick r:id="rId17"/>
                            </p:cNvPr>
                            <p:cNvSpPr/>
                            <p:nvPr/>
                          </p:nvSpPr>
                          <p:spPr>
                            <a:xfrm>
                              <a:off x="2362200" y="2057400"/>
                              <a:ext cx="3733801" cy="228600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r>
                                <a:rPr lang="en-US" sz="1400" dirty="0" err="1" smtClean="0"/>
                                <a:t>chapman</a:t>
                              </a:r>
                              <a:r>
                                <a:rPr lang="en-US" sz="1400" dirty="0" smtClean="0"/>
                                <a:t> (line integrals)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49" name="Group 41"/>
                          <p:cNvGrpSpPr/>
                          <p:nvPr/>
                        </p:nvGrpSpPr>
                        <p:grpSpPr>
                          <a:xfrm>
                            <a:off x="152400" y="2667000"/>
                            <a:ext cx="3733801" cy="1066800"/>
                            <a:chOff x="2362200" y="1295400"/>
                            <a:chExt cx="3733801" cy="1066800"/>
                          </a:xfrm>
                        </p:grpSpPr>
                        <p:sp>
                          <p:nvSpPr>
                            <p:cNvPr id="50" name="Rectangle 49">
                              <a:hlinkClick r:id="rId18"/>
                            </p:cNvPr>
                            <p:cNvSpPr/>
                            <p:nvPr/>
                          </p:nvSpPr>
                          <p:spPr>
                            <a:xfrm>
                              <a:off x="2362200" y="1295400"/>
                              <a:ext cx="3733801" cy="304800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r>
                                <a:rPr lang="en-US" sz="1400" dirty="0" err="1" smtClean="0"/>
                                <a:t>chemrates_tdep</a:t>
                              </a:r>
                              <a:r>
                                <a:rPr lang="en-US" sz="1400" dirty="0" smtClean="0"/>
                                <a:t> (chemical rates)</a:t>
                              </a:r>
                              <a:endParaRPr lang="en-US" sz="1400" dirty="0"/>
                            </a:p>
                          </p:txBody>
                        </p:sp>
                        <p:sp>
                          <p:nvSpPr>
                            <p:cNvPr id="52" name="Rectangle 51">
                              <a:hlinkClick r:id="rId19"/>
                            </p:cNvPr>
                            <p:cNvSpPr/>
                            <p:nvPr/>
                          </p:nvSpPr>
                          <p:spPr>
                            <a:xfrm>
                              <a:off x="2362200" y="2057400"/>
                              <a:ext cx="3733801" cy="304800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r>
                                <a:rPr lang="en-US" sz="1400" dirty="0" err="1" smtClean="0"/>
                                <a:t>qinite</a:t>
                              </a:r>
                              <a:r>
                                <a:rPr lang="en-US" sz="1400" dirty="0" smtClean="0"/>
                                <a:t> (night-time ionization)</a:t>
                              </a:r>
                            </a:p>
                          </p:txBody>
                        </p:sp>
                      </p:grpSp>
                    </p:grpSp>
                    <p:sp>
                      <p:nvSpPr>
                        <p:cNvPr id="16" name="Rectangle 15">
                          <a:hlinkClick r:id="rId20"/>
                        </p:cNvPr>
                        <p:cNvSpPr/>
                        <p:nvPr/>
                      </p:nvSpPr>
                      <p:spPr>
                        <a:xfrm>
                          <a:off x="609600" y="3581400"/>
                          <a:ext cx="3048000" cy="304800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r>
                            <a:rPr lang="en-US" sz="1400" dirty="0" err="1" smtClean="0"/>
                            <a:t>qrj</a:t>
                          </a:r>
                          <a:r>
                            <a:rPr lang="en-US" sz="1400" dirty="0" smtClean="0"/>
                            <a:t> (ionization and heating)</a:t>
                          </a:r>
                        </a:p>
                      </p:txBody>
                    </p:sp>
                  </p:grpSp>
                  <p:sp>
                    <p:nvSpPr>
                      <p:cNvPr id="18" name="Rounded Rectangle 17">
                        <a:hlinkClick r:id="rId21" action="ppaction://hlinksldjump"/>
                      </p:cNvPr>
                      <p:cNvSpPr/>
                      <p:nvPr/>
                    </p:nvSpPr>
                    <p:spPr>
                      <a:xfrm>
                        <a:off x="228600" y="4038600"/>
                        <a:ext cx="3048000" cy="304800"/>
                      </a:xfrm>
                      <a:prstGeom prst="roundRect">
                        <a:avLst/>
                      </a:prstGeom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r>
                          <a:rPr lang="en-US" sz="1400" dirty="0" smtClean="0"/>
                          <a:t>aurora (</a:t>
                        </a:r>
                        <a:r>
                          <a:rPr lang="en-US" sz="1400" dirty="0" err="1" smtClean="0"/>
                          <a:t>auroral</a:t>
                        </a:r>
                        <a:r>
                          <a:rPr lang="en-US" sz="1400" dirty="0" smtClean="0"/>
                          <a:t> parameterization)</a:t>
                        </a:r>
                        <a:endParaRPr lang="en-US" sz="1400" dirty="0"/>
                      </a:p>
                    </p:txBody>
                  </p:sp>
                </p:grpSp>
                <p:sp>
                  <p:nvSpPr>
                    <p:cNvPr id="20" name="Rounded Rectangle 19">
                      <a:hlinkClick r:id="rId22" action="ppaction://hlinksldjump"/>
                    </p:cNvPr>
                    <p:cNvSpPr/>
                    <p:nvPr/>
                  </p:nvSpPr>
                  <p:spPr>
                    <a:xfrm>
                      <a:off x="228600" y="4419600"/>
                      <a:ext cx="3048000" cy="304800"/>
                    </a:xfrm>
                    <a:prstGeom prst="roundRect">
                      <a:avLst/>
                    </a:prstGeom>
                    <a:solidFill>
                      <a:schemeClr val="accent4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r>
                        <a:rPr lang="en-US" sz="1400" dirty="0" smtClean="0"/>
                        <a:t>oplus (update O+)</a:t>
                      </a:r>
                      <a:endParaRPr lang="en-US" sz="1400" dirty="0"/>
                    </a:p>
                  </p:txBody>
                </p:sp>
              </p:grpSp>
              <p:sp>
                <p:nvSpPr>
                  <p:cNvPr id="23" name="Rectangle 22">
                    <a:hlinkClick r:id="rId23"/>
                  </p:cNvPr>
                  <p:cNvSpPr/>
                  <p:nvPr/>
                </p:nvSpPr>
                <p:spPr>
                  <a:xfrm>
                    <a:off x="228600" y="4800600"/>
                    <a:ext cx="3048000" cy="3048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1400" dirty="0" err="1" smtClean="0"/>
                      <a:t>elden</a:t>
                    </a:r>
                    <a:r>
                      <a:rPr lang="en-US" sz="1400" dirty="0" smtClean="0"/>
                      <a:t> (electron density)</a:t>
                    </a:r>
                  </a:p>
                </p:txBody>
              </p:sp>
            </p:grpSp>
            <p:sp>
              <p:nvSpPr>
                <p:cNvPr id="33" name="Rectangle 32">
                  <a:hlinkClick r:id="rId24"/>
                </p:cNvPr>
                <p:cNvSpPr/>
                <p:nvPr/>
              </p:nvSpPr>
              <p:spPr>
                <a:xfrm>
                  <a:off x="228600" y="5181600"/>
                  <a:ext cx="3048000" cy="3048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400" dirty="0" err="1" smtClean="0"/>
                    <a:t>lamdas</a:t>
                  </a:r>
                  <a:r>
                    <a:rPr lang="en-US" sz="1400" dirty="0" smtClean="0"/>
                    <a:t> (ion drag coefficients)</a:t>
                  </a:r>
                </a:p>
              </p:txBody>
            </p:sp>
          </p:grpSp>
          <p:sp>
            <p:nvSpPr>
              <p:cNvPr id="29" name="Rectangle 28">
                <a:hlinkClick r:id="rId25"/>
              </p:cNvPr>
              <p:cNvSpPr/>
              <p:nvPr/>
            </p:nvSpPr>
            <p:spPr>
              <a:xfrm>
                <a:off x="304800" y="1905000"/>
                <a:ext cx="3047999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err="1" smtClean="0"/>
                  <a:t>cpktkm</a:t>
                </a:r>
                <a:r>
                  <a:rPr lang="en-US" sz="1400" dirty="0" smtClean="0"/>
                  <a:t> (specific heat, molecular </a:t>
                </a:r>
                <a:r>
                  <a:rPr lang="en-US" sz="1400" dirty="0" err="1" smtClean="0"/>
                  <a:t>visc</a:t>
                </a:r>
                <a:r>
                  <a:rPr lang="en-US" sz="1400" dirty="0" smtClean="0"/>
                  <a:t>)</a:t>
                </a:r>
                <a:endParaRPr lang="en-US" sz="1400" dirty="0"/>
              </a:p>
            </p:txBody>
          </p:sp>
          <p:sp>
            <p:nvSpPr>
              <p:cNvPr id="30" name="Rectangle 29">
                <a:hlinkClick r:id="rId26"/>
              </p:cNvPr>
              <p:cNvSpPr/>
              <p:nvPr/>
            </p:nvSpPr>
            <p:spPr>
              <a:xfrm>
                <a:off x="304800" y="1524000"/>
                <a:ext cx="3047999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dirty="0" err="1" smtClean="0"/>
                  <a:t>bndcmp</a:t>
                </a:r>
                <a:r>
                  <a:rPr lang="en-US" sz="1400" dirty="0" smtClean="0"/>
                  <a:t> (composition lower boundary)</a:t>
                </a:r>
                <a:endParaRPr lang="en-US" sz="1400" dirty="0"/>
              </a:p>
            </p:txBody>
          </p:sp>
        </p:grpSp>
        <p:sp>
          <p:nvSpPr>
            <p:cNvPr id="57" name="Rectangle 56">
              <a:hlinkClick r:id="rId10"/>
            </p:cNvPr>
            <p:cNvSpPr/>
            <p:nvPr/>
          </p:nvSpPr>
          <p:spPr>
            <a:xfrm>
              <a:off x="3657600" y="4876800"/>
              <a:ext cx="685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err="1" smtClean="0"/>
                <a:t>trsolv</a:t>
              </a:r>
              <a:endParaRPr lang="en-US" sz="1400" dirty="0" smtClean="0"/>
            </a:p>
          </p:txBody>
        </p:sp>
        <p:sp>
          <p:nvSpPr>
            <p:cNvPr id="56" name="Rectangle 55">
              <a:hlinkClick r:id="rId23"/>
            </p:cNvPr>
            <p:cNvSpPr/>
            <p:nvPr/>
          </p:nvSpPr>
          <p:spPr>
            <a:xfrm>
              <a:off x="3657600" y="5715000"/>
              <a:ext cx="7620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vquart</a:t>
              </a:r>
              <a:endParaRPr lang="en-US" sz="1600" dirty="0"/>
            </a:p>
          </p:txBody>
        </p:sp>
      </p:grpSp>
      <p:cxnSp>
        <p:nvCxnSpPr>
          <p:cNvPr id="60" name="Straight Arrow Connector 59"/>
          <p:cNvCxnSpPr>
            <a:stCxn id="23" idx="3"/>
            <a:endCxn id="56" idx="1"/>
          </p:cNvCxnSpPr>
          <p:nvPr/>
        </p:nvCxnSpPr>
        <p:spPr>
          <a:xfrm>
            <a:off x="3352800" y="56388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lowchart: Document 57">
            <a:hlinkClick r:id="rId27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cxnSp>
        <p:nvCxnSpPr>
          <p:cNvPr id="64" name="Straight Arrow Connector 63"/>
          <p:cNvCxnSpPr>
            <a:stCxn id="53" idx="3"/>
            <a:endCxn id="101" idx="1"/>
          </p:cNvCxnSpPr>
          <p:nvPr/>
        </p:nvCxnSpPr>
        <p:spPr>
          <a:xfrm>
            <a:off x="3352799" y="2667000"/>
            <a:ext cx="304801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0" idx="3"/>
            <a:endCxn id="104" idx="1"/>
          </p:cNvCxnSpPr>
          <p:nvPr/>
        </p:nvCxnSpPr>
        <p:spPr>
          <a:xfrm>
            <a:off x="3352800" y="52578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ounded Rectangle 96">
            <a:hlinkClick r:id="rId28" action="ppaction://hlinksldjump"/>
          </p:cNvPr>
          <p:cNvSpPr/>
          <p:nvPr/>
        </p:nvSpPr>
        <p:spPr>
          <a:xfrm>
            <a:off x="8305800" y="5486400"/>
            <a:ext cx="6858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filter</a:t>
            </a:r>
            <a:endParaRPr lang="en-US" sz="1400" dirty="0"/>
          </a:p>
        </p:txBody>
      </p:sp>
      <p:sp>
        <p:nvSpPr>
          <p:cNvPr id="101" name="Rounded Rectangle 100">
            <a:hlinkClick r:id="rId28" action="ppaction://hlinksldjump"/>
          </p:cNvPr>
          <p:cNvSpPr/>
          <p:nvPr/>
        </p:nvSpPr>
        <p:spPr>
          <a:xfrm>
            <a:off x="3657600" y="2514600"/>
            <a:ext cx="6858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filter</a:t>
            </a:r>
            <a:endParaRPr lang="en-US" sz="1400" dirty="0"/>
          </a:p>
        </p:txBody>
      </p:sp>
      <p:sp>
        <p:nvSpPr>
          <p:cNvPr id="104" name="Rounded Rectangle 103">
            <a:hlinkClick r:id="rId28" action="ppaction://hlinksldjump"/>
          </p:cNvPr>
          <p:cNvSpPr/>
          <p:nvPr/>
        </p:nvSpPr>
        <p:spPr>
          <a:xfrm>
            <a:off x="3657600" y="5257800"/>
            <a:ext cx="685800" cy="3048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filter</a:t>
            </a:r>
            <a:endParaRPr lang="en-US" sz="1400" dirty="0"/>
          </a:p>
        </p:txBody>
      </p:sp>
      <p:cxnSp>
        <p:nvCxnSpPr>
          <p:cNvPr id="112" name="Straight Arrow Connector 111"/>
          <p:cNvCxnSpPr>
            <a:stCxn id="85" idx="3"/>
            <a:endCxn id="97" idx="1"/>
          </p:cNvCxnSpPr>
          <p:nvPr/>
        </p:nvCxnSpPr>
        <p:spPr>
          <a:xfrm>
            <a:off x="7848600" y="56007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3" idx="3"/>
            <a:endCxn id="97" idx="1"/>
          </p:cNvCxnSpPr>
          <p:nvPr/>
        </p:nvCxnSpPr>
        <p:spPr>
          <a:xfrm flipV="1">
            <a:off x="7848600" y="56769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ounded Rectangle 123">
            <a:hlinkClick r:id="rId28" action="ppaction://hlinksldjump"/>
          </p:cNvPr>
          <p:cNvSpPr/>
          <p:nvPr/>
        </p:nvSpPr>
        <p:spPr>
          <a:xfrm>
            <a:off x="8153400" y="1828800"/>
            <a:ext cx="685800" cy="3048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filter</a:t>
            </a:r>
            <a:endParaRPr lang="en-US" sz="1400" dirty="0"/>
          </a:p>
        </p:txBody>
      </p:sp>
      <p:cxnSp>
        <p:nvCxnSpPr>
          <p:cNvPr id="126" name="Straight Arrow Connector 125"/>
          <p:cNvCxnSpPr>
            <a:stCxn id="38" idx="3"/>
            <a:endCxn id="124" idx="1"/>
          </p:cNvCxnSpPr>
          <p:nvPr/>
        </p:nvCxnSpPr>
        <p:spPr>
          <a:xfrm>
            <a:off x="7848600" y="1981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ounded Rectangle 153">
            <a:hlinkClick r:id="rId29" action="ppaction://hlinksldjump"/>
          </p:cNvPr>
          <p:cNvSpPr/>
          <p:nvPr/>
        </p:nvSpPr>
        <p:spPr>
          <a:xfrm>
            <a:off x="4800600" y="4953000"/>
            <a:ext cx="30480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dt (neutral temperature TN)</a:t>
            </a:r>
            <a:endParaRPr lang="en-US" sz="1400" dirty="0"/>
          </a:p>
        </p:txBody>
      </p:sp>
      <p:sp>
        <p:nvSpPr>
          <p:cNvPr id="155" name="Rectangle 154">
            <a:hlinkClick r:id="rId30"/>
          </p:cNvPr>
          <p:cNvSpPr/>
          <p:nvPr/>
        </p:nvSpPr>
        <p:spPr>
          <a:xfrm>
            <a:off x="8153400" y="4038600"/>
            <a:ext cx="685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lsqdsq</a:t>
            </a:r>
            <a:endParaRPr lang="en-US" sz="1400" dirty="0" smtClean="0"/>
          </a:p>
        </p:txBody>
      </p:sp>
      <p:cxnSp>
        <p:nvCxnSpPr>
          <p:cNvPr id="157" name="Straight Arrow Connector 156"/>
          <p:cNvCxnSpPr>
            <a:stCxn id="73" idx="3"/>
            <a:endCxn id="155" idx="1"/>
          </p:cNvCxnSpPr>
          <p:nvPr/>
        </p:nvCxnSpPr>
        <p:spPr>
          <a:xfrm>
            <a:off x="7848600" y="42291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524000" y="685800"/>
            <a:ext cx="6872010" cy="5181600"/>
            <a:chOff x="1828800" y="685800"/>
            <a:chExt cx="6872010" cy="5181600"/>
          </a:xfrm>
        </p:grpSpPr>
        <p:grpSp>
          <p:nvGrpSpPr>
            <p:cNvPr id="28" name="Group 27"/>
            <p:cNvGrpSpPr/>
            <p:nvPr/>
          </p:nvGrpSpPr>
          <p:grpSpPr>
            <a:xfrm>
              <a:off x="1828800" y="685800"/>
              <a:ext cx="4572000" cy="4876800"/>
              <a:chOff x="685800" y="304800"/>
              <a:chExt cx="4572000" cy="4876800"/>
            </a:xfrm>
          </p:grpSpPr>
          <p:sp>
            <p:nvSpPr>
              <p:cNvPr id="3" name="Rectangle 2">
                <a:hlinkClick r:id="rId2"/>
              </p:cNvPr>
              <p:cNvSpPr/>
              <p:nvPr/>
            </p:nvSpPr>
            <p:spPr>
              <a:xfrm>
                <a:off x="685800" y="1143000"/>
                <a:ext cx="2971800" cy="5334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aurora</a:t>
                </a:r>
              </a:p>
              <a:p>
                <a:pPr algn="ctr"/>
                <a:r>
                  <a:rPr lang="en-US" sz="1400" dirty="0" smtClean="0"/>
                  <a:t>Aurora parameterization</a:t>
                </a:r>
              </a:p>
            </p:txBody>
          </p:sp>
          <p:sp>
            <p:nvSpPr>
              <p:cNvPr id="4" name="Flowchart: Alternate Process 3">
                <a:hlinkClick r:id="rId3" action="ppaction://hlinksldjump"/>
              </p:cNvPr>
              <p:cNvSpPr/>
              <p:nvPr/>
            </p:nvSpPr>
            <p:spPr>
              <a:xfrm>
                <a:off x="685800" y="304800"/>
                <a:ext cx="2971800" cy="5334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aurora is called by dynamics</a:t>
                </a:r>
                <a:endParaRPr lang="en-US" dirty="0"/>
              </a:p>
            </p:txBody>
          </p:sp>
          <p:cxnSp>
            <p:nvCxnSpPr>
              <p:cNvPr id="6" name="Elbow Connector 15"/>
              <p:cNvCxnSpPr>
                <a:stCxn id="3" idx="2"/>
                <a:endCxn id="7" idx="1"/>
              </p:cNvCxnSpPr>
              <p:nvPr/>
            </p:nvCxnSpPr>
            <p:spPr>
              <a:xfrm rot="16200000" flipH="1">
                <a:off x="2305050" y="1543050"/>
                <a:ext cx="838200" cy="1104900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>
                <a:hlinkClick r:id="rId2"/>
              </p:cNvPr>
              <p:cNvSpPr/>
              <p:nvPr/>
            </p:nvSpPr>
            <p:spPr>
              <a:xfrm>
                <a:off x="3276600" y="2286000"/>
                <a:ext cx="1981200" cy="4572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aurora_cusp</a:t>
                </a:r>
                <a:endParaRPr lang="en-US" dirty="0" smtClean="0"/>
              </a:p>
              <a:p>
                <a:pPr algn="ctr"/>
                <a:r>
                  <a:rPr lang="en-US" sz="1400" dirty="0" smtClean="0"/>
                  <a:t>cusp</a:t>
                </a:r>
                <a:endParaRPr lang="en-US" sz="1400" dirty="0"/>
              </a:p>
            </p:txBody>
          </p:sp>
          <p:cxnSp>
            <p:nvCxnSpPr>
              <p:cNvPr id="9" name="Elbow Connector 15"/>
              <p:cNvCxnSpPr>
                <a:stCxn id="3" idx="2"/>
                <a:endCxn id="10" idx="1"/>
              </p:cNvCxnSpPr>
              <p:nvPr/>
            </p:nvCxnSpPr>
            <p:spPr>
              <a:xfrm rot="16200000" flipH="1">
                <a:off x="2000250" y="1847850"/>
                <a:ext cx="1447800" cy="1104900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>
                <a:hlinkClick r:id="rId2"/>
              </p:cNvPr>
              <p:cNvSpPr/>
              <p:nvPr/>
            </p:nvSpPr>
            <p:spPr>
              <a:xfrm>
                <a:off x="3276600" y="2895600"/>
                <a:ext cx="1981200" cy="4572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aurora_heat</a:t>
                </a:r>
                <a:endParaRPr lang="en-US" dirty="0" smtClean="0"/>
              </a:p>
              <a:p>
                <a:pPr algn="ctr"/>
                <a:r>
                  <a:rPr lang="en-US" sz="1400" dirty="0" smtClean="0"/>
                  <a:t>heating</a:t>
                </a:r>
                <a:endParaRPr lang="en-US" sz="1400" dirty="0"/>
              </a:p>
            </p:txBody>
          </p:sp>
          <p:cxnSp>
            <p:nvCxnSpPr>
              <p:cNvPr id="11" name="Elbow Connector 15"/>
              <p:cNvCxnSpPr>
                <a:stCxn id="3" idx="2"/>
                <a:endCxn id="12" idx="1"/>
              </p:cNvCxnSpPr>
              <p:nvPr/>
            </p:nvCxnSpPr>
            <p:spPr>
              <a:xfrm rot="16200000" flipH="1">
                <a:off x="1695450" y="2152650"/>
                <a:ext cx="2057400" cy="1104900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hlinkClick r:id="rId2"/>
              </p:cNvPr>
              <p:cNvSpPr/>
              <p:nvPr/>
            </p:nvSpPr>
            <p:spPr>
              <a:xfrm>
                <a:off x="3276600" y="3505200"/>
                <a:ext cx="1981200" cy="4572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aurora_ions</a:t>
                </a:r>
                <a:endParaRPr lang="en-US" dirty="0" smtClean="0"/>
              </a:p>
              <a:p>
                <a:pPr algn="ctr"/>
                <a:r>
                  <a:rPr lang="en-US" sz="1400" dirty="0" smtClean="0"/>
                  <a:t>ions</a:t>
                </a:r>
                <a:endParaRPr lang="en-US" sz="1400" dirty="0"/>
              </a:p>
            </p:txBody>
          </p:sp>
          <p:cxnSp>
            <p:nvCxnSpPr>
              <p:cNvPr id="16" name="Elbow Connector 15"/>
              <p:cNvCxnSpPr>
                <a:stCxn id="3" idx="2"/>
                <a:endCxn id="17" idx="1"/>
              </p:cNvCxnSpPr>
              <p:nvPr/>
            </p:nvCxnSpPr>
            <p:spPr>
              <a:xfrm rot="16200000" flipH="1">
                <a:off x="1390650" y="2457450"/>
                <a:ext cx="2667000" cy="1104900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>
                <a:hlinkClick r:id="rId2"/>
              </p:cNvPr>
              <p:cNvSpPr/>
              <p:nvPr/>
            </p:nvSpPr>
            <p:spPr>
              <a:xfrm>
                <a:off x="3276600" y="4114800"/>
                <a:ext cx="1981200" cy="4572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aion</a:t>
                </a:r>
                <a:endParaRPr lang="en-US" dirty="0" smtClean="0"/>
              </a:p>
              <a:p>
                <a:pPr algn="ctr"/>
                <a:r>
                  <a:rPr lang="en-US" sz="1400" dirty="0" err="1" smtClean="0"/>
                  <a:t>auroral</a:t>
                </a:r>
                <a:r>
                  <a:rPr lang="en-US" sz="1400" dirty="0" smtClean="0"/>
                  <a:t> electrons</a:t>
                </a:r>
                <a:endParaRPr lang="en-US" sz="1400" dirty="0"/>
              </a:p>
            </p:txBody>
          </p:sp>
          <p:cxnSp>
            <p:nvCxnSpPr>
              <p:cNvPr id="19" name="Elbow Connector 15"/>
              <p:cNvCxnSpPr>
                <a:endCxn id="20" idx="1"/>
              </p:cNvCxnSpPr>
              <p:nvPr/>
            </p:nvCxnSpPr>
            <p:spPr>
              <a:xfrm rot="16200000" flipH="1">
                <a:off x="1390650" y="3067050"/>
                <a:ext cx="2667000" cy="1104900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ctangle 19">
                <a:hlinkClick r:id="rId2"/>
              </p:cNvPr>
              <p:cNvSpPr/>
              <p:nvPr/>
            </p:nvSpPr>
            <p:spPr>
              <a:xfrm>
                <a:off x="3276600" y="4724400"/>
                <a:ext cx="1981200" cy="4572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bion</a:t>
                </a:r>
                <a:endParaRPr lang="en-US" dirty="0" smtClean="0"/>
              </a:p>
              <a:p>
                <a:pPr algn="ctr"/>
                <a:r>
                  <a:rPr lang="en-US" sz="1400" dirty="0" smtClean="0"/>
                  <a:t>solar protons</a:t>
                </a:r>
                <a:endParaRPr lang="en-US" sz="1400" dirty="0"/>
              </a:p>
            </p:txBody>
          </p:sp>
          <p:cxnSp>
            <p:nvCxnSpPr>
              <p:cNvPr id="26" name="Straight Connector 25"/>
              <p:cNvCxnSpPr>
                <a:stCxn id="4" idx="2"/>
                <a:endCxn id="3" idx="0"/>
              </p:cNvCxnSpPr>
              <p:nvPr/>
            </p:nvCxnSpPr>
            <p:spPr>
              <a:xfrm rot="5400000">
                <a:off x="2019300" y="990600"/>
                <a:ext cx="3048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7239000" y="3962400"/>
              <a:ext cx="146181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all in </a:t>
              </a:r>
              <a:r>
                <a:rPr lang="en-US" dirty="0" err="1" smtClean="0"/>
                <a:t>aurora.F</a:t>
              </a:r>
              <a:endParaRPr lang="en-US" dirty="0"/>
            </a:p>
          </p:txBody>
        </p:sp>
        <p:sp>
          <p:nvSpPr>
            <p:cNvPr id="21" name="Right Brace 20"/>
            <p:cNvSpPr/>
            <p:nvPr/>
          </p:nvSpPr>
          <p:spPr>
            <a:xfrm>
              <a:off x="6324600" y="2362200"/>
              <a:ext cx="838200" cy="3505200"/>
            </a:xfrm>
            <a:prstGeom prst="rightBrace">
              <a:avLst>
                <a:gd name="adj1" fmla="val 8333"/>
                <a:gd name="adj2" fmla="val 50357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Flowchart: Document 22">
            <a:hlinkClick r:id="rId4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lbow Connector 15"/>
          <p:cNvCxnSpPr>
            <a:stCxn id="3" idx="2"/>
            <a:endCxn id="7" idx="1"/>
          </p:cNvCxnSpPr>
          <p:nvPr/>
        </p:nvCxnSpPr>
        <p:spPr>
          <a:xfrm rot="16200000" flipH="1">
            <a:off x="3676650" y="1314450"/>
            <a:ext cx="3810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15"/>
          <p:cNvCxnSpPr>
            <a:stCxn id="3" idx="2"/>
            <a:endCxn id="10" idx="1"/>
          </p:cNvCxnSpPr>
          <p:nvPr/>
        </p:nvCxnSpPr>
        <p:spPr>
          <a:xfrm rot="16200000" flipH="1">
            <a:off x="3371850" y="1619250"/>
            <a:ext cx="9906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5"/>
          <p:cNvCxnSpPr>
            <a:stCxn id="3" idx="2"/>
            <a:endCxn id="12" idx="1"/>
          </p:cNvCxnSpPr>
          <p:nvPr/>
        </p:nvCxnSpPr>
        <p:spPr>
          <a:xfrm rot="16200000" flipH="1">
            <a:off x="3067050" y="1924050"/>
            <a:ext cx="16002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3" idx="2"/>
            <a:endCxn id="17" idx="1"/>
          </p:cNvCxnSpPr>
          <p:nvPr/>
        </p:nvCxnSpPr>
        <p:spPr>
          <a:xfrm rot="16200000" flipH="1">
            <a:off x="2743200" y="2247900"/>
            <a:ext cx="22479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5"/>
          <p:cNvCxnSpPr>
            <a:endCxn id="20" idx="1"/>
          </p:cNvCxnSpPr>
          <p:nvPr/>
        </p:nvCxnSpPr>
        <p:spPr>
          <a:xfrm rot="16200000" flipH="1">
            <a:off x="2533650" y="2686050"/>
            <a:ext cx="26670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" idx="2"/>
            <a:endCxn id="3" idx="0"/>
          </p:cNvCxnSpPr>
          <p:nvPr/>
        </p:nvCxnSpPr>
        <p:spPr>
          <a:xfrm rot="5400000">
            <a:off x="3162300" y="9906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15"/>
          <p:cNvCxnSpPr>
            <a:stCxn id="3" idx="2"/>
            <a:endCxn id="22" idx="1"/>
          </p:cNvCxnSpPr>
          <p:nvPr/>
        </p:nvCxnSpPr>
        <p:spPr>
          <a:xfrm rot="16200000" flipH="1">
            <a:off x="2114550" y="2876550"/>
            <a:ext cx="35052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15"/>
          <p:cNvCxnSpPr>
            <a:stCxn id="3" idx="2"/>
            <a:endCxn id="27" idx="1"/>
          </p:cNvCxnSpPr>
          <p:nvPr/>
        </p:nvCxnSpPr>
        <p:spPr>
          <a:xfrm rot="16200000" flipH="1">
            <a:off x="1809750" y="3181350"/>
            <a:ext cx="41148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>
            <a:hlinkClick r:id="rId3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828800" y="304800"/>
            <a:ext cx="6629400" cy="6400800"/>
            <a:chOff x="1828800" y="304800"/>
            <a:chExt cx="6629400" cy="6400800"/>
          </a:xfrm>
        </p:grpSpPr>
        <p:grpSp>
          <p:nvGrpSpPr>
            <p:cNvPr id="31" name="Group 30"/>
            <p:cNvGrpSpPr/>
            <p:nvPr/>
          </p:nvGrpSpPr>
          <p:grpSpPr>
            <a:xfrm>
              <a:off x="1828800" y="304800"/>
              <a:ext cx="4648200" cy="5715000"/>
              <a:chOff x="1905000" y="457200"/>
              <a:chExt cx="4648200" cy="5715000"/>
            </a:xfrm>
          </p:grpSpPr>
          <p:sp>
            <p:nvSpPr>
              <p:cNvPr id="3" name="Rectangle 2">
                <a:hlinkClick r:id="rId4"/>
              </p:cNvPr>
              <p:cNvSpPr/>
              <p:nvPr/>
            </p:nvSpPr>
            <p:spPr>
              <a:xfrm>
                <a:off x="1905000" y="1295400"/>
                <a:ext cx="29718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oplus</a:t>
                </a:r>
              </a:p>
              <a:p>
                <a:pPr algn="ctr"/>
                <a:r>
                  <a:rPr lang="en-US" sz="1400" dirty="0" smtClean="0"/>
                  <a:t>Update O+</a:t>
                </a:r>
              </a:p>
            </p:txBody>
          </p:sp>
          <p:sp>
            <p:nvSpPr>
              <p:cNvPr id="4" name="Flowchart: Alternate Process 3">
                <a:hlinkClick r:id="rId5" action="ppaction://hlinksldjump"/>
              </p:cNvPr>
              <p:cNvSpPr/>
              <p:nvPr/>
            </p:nvSpPr>
            <p:spPr>
              <a:xfrm>
                <a:off x="1905000" y="457200"/>
                <a:ext cx="2971800" cy="5334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oplus is called by dynamics</a:t>
                </a:r>
                <a:endParaRPr lang="en-US" dirty="0"/>
              </a:p>
            </p:txBody>
          </p:sp>
          <p:grpSp>
            <p:nvGrpSpPr>
              <p:cNvPr id="30" name="Group 29"/>
              <p:cNvGrpSpPr/>
              <p:nvPr/>
            </p:nvGrpSpPr>
            <p:grpSpPr>
              <a:xfrm>
                <a:off x="4495800" y="1981200"/>
                <a:ext cx="2057400" cy="4191000"/>
                <a:chOff x="4495800" y="2286000"/>
                <a:chExt cx="2057400" cy="4191000"/>
              </a:xfrm>
            </p:grpSpPr>
            <p:sp>
              <p:nvSpPr>
                <p:cNvPr id="7" name="Rectangle 6">
                  <a:hlinkClick r:id="rId4"/>
                </p:cNvPr>
                <p:cNvSpPr/>
                <p:nvPr/>
              </p:nvSpPr>
              <p:spPr>
                <a:xfrm>
                  <a:off x="4495800" y="22860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oplus_flux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O+ number flux</a:t>
                  </a:r>
                  <a:endParaRPr lang="en-US" sz="1400" dirty="0"/>
                </a:p>
              </p:txBody>
            </p:sp>
            <p:sp>
              <p:nvSpPr>
                <p:cNvPr id="10" name="Rectangle 9">
                  <a:hlinkClick r:id="rId4"/>
                </p:cNvPr>
                <p:cNvSpPr/>
                <p:nvPr/>
              </p:nvSpPr>
              <p:spPr>
                <a:xfrm>
                  <a:off x="4495800" y="28956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divb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divergence</a:t>
                  </a:r>
                  <a:endParaRPr lang="en-US" sz="1400" dirty="0"/>
                </a:p>
              </p:txBody>
            </p:sp>
            <p:sp>
              <p:nvSpPr>
                <p:cNvPr id="12" name="Rectangle 11">
                  <a:hlinkClick r:id="rId4"/>
                </p:cNvPr>
                <p:cNvSpPr/>
                <p:nvPr/>
              </p:nvSpPr>
              <p:spPr>
                <a:xfrm>
                  <a:off x="4495800" y="35052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rrk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Diffusion coefficients</a:t>
                  </a:r>
                  <a:endParaRPr lang="en-US" sz="1400" dirty="0"/>
                </a:p>
              </p:txBody>
            </p:sp>
            <p:sp>
              <p:nvSpPr>
                <p:cNvPr id="17" name="Rectangle 16">
                  <a:hlinkClick r:id="rId4"/>
                </p:cNvPr>
                <p:cNvSpPr/>
                <p:nvPr/>
              </p:nvSpPr>
              <p:spPr>
                <a:xfrm>
                  <a:off x="4495800" y="4114800"/>
                  <a:ext cx="2057400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diffus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(d/(h*</a:t>
                  </a:r>
                  <a:r>
                    <a:rPr lang="en-US" sz="1400" dirty="0" err="1" smtClean="0"/>
                    <a:t>dz</a:t>
                  </a:r>
                  <a:r>
                    <a:rPr lang="en-US" sz="1400" dirty="0" smtClean="0"/>
                    <a:t>)*</a:t>
                  </a:r>
                  <a:r>
                    <a:rPr lang="en-US" sz="1400" dirty="0" err="1" smtClean="0"/>
                    <a:t>tp+m</a:t>
                  </a:r>
                  <a:r>
                    <a:rPr lang="en-US" sz="1400" dirty="0" smtClean="0"/>
                    <a:t>*g/r)*</a:t>
                  </a:r>
                  <a:r>
                    <a:rPr lang="en-US" sz="1600" dirty="0" smtClean="0"/>
                    <a:t>en</a:t>
                  </a:r>
                  <a:endParaRPr lang="en-US" dirty="0" smtClean="0"/>
                </a:p>
              </p:txBody>
            </p:sp>
            <p:sp>
              <p:nvSpPr>
                <p:cNvPr id="20" name="Rectangle 19">
                  <a:hlinkClick r:id="rId4"/>
                </p:cNvPr>
                <p:cNvSpPr/>
                <p:nvPr/>
              </p:nvSpPr>
              <p:spPr>
                <a:xfrm>
                  <a:off x="4495800" y="48006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bdotdh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(b(h)*del(h))*phi</a:t>
                  </a:r>
                  <a:endParaRPr lang="en-US" sz="1400" dirty="0"/>
                </a:p>
              </p:txBody>
            </p:sp>
            <p:sp>
              <p:nvSpPr>
                <p:cNvPr id="22" name="Rectangle 21">
                  <a:hlinkClick r:id="rId4"/>
                </p:cNvPr>
                <p:cNvSpPr/>
                <p:nvPr/>
              </p:nvSpPr>
              <p:spPr>
                <a:xfrm>
                  <a:off x="4495800" y="54102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bdzdvb</a:t>
                  </a:r>
                  <a:endParaRPr lang="en-US" dirty="0" smtClean="0"/>
                </a:p>
                <a:p>
                  <a:pPr algn="ctr"/>
                  <a:r>
                    <a:rPr lang="en-US" sz="1400" dirty="0" smtClean="0"/>
                    <a:t>(</a:t>
                  </a:r>
                  <a:r>
                    <a:rPr lang="en-US" sz="1400" dirty="0" err="1" smtClean="0"/>
                    <a:t>bz</a:t>
                  </a:r>
                  <a:r>
                    <a:rPr lang="en-US" sz="1400" dirty="0" smtClean="0"/>
                    <a:t>*d/(h*</a:t>
                  </a:r>
                  <a:r>
                    <a:rPr lang="en-US" sz="1400" dirty="0" err="1" smtClean="0"/>
                    <a:t>dz</a:t>
                  </a:r>
                  <a:r>
                    <a:rPr lang="en-US" sz="1400" dirty="0" smtClean="0"/>
                    <a:t>)+</a:t>
                  </a:r>
                  <a:r>
                    <a:rPr lang="en-US" sz="1400" dirty="0" err="1" smtClean="0"/>
                    <a:t>divb</a:t>
                  </a:r>
                  <a:r>
                    <a:rPr lang="en-US" sz="1400" dirty="0" smtClean="0"/>
                    <a:t>)*phi</a:t>
                  </a:r>
                  <a:endParaRPr lang="en-US" sz="1400" dirty="0"/>
                </a:p>
              </p:txBody>
            </p:sp>
            <p:sp>
              <p:nvSpPr>
                <p:cNvPr id="27" name="Rectangle 26">
                  <a:hlinkClick r:id="rId6"/>
                </p:cNvPr>
                <p:cNvSpPr/>
                <p:nvPr/>
              </p:nvSpPr>
              <p:spPr>
                <a:xfrm>
                  <a:off x="4495800" y="6019800"/>
                  <a:ext cx="1981200" cy="4572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trsolv</a:t>
                  </a:r>
                  <a:endParaRPr lang="en-US" dirty="0" smtClean="0"/>
                </a:p>
                <a:p>
                  <a:pPr algn="ctr"/>
                  <a:r>
                    <a:rPr lang="en-US" sz="1400" dirty="0" err="1" smtClean="0"/>
                    <a:t>Tridiagonal</a:t>
                  </a:r>
                  <a:r>
                    <a:rPr lang="en-US" sz="1400" dirty="0" smtClean="0"/>
                    <a:t> solver</a:t>
                  </a:r>
                  <a:endParaRPr lang="en-US" sz="1400" dirty="0"/>
                </a:p>
              </p:txBody>
            </p:sp>
          </p:grpSp>
        </p:grpSp>
        <p:sp>
          <p:nvSpPr>
            <p:cNvPr id="28" name="Rectangle 27">
              <a:hlinkClick r:id="rId4"/>
            </p:cNvPr>
            <p:cNvSpPr/>
            <p:nvPr/>
          </p:nvSpPr>
          <p:spPr>
            <a:xfrm>
              <a:off x="4419600" y="62484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filter_op</a:t>
              </a:r>
              <a:endParaRPr lang="en-US" dirty="0"/>
            </a:p>
          </p:txBody>
        </p:sp>
        <p:sp>
          <p:nvSpPr>
            <p:cNvPr id="32" name="Flowchart: Alternate Process 31">
              <a:hlinkClick r:id="rId7" action="ppaction://hlinksldjump"/>
            </p:cNvPr>
            <p:cNvSpPr/>
            <p:nvPr/>
          </p:nvSpPr>
          <p:spPr>
            <a:xfrm>
              <a:off x="6858000" y="6248400"/>
              <a:ext cx="1600200" cy="3810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filter</a:t>
              </a:r>
              <a:endParaRPr lang="en-US" dirty="0"/>
            </a:p>
          </p:txBody>
        </p:sp>
        <p:cxnSp>
          <p:nvCxnSpPr>
            <p:cNvPr id="34" name="Straight Arrow Connector 33"/>
            <p:cNvCxnSpPr>
              <a:stCxn id="28" idx="3"/>
              <a:endCxn id="32" idx="1"/>
            </p:cNvCxnSpPr>
            <p:nvPr/>
          </p:nvCxnSpPr>
          <p:spPr>
            <a:xfrm flipV="1">
              <a:off x="6400800" y="6438900"/>
              <a:ext cx="457200" cy="381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Elbow Connector 36"/>
          <p:cNvCxnSpPr>
            <a:stCxn id="3" idx="2"/>
            <a:endCxn id="28" idx="1"/>
          </p:cNvCxnSpPr>
          <p:nvPr/>
        </p:nvCxnSpPr>
        <p:spPr>
          <a:xfrm rot="16200000" flipH="1">
            <a:off x="1466850" y="3524250"/>
            <a:ext cx="4800600" cy="1104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1752600" y="533400"/>
            <a:ext cx="6477000" cy="4991100"/>
            <a:chOff x="1219200" y="457200"/>
            <a:chExt cx="6477000" cy="4991100"/>
          </a:xfrm>
        </p:grpSpPr>
        <p:grpSp>
          <p:nvGrpSpPr>
            <p:cNvPr id="7" name="Group 6"/>
            <p:cNvGrpSpPr/>
            <p:nvPr/>
          </p:nvGrpSpPr>
          <p:grpSpPr>
            <a:xfrm>
              <a:off x="2895600" y="457200"/>
              <a:ext cx="2971800" cy="1371600"/>
              <a:chOff x="1905000" y="457200"/>
              <a:chExt cx="2971800" cy="1371600"/>
            </a:xfrm>
          </p:grpSpPr>
          <p:sp>
            <p:nvSpPr>
              <p:cNvPr id="2" name="Rectangle 1">
                <a:hlinkClick r:id="rId2"/>
              </p:cNvPr>
              <p:cNvSpPr/>
              <p:nvPr/>
            </p:nvSpPr>
            <p:spPr>
              <a:xfrm>
                <a:off x="1905000" y="1295400"/>
                <a:ext cx="2971800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dynamo</a:t>
                </a:r>
              </a:p>
              <a:p>
                <a:pPr algn="ctr"/>
                <a:r>
                  <a:rPr lang="en-US" sz="1400" dirty="0" smtClean="0"/>
                  <a:t>Calculate Electric Potential</a:t>
                </a:r>
              </a:p>
            </p:txBody>
          </p:sp>
          <p:sp>
            <p:nvSpPr>
              <p:cNvPr id="3" name="Flowchart: Alternate Process 2">
                <a:hlinkClick r:id="rId3" action="ppaction://hlinksldjump"/>
              </p:cNvPr>
              <p:cNvSpPr/>
              <p:nvPr/>
            </p:nvSpPr>
            <p:spPr>
              <a:xfrm>
                <a:off x="1905000" y="457200"/>
                <a:ext cx="2971800" cy="5334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dynamo is called by advance</a:t>
                </a:r>
                <a:endParaRPr lang="en-US" dirty="0"/>
              </a:p>
            </p:txBody>
          </p:sp>
          <p:cxnSp>
            <p:nvCxnSpPr>
              <p:cNvPr id="5" name="Straight Connector 4"/>
              <p:cNvCxnSpPr>
                <a:stCxn id="3" idx="2"/>
                <a:endCxn id="2" idx="0"/>
              </p:cNvCxnSpPr>
              <p:nvPr/>
            </p:nvCxnSpPr>
            <p:spPr>
              <a:xfrm rot="5400000">
                <a:off x="3238500" y="1143000"/>
                <a:ext cx="304800" cy="1588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1219200" y="2590800"/>
              <a:ext cx="6477000" cy="2857500"/>
              <a:chOff x="1219200" y="2590800"/>
              <a:chExt cx="6477000" cy="2857500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1219200" y="2590800"/>
                <a:ext cx="2971800" cy="2514600"/>
                <a:chOff x="990600" y="2438400"/>
                <a:chExt cx="2971800" cy="2514600"/>
              </a:xfrm>
            </p:grpSpPr>
            <p:sp>
              <p:nvSpPr>
                <p:cNvPr id="8" name="Rectangle 7">
                  <a:hlinkClick r:id="rId2"/>
                </p:cNvPr>
                <p:cNvSpPr/>
                <p:nvPr/>
              </p:nvSpPr>
              <p:spPr>
                <a:xfrm>
                  <a:off x="990600" y="24384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transf</a:t>
                  </a:r>
                  <a:endParaRPr lang="en-US" sz="1400" dirty="0" smtClean="0"/>
                </a:p>
                <a:p>
                  <a:pPr algn="ctr"/>
                  <a:r>
                    <a:rPr lang="en-US" sz="1400" dirty="0" smtClean="0"/>
                    <a:t>Field line integrals</a:t>
                  </a:r>
                </a:p>
              </p:txBody>
            </p:sp>
            <p:sp>
              <p:nvSpPr>
                <p:cNvPr id="9" name="Rectangle 8">
                  <a:hlinkClick r:id="rId2"/>
                </p:cNvPr>
                <p:cNvSpPr/>
                <p:nvPr/>
              </p:nvSpPr>
              <p:spPr>
                <a:xfrm>
                  <a:off x="990600" y="29718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rhspde</a:t>
                  </a:r>
                  <a:endParaRPr lang="en-US" sz="1400" dirty="0" smtClean="0"/>
                </a:p>
                <a:p>
                  <a:pPr algn="ctr"/>
                  <a:r>
                    <a:rPr lang="en-US" sz="1400" dirty="0" smtClean="0"/>
                    <a:t>Right-hand side of PDE</a:t>
                  </a:r>
                </a:p>
              </p:txBody>
            </p:sp>
            <p:sp>
              <p:nvSpPr>
                <p:cNvPr id="10" name="Rectangle 9">
                  <a:hlinkClick r:id="rId4"/>
                </p:cNvPr>
                <p:cNvSpPr/>
                <p:nvPr/>
              </p:nvSpPr>
              <p:spPr>
                <a:xfrm>
                  <a:off x="990600" y="35052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calrhs_jrr</a:t>
                  </a:r>
                  <a:endParaRPr lang="en-US" sz="1400" dirty="0" smtClean="0"/>
                </a:p>
                <a:p>
                  <a:pPr algn="ctr"/>
                  <a:r>
                    <a:rPr lang="en-US" sz="1400" dirty="0" err="1" smtClean="0"/>
                    <a:t>J_rR</a:t>
                  </a:r>
                  <a:r>
                    <a:rPr lang="en-US" sz="1400" dirty="0" smtClean="0"/>
                    <a:t> contribution to dynamo</a:t>
                  </a:r>
                </a:p>
              </p:txBody>
            </p:sp>
            <p:sp>
              <p:nvSpPr>
                <p:cNvPr id="11" name="Rectangle 10">
                  <a:hlinkClick r:id="rId2"/>
                </p:cNvPr>
                <p:cNvSpPr/>
                <p:nvPr/>
              </p:nvSpPr>
              <p:spPr>
                <a:xfrm>
                  <a:off x="990600" y="40386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clearcee</a:t>
                  </a:r>
                  <a:endParaRPr lang="en-US" sz="1400" dirty="0" smtClean="0"/>
                </a:p>
                <a:p>
                  <a:pPr algn="ctr"/>
                  <a:r>
                    <a:rPr lang="en-US" sz="1400" dirty="0" smtClean="0"/>
                    <a:t>Init stencil arrays</a:t>
                  </a:r>
                </a:p>
              </p:txBody>
            </p:sp>
            <p:sp>
              <p:nvSpPr>
                <p:cNvPr id="12" name="Rectangle 11">
                  <a:hlinkClick r:id="rId5" action="ppaction://hlinkfile"/>
                </p:cNvPr>
                <p:cNvSpPr/>
                <p:nvPr/>
              </p:nvSpPr>
              <p:spPr>
                <a:xfrm>
                  <a:off x="990600" y="45720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stencmd</a:t>
                  </a:r>
                  <a:endParaRPr lang="en-US" sz="1400" dirty="0" smtClean="0"/>
                </a:p>
                <a:p>
                  <a:pPr algn="ctr"/>
                  <a:r>
                    <a:rPr lang="en-US" sz="1400" dirty="0" smtClean="0"/>
                    <a:t>3x3 stencils</a:t>
                  </a: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4724400" y="2590800"/>
                <a:ext cx="2971800" cy="2514600"/>
                <a:chOff x="990600" y="2438400"/>
                <a:chExt cx="2971800" cy="2514600"/>
              </a:xfrm>
            </p:grpSpPr>
            <p:sp>
              <p:nvSpPr>
                <p:cNvPr id="16" name="Rectangle 15">
                  <a:hlinkClick r:id="rId2"/>
                </p:cNvPr>
                <p:cNvSpPr/>
                <p:nvPr/>
              </p:nvSpPr>
              <p:spPr>
                <a:xfrm>
                  <a:off x="990600" y="24384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/>
                    <a:t>edges</a:t>
                  </a:r>
                </a:p>
                <a:p>
                  <a:pPr algn="ctr"/>
                  <a:r>
                    <a:rPr lang="en-US" sz="1400" dirty="0" smtClean="0"/>
                    <a:t>Polar boundary conditions</a:t>
                  </a:r>
                </a:p>
              </p:txBody>
            </p:sp>
            <p:sp>
              <p:nvSpPr>
                <p:cNvPr id="17" name="Rectangle 16">
                  <a:hlinkClick r:id="rId2"/>
                </p:cNvPr>
                <p:cNvSpPr/>
                <p:nvPr/>
              </p:nvSpPr>
              <p:spPr>
                <a:xfrm>
                  <a:off x="990600" y="29718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/>
                    <a:t>divide</a:t>
                  </a:r>
                </a:p>
                <a:p>
                  <a:pPr algn="ctr"/>
                  <a:r>
                    <a:rPr lang="en-US" sz="1400" dirty="0" smtClean="0"/>
                    <a:t>Divide stencil</a:t>
                  </a:r>
                </a:p>
              </p:txBody>
            </p:sp>
            <p:sp>
              <p:nvSpPr>
                <p:cNvPr id="18" name="Rectangle 17">
                  <a:hlinkClick r:id="rId6"/>
                </p:cNvPr>
                <p:cNvSpPr/>
                <p:nvPr/>
              </p:nvSpPr>
              <p:spPr>
                <a:xfrm>
                  <a:off x="990600" y="35052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/>
                    <a:t>mud</a:t>
                  </a:r>
                </a:p>
                <a:p>
                  <a:pPr algn="ctr"/>
                  <a:r>
                    <a:rPr lang="en-US" sz="1400" dirty="0" smtClean="0"/>
                    <a:t>Multi-grid PDE solver</a:t>
                  </a:r>
                </a:p>
              </p:txBody>
            </p:sp>
            <p:sp>
              <p:nvSpPr>
                <p:cNvPr id="19" name="Rectangle 18">
                  <a:hlinkClick r:id="rId2"/>
                </p:cNvPr>
                <p:cNvSpPr/>
                <p:nvPr/>
              </p:nvSpPr>
              <p:spPr>
                <a:xfrm>
                  <a:off x="990600" y="40386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err="1" smtClean="0"/>
                    <a:t>threed</a:t>
                  </a:r>
                  <a:endParaRPr lang="en-US" sz="1400" dirty="0" smtClean="0"/>
                </a:p>
                <a:p>
                  <a:pPr algn="ctr"/>
                  <a:r>
                    <a:rPr lang="en-US" sz="1400" dirty="0" smtClean="0"/>
                    <a:t>3d electric potential</a:t>
                  </a:r>
                </a:p>
              </p:txBody>
            </p:sp>
            <p:sp>
              <p:nvSpPr>
                <p:cNvPr id="20" name="Rectangle 19">
                  <a:hlinkClick r:id="rId2"/>
                </p:cNvPr>
                <p:cNvSpPr/>
                <p:nvPr/>
              </p:nvSpPr>
              <p:spPr>
                <a:xfrm>
                  <a:off x="990600" y="4572000"/>
                  <a:ext cx="2971800" cy="381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/>
                    <a:t>mag2geo and geo2mag</a:t>
                  </a:r>
                </a:p>
                <a:p>
                  <a:pPr algn="ctr"/>
                  <a:r>
                    <a:rPr lang="en-US" sz="1400" dirty="0" smtClean="0"/>
                    <a:t>Grid transformation utilities</a:t>
                  </a:r>
                </a:p>
              </p:txBody>
            </p:sp>
          </p:grpSp>
          <p:cxnSp>
            <p:nvCxnSpPr>
              <p:cNvPr id="23" name="Elbow Connector 22"/>
              <p:cNvCxnSpPr>
                <a:stCxn id="32" idx="3"/>
                <a:endCxn id="16" idx="1"/>
              </p:cNvCxnSpPr>
              <p:nvPr/>
            </p:nvCxnSpPr>
            <p:spPr>
              <a:xfrm flipV="1">
                <a:off x="4191000" y="2781300"/>
                <a:ext cx="533400" cy="2667000"/>
              </a:xfrm>
              <a:prstGeom prst="bentConnector3">
                <a:avLst>
                  <a:gd name="adj1" fmla="val 5000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Arrow Connector 26"/>
            <p:cNvCxnSpPr>
              <a:stCxn id="2" idx="2"/>
              <a:endCxn id="8" idx="0"/>
            </p:cNvCxnSpPr>
            <p:nvPr/>
          </p:nvCxnSpPr>
          <p:spPr>
            <a:xfrm rot="5400000">
              <a:off x="3162300" y="1371600"/>
              <a:ext cx="762000" cy="1676400"/>
            </a:xfrm>
            <a:prstGeom prst="bentConnector3">
              <a:avLst>
                <a:gd name="adj1" fmla="val 50000"/>
              </a:avLst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>
            <a:hlinkClick r:id="rId2"/>
          </p:cNvPr>
          <p:cNvSpPr/>
          <p:nvPr/>
        </p:nvSpPr>
        <p:spPr>
          <a:xfrm>
            <a:off x="1752600" y="5334000"/>
            <a:ext cx="2971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stencil</a:t>
            </a:r>
          </a:p>
          <a:p>
            <a:pPr algn="ctr"/>
            <a:r>
              <a:rPr lang="en-US" sz="1400" dirty="0" smtClean="0"/>
              <a:t>Modified stencil</a:t>
            </a:r>
          </a:p>
        </p:txBody>
      </p:sp>
      <p:sp>
        <p:nvSpPr>
          <p:cNvPr id="24" name="Flowchart: Document 23">
            <a:hlinkClick r:id="rId7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914400" y="990600"/>
            <a:ext cx="7620000" cy="3733800"/>
            <a:chOff x="990600" y="152400"/>
            <a:chExt cx="7620000" cy="3733800"/>
          </a:xfrm>
        </p:grpSpPr>
        <p:sp>
          <p:nvSpPr>
            <p:cNvPr id="4" name="Flowchart: Alternate Process 3">
              <a:hlinkClick r:id="rId2" action="ppaction://hlinksldjump"/>
            </p:cNvPr>
            <p:cNvSpPr/>
            <p:nvPr/>
          </p:nvSpPr>
          <p:spPr>
            <a:xfrm>
              <a:off x="3048000" y="152400"/>
              <a:ext cx="3429000" cy="533400"/>
            </a:xfrm>
            <a:prstGeom prst="flowChartAlternateProcess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minor species composition</a:t>
              </a:r>
            </a:p>
            <a:p>
              <a:pPr algn="ctr"/>
              <a:r>
                <a:rPr lang="en-US" dirty="0" smtClean="0"/>
                <a:t>routines called by dynamics.</a:t>
              </a:r>
              <a:endParaRPr lang="en-US" dirty="0"/>
            </a:p>
          </p:txBody>
        </p:sp>
        <p:cxnSp>
          <p:nvCxnSpPr>
            <p:cNvPr id="6" name="Straight Arrow Connector 5"/>
            <p:cNvCxnSpPr>
              <a:stCxn id="4" idx="2"/>
              <a:endCxn id="15" idx="0"/>
            </p:cNvCxnSpPr>
            <p:nvPr/>
          </p:nvCxnSpPr>
          <p:spPr>
            <a:xfrm rot="5400000">
              <a:off x="2762250" y="-171450"/>
              <a:ext cx="1143000" cy="285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2"/>
              <a:endCxn id="18" idx="0"/>
            </p:cNvCxnSpPr>
            <p:nvPr/>
          </p:nvCxnSpPr>
          <p:spPr>
            <a:xfrm rot="5400000">
              <a:off x="4171950" y="1238250"/>
              <a:ext cx="1143000" cy="381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" idx="2"/>
              <a:endCxn id="28" idx="0"/>
            </p:cNvCxnSpPr>
            <p:nvPr/>
          </p:nvCxnSpPr>
          <p:spPr>
            <a:xfrm rot="16200000" flipH="1">
              <a:off x="5657850" y="-209550"/>
              <a:ext cx="1066800" cy="285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>
              <a:hlinkClick r:id="rId3"/>
            </p:cNvPr>
            <p:cNvSpPr/>
            <p:nvPr/>
          </p:nvSpPr>
          <p:spPr>
            <a:xfrm>
              <a:off x="990600" y="1828800"/>
              <a:ext cx="18288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comp_n2d (n2d)</a:t>
              </a:r>
              <a:endParaRPr lang="en-US" dirty="0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3733800" y="1828800"/>
              <a:ext cx="1981200" cy="2057400"/>
              <a:chOff x="3733800" y="1828800"/>
              <a:chExt cx="1981200" cy="2057400"/>
            </a:xfrm>
          </p:grpSpPr>
          <p:sp>
            <p:nvSpPr>
              <p:cNvPr id="18" name="Rectangle 17">
                <a:hlinkClick r:id="rId4"/>
              </p:cNvPr>
              <p:cNvSpPr/>
              <p:nvPr/>
            </p:nvSpPr>
            <p:spPr>
              <a:xfrm>
                <a:off x="3810000" y="1828800"/>
                <a:ext cx="1828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comp_n4s (n4s)</a:t>
                </a:r>
                <a:endParaRPr lang="en-US" dirty="0"/>
              </a:p>
            </p:txBody>
          </p:sp>
          <p:sp>
            <p:nvSpPr>
              <p:cNvPr id="22" name="Rectangle 21">
                <a:hlinkClick r:id="rId4"/>
              </p:cNvPr>
              <p:cNvSpPr/>
              <p:nvPr/>
            </p:nvSpPr>
            <p:spPr>
              <a:xfrm>
                <a:off x="3810000" y="2362200"/>
                <a:ext cx="1828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minor_n4s</a:t>
                </a:r>
                <a:endParaRPr lang="en-US" dirty="0"/>
              </a:p>
            </p:txBody>
          </p:sp>
          <p:sp>
            <p:nvSpPr>
              <p:cNvPr id="23" name="Flowchart: Alternate Process 22">
                <a:hlinkClick r:id="rId5" action="ppaction://hlinksldjump"/>
              </p:cNvPr>
              <p:cNvSpPr/>
              <p:nvPr/>
            </p:nvSpPr>
            <p:spPr>
              <a:xfrm>
                <a:off x="3733800" y="3505200"/>
                <a:ext cx="1981200" cy="3810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minor</a:t>
                </a:r>
                <a:endParaRPr lang="en-US" dirty="0"/>
              </a:p>
            </p:txBody>
          </p:sp>
        </p:grpSp>
        <p:cxnSp>
          <p:nvCxnSpPr>
            <p:cNvPr id="25" name="Straight Arrow Connector 24"/>
            <p:cNvCxnSpPr>
              <a:stCxn id="22" idx="2"/>
              <a:endCxn id="23" idx="0"/>
            </p:cNvCxnSpPr>
            <p:nvPr/>
          </p:nvCxnSpPr>
          <p:spPr>
            <a:xfrm rot="5400000">
              <a:off x="4343400" y="3124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6629400" y="1752600"/>
              <a:ext cx="1981200" cy="2133600"/>
              <a:chOff x="6705600" y="1828800"/>
              <a:chExt cx="1981200" cy="2133600"/>
            </a:xfrm>
          </p:grpSpPr>
          <p:sp>
            <p:nvSpPr>
              <p:cNvPr id="28" name="Rectangle 27">
                <a:hlinkClick r:id="rId6"/>
              </p:cNvPr>
              <p:cNvSpPr/>
              <p:nvPr/>
            </p:nvSpPr>
            <p:spPr>
              <a:xfrm>
                <a:off x="6781800" y="1828800"/>
                <a:ext cx="1828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comp_no</a:t>
                </a:r>
                <a:r>
                  <a:rPr lang="en-US" dirty="0" smtClean="0"/>
                  <a:t> (no)</a:t>
                </a:r>
                <a:endParaRPr lang="en-US" dirty="0"/>
              </a:p>
            </p:txBody>
          </p:sp>
          <p:sp>
            <p:nvSpPr>
              <p:cNvPr id="29" name="Rectangle 28">
                <a:hlinkClick r:id="rId6"/>
              </p:cNvPr>
              <p:cNvSpPr/>
              <p:nvPr/>
            </p:nvSpPr>
            <p:spPr>
              <a:xfrm>
                <a:off x="6781800" y="2362200"/>
                <a:ext cx="1828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minor_no</a:t>
                </a:r>
                <a:endParaRPr lang="en-US" dirty="0"/>
              </a:p>
            </p:txBody>
          </p:sp>
          <p:sp>
            <p:nvSpPr>
              <p:cNvPr id="30" name="Flowchart: Alternate Process 29">
                <a:hlinkClick r:id="rId5" action="ppaction://hlinksldjump"/>
              </p:cNvPr>
              <p:cNvSpPr/>
              <p:nvPr/>
            </p:nvSpPr>
            <p:spPr>
              <a:xfrm>
                <a:off x="6705600" y="3581400"/>
                <a:ext cx="1981200" cy="381000"/>
              </a:xfrm>
              <a:prstGeom prst="flowChartAlternateProcess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minor</a:t>
                </a:r>
                <a:endParaRPr lang="en-US" dirty="0"/>
              </a:p>
            </p:txBody>
          </p:sp>
        </p:grpSp>
        <p:cxnSp>
          <p:nvCxnSpPr>
            <p:cNvPr id="31" name="Straight Arrow Connector 30"/>
            <p:cNvCxnSpPr>
              <a:stCxn id="29" idx="2"/>
              <a:endCxn id="30" idx="0"/>
            </p:cNvCxnSpPr>
            <p:nvPr/>
          </p:nvCxnSpPr>
          <p:spPr>
            <a:xfrm rot="5400000">
              <a:off x="7200900" y="3086100"/>
              <a:ext cx="838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lowchart: Document 18">
            <a:hlinkClick r:id="rId7" action="ppaction://hlinksldjump"/>
          </p:cNvPr>
          <p:cNvSpPr/>
          <p:nvPr/>
        </p:nvSpPr>
        <p:spPr>
          <a:xfrm>
            <a:off x="7772400" y="152400"/>
            <a:ext cx="1143000" cy="381000"/>
          </a:xfrm>
          <a:prstGeom prst="flowChartDocumen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20" name="Flowchart: Alternate Process 19">
            <a:hlinkClick r:id="rId8" action="ppaction://hlinksldjump"/>
          </p:cNvPr>
          <p:cNvSpPr/>
          <p:nvPr/>
        </p:nvSpPr>
        <p:spPr>
          <a:xfrm>
            <a:off x="3657600" y="5105400"/>
            <a:ext cx="1981200" cy="381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filter</a:t>
            </a:r>
          </a:p>
        </p:txBody>
      </p:sp>
      <p:sp>
        <p:nvSpPr>
          <p:cNvPr id="21" name="Flowchart: Alternate Process 20">
            <a:hlinkClick r:id="rId8" action="ppaction://hlinksldjump"/>
          </p:cNvPr>
          <p:cNvSpPr/>
          <p:nvPr/>
        </p:nvSpPr>
        <p:spPr>
          <a:xfrm>
            <a:off x="6553200" y="5105400"/>
            <a:ext cx="1981200" cy="381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filter</a:t>
            </a:r>
          </a:p>
        </p:txBody>
      </p:sp>
      <p:cxnSp>
        <p:nvCxnSpPr>
          <p:cNvPr id="32" name="Straight Arrow Connector 31"/>
          <p:cNvCxnSpPr>
            <a:stCxn id="23" idx="2"/>
            <a:endCxn id="20" idx="0"/>
          </p:cNvCxnSpPr>
          <p:nvPr/>
        </p:nvCxnSpPr>
        <p:spPr>
          <a:xfrm rot="5400000">
            <a:off x="4457700" y="49149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0" idx="2"/>
            <a:endCxn id="21" idx="0"/>
          </p:cNvCxnSpPr>
          <p:nvPr/>
        </p:nvCxnSpPr>
        <p:spPr>
          <a:xfrm rot="5400000">
            <a:off x="7353300" y="49149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779</Words>
  <Application>Microsoft Office PowerPoint</Application>
  <PresentationFormat>On-screen Show (4:3)</PresentationFormat>
  <Paragraphs>269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TIEGCM Code Structure Contents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266</cp:revision>
  <dcterms:created xsi:type="dcterms:W3CDTF">2009-06-13T01:16:05Z</dcterms:created>
  <dcterms:modified xsi:type="dcterms:W3CDTF">2009-07-24T19:11:02Z</dcterms:modified>
</cp:coreProperties>
</file>