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</p:sldMasterIdLst>
  <p:notesMasterIdLst>
    <p:notesMasterId r:id="rId13"/>
  </p:notesMasterIdLst>
  <p:sldIdLst>
    <p:sldId id="256" r:id="rId3"/>
    <p:sldId id="648" r:id="rId4"/>
    <p:sldId id="647" r:id="rId5"/>
    <p:sldId id="656" r:id="rId6"/>
    <p:sldId id="655" r:id="rId7"/>
    <p:sldId id="609" r:id="rId8"/>
    <p:sldId id="610" r:id="rId9"/>
    <p:sldId id="611" r:id="rId10"/>
    <p:sldId id="660" r:id="rId11"/>
    <p:sldId id="650" r:id="rId12"/>
  </p:sldIdLst>
  <p:sldSz cx="9144000" cy="6858000" type="screen4x3"/>
  <p:notesSz cx="9296400" cy="7010400"/>
  <p:embeddedFontLst>
    <p:embeddedFont>
      <p:font typeface="Arial Unicode MS" panose="020B0604020202020204" pitchFamily="34" charset="-128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 Math" panose="02040503050406030204" pitchFamily="18" charset="0"/>
      <p:regular r:id="rId19"/>
    </p:embeddedFont>
    <p:embeddedFont>
      <p:font typeface="Helvetica Neue" panose="02000503000000020004" pitchFamily="2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00"/>
    <a:srgbClr val="E4141C"/>
    <a:srgbClr val="235975"/>
    <a:srgbClr val="AB7942"/>
    <a:srgbClr val="FF8AD8"/>
    <a:srgbClr val="CD04C2"/>
    <a:srgbClr val="00658D"/>
    <a:srgbClr val="F7005C"/>
    <a:srgbClr val="1E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42"/>
    <p:restoredTop sz="78428"/>
  </p:normalViewPr>
  <p:slideViewPr>
    <p:cSldViewPr snapToGrid="0">
      <p:cViewPr varScale="1">
        <p:scale>
          <a:sx n="82" d="100"/>
          <a:sy n="82" d="100"/>
        </p:scale>
        <p:origin x="1248" y="168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028440" cy="35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65809" y="1"/>
            <a:ext cx="4028440" cy="35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071813" y="876300"/>
            <a:ext cx="3152775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>
              <a:buFontTx/>
              <a:buChar char="-"/>
            </a:pPr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 Only talked about forcing from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9429BC-FEB3-6A4F-ACD1-9436D8921A8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F7D13-3FB5-AA42-914C-5D2B584A94D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4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9429BC-FEB3-6A4F-ACD1-9436D8921A8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23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759498-1D76-E340-A1B3-22616A6F2255}" type="slidenum">
              <a:rPr lang="en-US">
                <a:latin typeface="Times New Roman" pitchFamily="-110" charset="0"/>
              </a:rPr>
              <a:pPr>
                <a:defRPr/>
              </a:pPr>
              <a:t>4</a:t>
            </a:fld>
            <a:endParaRPr lang="en-US">
              <a:latin typeface="Times New Roman" pitchFamily="-110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endParaRPr lang="en-US">
              <a:latin typeface="Times New Roman" pitchFamily="-99" charset="0"/>
              <a:ea typeface="ＭＳ Ｐゴシック" pitchFamily="-99" charset="-128"/>
              <a:cs typeface="ＭＳ Ｐゴシック" pitchFamily="-9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5597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759498-1D76-E340-A1B3-22616A6F2255}" type="slidenum">
              <a:rPr lang="en-US">
                <a:latin typeface="Times New Roman" pitchFamily="-110" charset="0"/>
              </a:rPr>
              <a:pPr>
                <a:defRPr/>
              </a:pPr>
              <a:t>5</a:t>
            </a:fld>
            <a:endParaRPr lang="en-US">
              <a:latin typeface="Times New Roman" pitchFamily="-110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en-US" dirty="0">
                <a:latin typeface="Times New Roman" pitchFamily="-99" charset="0"/>
                <a:ea typeface="ＭＳ Ｐゴシック" pitchFamily="-99" charset="-128"/>
                <a:cs typeface="ＭＳ Ｐゴシック" pitchFamily="-99" charset="-128"/>
              </a:rPr>
              <a:t>Increased mass density does not coincide with JH</a:t>
            </a:r>
          </a:p>
        </p:txBody>
      </p:sp>
    </p:spTree>
    <p:extLst>
      <p:ext uri="{BB962C8B-B14F-4D97-AF65-F5344CB8AC3E}">
        <p14:creationId xmlns:p14="http://schemas.microsoft.com/office/powerpoint/2010/main" val="316806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4559B3F-EFE1-154D-8AB0-322A3A570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17575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9D6D4B1-CFA6-EB4E-B5D7-4628844351BA}" type="slidenum">
              <a:rPr lang="en-US" altLang="en-US" sz="1200" b="0">
                <a:solidFill>
                  <a:schemeClr val="tx1"/>
                </a:solidFill>
              </a:rPr>
              <a:pPr/>
              <a:t>6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3C98D0B-2D95-3342-ABD0-AE604A580A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14C1994-D7ED-1945-93F9-35E18B9A1A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While energy input from the magnetosphere mainly confined in the high-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region, its impact on the ionosphere/thermosphere is global through disturbance winds that alter the global circulation</a:t>
            </a:r>
          </a:p>
        </p:txBody>
      </p:sp>
    </p:spTree>
    <p:extLst>
      <p:ext uri="{BB962C8B-B14F-4D97-AF65-F5344CB8AC3E}">
        <p14:creationId xmlns:p14="http://schemas.microsoft.com/office/powerpoint/2010/main" val="4120077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4559B3F-EFE1-154D-8AB0-322A3A570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17575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9D6D4B1-CFA6-EB4E-B5D7-4628844351BA}" type="slidenum">
              <a:rPr lang="en-US" altLang="en-US" sz="1200" b="0">
                <a:solidFill>
                  <a:schemeClr val="tx1"/>
                </a:solidFill>
              </a:rPr>
              <a:pPr/>
              <a:t>7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3C98D0B-2D95-3342-ABD0-AE604A580A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14C1994-D7ED-1945-93F9-35E18B9A1A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8746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4559B3F-EFE1-154D-8AB0-322A3A570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17575"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9D6D4B1-CFA6-EB4E-B5D7-4628844351BA}" type="slidenum">
              <a:rPr lang="en-US" altLang="en-US" sz="1200" b="0">
                <a:solidFill>
                  <a:schemeClr val="tx1"/>
                </a:solidFill>
              </a:rPr>
              <a:pPr/>
              <a:t>8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3C98D0B-2D95-3342-ABD0-AE604A580A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14C1994-D7ED-1945-93F9-35E18B9A1A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717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different factors are function of local time, latitude and altitude (e.g., winds are important in the E-region transport, and </a:t>
            </a:r>
            <a:r>
              <a:rPr lang="en-US" dirty="0" err="1"/>
              <a:t>ExB</a:t>
            </a:r>
            <a:r>
              <a:rPr lang="en-US" dirty="0"/>
              <a:t> drift important in the F-region)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F7D13-3FB5-AA42-914C-5D2B584A94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0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57201" y="1535118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4645034" y="1535118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457203" y="273063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457203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1792288" y="4800614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1792288" y="5367351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12F00-7080-7047-994F-A356BBC0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20F22-3B8C-FB4A-AEF4-C98111C2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DF67-28BB-7B45-AE67-5BBD34488D1B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7EB19-62A3-3543-BDE8-D4FF40DB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B1164-E623-1443-B715-9C418D6CE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ABDB-38D7-7D4A-A303-7EAD78E2D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1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0BF0FC-761A-8F43-A5DF-B3C95E709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51" r="5897"/>
          <a:stretch/>
        </p:blipFill>
        <p:spPr>
          <a:xfrm>
            <a:off x="0" y="2485"/>
            <a:ext cx="9144000" cy="6892497"/>
          </a:xfrm>
          <a:prstGeom prst="rect">
            <a:avLst/>
          </a:prstGeom>
        </p:spPr>
      </p:pic>
      <p:sp>
        <p:nvSpPr>
          <p:cNvPr id="17" name="Google Shape;17;p3"/>
          <p:cNvSpPr/>
          <p:nvPr/>
        </p:nvSpPr>
        <p:spPr>
          <a:xfrm>
            <a:off x="0" y="4638650"/>
            <a:ext cx="9144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462" y="5889985"/>
            <a:ext cx="1790299" cy="4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4700" y="5823995"/>
            <a:ext cx="625501" cy="6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175" y="6652200"/>
            <a:ext cx="91428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1;p4">
            <a:extLst>
              <a:ext uri="{FF2B5EF4-FFF2-40B4-BE49-F238E27FC236}">
                <a16:creationId xmlns:a16="http://schemas.microsoft.com/office/drawing/2014/main" id="{E2DB44F4-BF55-034B-901F-8B4BFA816955}"/>
              </a:ext>
            </a:extLst>
          </p:cNvPr>
          <p:cNvSpPr txBox="1"/>
          <p:nvPr userDrawn="1"/>
        </p:nvSpPr>
        <p:spPr>
          <a:xfrm>
            <a:off x="503275" y="6682500"/>
            <a:ext cx="81363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7">
            <a:alphaModFix/>
          </a:blip>
          <a:srcRect t="-543" b="65217"/>
          <a:stretch/>
        </p:blipFill>
        <p:spPr>
          <a:xfrm>
            <a:off x="2" y="6211959"/>
            <a:ext cx="9144000" cy="6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5" name="Google Shape;25;p5"/>
          <p:cNvCxnSpPr/>
          <p:nvPr/>
        </p:nvCxnSpPr>
        <p:spPr>
          <a:xfrm>
            <a:off x="1152639" y="6342390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26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374" y="6342400"/>
            <a:ext cx="615776" cy="3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1152640" y="6296692"/>
            <a:ext cx="182569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>
                <a:solidFill>
                  <a:schemeClr val="bg1"/>
                </a:solidFill>
              </a:rPr>
              <a:t>HIGH ALTITUDE OBSERVATORY</a:t>
            </a:r>
            <a:endParaRPr lang="en-US" sz="1400" b="0">
              <a:solidFill>
                <a:schemeClr val="bg1"/>
              </a:solidFill>
              <a:latin typeface="+mj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7" r:id="rId3"/>
    <p:sldLayoutId id="2147483658" r:id="rId4"/>
    <p:sldLayoutId id="214748368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12508" y="284155"/>
            <a:ext cx="9143999" cy="540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7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en-US" sz="3200" dirty="0"/>
              <a:t>Causes of Large-scale Ionospheric Disturbances and Challenges in Predicting Them</a:t>
            </a:r>
            <a:endParaRPr lang="en-US" sz="4000" dirty="0">
              <a:solidFill>
                <a:schemeClr val="tx1"/>
              </a:solidFill>
              <a:sym typeface="Helvetica Light"/>
            </a:endParaRPr>
          </a:p>
          <a:p>
            <a:pPr algn="ctr"/>
            <a:endParaRPr lang="en-US" sz="4000" dirty="0">
              <a:solidFill>
                <a:schemeClr val="tx1"/>
              </a:solidFill>
              <a:sym typeface="Helvetica Light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sym typeface="Helvetica Light"/>
              </a:rPr>
              <a:t>Gang Lu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sym typeface="Helvetica Light"/>
              </a:rPr>
              <a:t>National Center for Atmospheric Research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sym typeface="Helvetica Light"/>
              </a:rPr>
              <a:t>Boulder, Colorado, USA</a:t>
            </a:r>
          </a:p>
          <a:p>
            <a:pPr algn="ctr"/>
            <a:endParaRPr lang="en-US" sz="2800" dirty="0">
              <a:solidFill>
                <a:srgbClr val="FFFF00"/>
              </a:solidFill>
              <a:sym typeface="Helvetica Light"/>
            </a:endParaRPr>
          </a:p>
        </p:txBody>
      </p:sp>
      <p:sp>
        <p:nvSpPr>
          <p:cNvPr id="135" name="Google Shape;135;p35"/>
          <p:cNvSpPr txBox="1"/>
          <p:nvPr/>
        </p:nvSpPr>
        <p:spPr>
          <a:xfrm>
            <a:off x="2147404" y="6268298"/>
            <a:ext cx="5410684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-US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Fall AGU meeting, Chicago</a:t>
            </a:r>
            <a:r>
              <a:rPr lang="en-US" sz="1400" i="0" u="none" strike="noStrike" cap="none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12-16 December  2022</a:t>
            </a:r>
            <a:endParaRPr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41718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TEC</a:t>
            </a:r>
            <a:endParaRPr lang="en-US" sz="2000" baseline="-2500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800" y="41718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TEC</a:t>
            </a:r>
            <a:endParaRPr lang="en-US" sz="2000" baseline="-250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9400" y="41718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TEC</a:t>
            </a:r>
            <a:endParaRPr lang="en-US" sz="2000" baseline="-25000">
              <a:solidFill>
                <a:schemeClr val="bg1"/>
              </a:solidFill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35591" y="743649"/>
            <a:ext cx="8872818" cy="358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7575" indent="-342900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endParaRPr lang="en-US" sz="2400" dirty="0">
              <a:solidFill>
                <a:srgbClr val="000000"/>
              </a:solidFill>
              <a:latin typeface="Verdana" pitchFamily="-99" charset="0"/>
            </a:endParaRPr>
          </a:p>
          <a:p>
            <a:pPr marL="342900" indent="-342900"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Verdana" pitchFamily="-99" charset="0"/>
              </a:rPr>
              <a:t>Accurate specification of high-latitude convection and auroral precipitation: </a:t>
            </a:r>
            <a:r>
              <a:rPr lang="en-US" sz="2400" i="1" dirty="0">
                <a:solidFill>
                  <a:srgbClr val="0070C0"/>
                </a:solidFill>
                <a:latin typeface="Verdana" pitchFamily="-99" charset="0"/>
              </a:rPr>
              <a:t>not only the total energy inputs but also their spatial distributions</a:t>
            </a:r>
          </a:p>
          <a:p>
            <a:pPr marL="342900" indent="-342900">
              <a:spcAft>
                <a:spcPts val="18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Verdana" pitchFamily="-99" charset="0"/>
              </a:rPr>
              <a:t>Accurate description of dynamic and electrodynamic processes: </a:t>
            </a:r>
            <a:r>
              <a:rPr lang="en-US" sz="2400" i="1" dirty="0">
                <a:solidFill>
                  <a:srgbClr val="0070C0"/>
                </a:solidFill>
                <a:latin typeface="Verdana" pitchFamily="-99" charset="0"/>
              </a:rPr>
              <a:t>PPEF and disturbance winds</a:t>
            </a:r>
          </a:p>
          <a:p>
            <a:pPr marL="342900" indent="-342900">
              <a:spcAft>
                <a:spcPts val="18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Verdana" pitchFamily="-99" charset="0"/>
              </a:rPr>
              <a:t>Accurate representation of chemical interactions</a:t>
            </a:r>
            <a:r>
              <a:rPr lang="en-US" sz="2400">
                <a:solidFill>
                  <a:srgbClr val="000000"/>
                </a:solidFill>
                <a:latin typeface="Verdana" pitchFamily="-99" charset="0"/>
              </a:rPr>
              <a:t>: </a:t>
            </a:r>
            <a:r>
              <a:rPr lang="en-US" sz="2400" i="1">
                <a:solidFill>
                  <a:srgbClr val="0070C0"/>
                </a:solidFill>
                <a:latin typeface="Verdana" pitchFamily="-99" charset="0"/>
              </a:rPr>
              <a:t> temperature and </a:t>
            </a:r>
            <a:r>
              <a:rPr lang="en-US" sz="2400" i="1" dirty="0">
                <a:solidFill>
                  <a:srgbClr val="0070C0"/>
                </a:solidFill>
                <a:latin typeface="Verdana" pitchFamily="-99" charset="0"/>
              </a:rPr>
              <a:t>composition changes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C3A9FF6A-7C98-1174-578C-10CF8E76F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27" y="191719"/>
            <a:ext cx="87089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dirty="0">
                <a:solidFill>
                  <a:srgbClr val="0070C0"/>
                </a:solidFill>
                <a:latin typeface="+mj-lt"/>
              </a:rPr>
              <a:t>Challenges in predicting IT disturbances</a:t>
            </a:r>
          </a:p>
        </p:txBody>
      </p:sp>
    </p:spTree>
    <p:extLst>
      <p:ext uri="{BB962C8B-B14F-4D97-AF65-F5344CB8AC3E}">
        <p14:creationId xmlns:p14="http://schemas.microsoft.com/office/powerpoint/2010/main" val="102968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78A12E-8715-584B-A596-7AFC41D3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271847"/>
            <a:ext cx="7799388" cy="65490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7B6EE3-D9D7-64FA-C0E0-C9E608EE1858}"/>
              </a:ext>
            </a:extLst>
          </p:cNvPr>
          <p:cNvGrpSpPr/>
          <p:nvPr/>
        </p:nvGrpSpPr>
        <p:grpSpPr>
          <a:xfrm>
            <a:off x="6166018" y="380897"/>
            <a:ext cx="988533" cy="6275676"/>
            <a:chOff x="6166018" y="380897"/>
            <a:chExt cx="988533" cy="627567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40F081-9E83-874E-AA60-E45B8DBAF1F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15165" y="380897"/>
              <a:ext cx="0" cy="594576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124C05-7300-B73C-5F01-32D950A6E2DD}"/>
                </a:ext>
              </a:extLst>
            </p:cNvPr>
            <p:cNvSpPr txBox="1"/>
            <p:nvPr/>
          </p:nvSpPr>
          <p:spPr>
            <a:xfrm>
              <a:off x="6166018" y="6318019"/>
              <a:ext cx="9885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18:00UT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66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2DF29-09A3-9340-AF1A-3470F0F3AE0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5600" y="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AMIE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err="1">
                <a:solidFill>
                  <a:srgbClr val="C00000"/>
                </a:solidFill>
              </a:rPr>
              <a:t>Heelis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Weimer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373833" y="3198167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18:00 UT, 17 March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2B500-78F0-8B49-A95E-BEA8A721C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48"/>
          <a:stretch/>
        </p:blipFill>
        <p:spPr>
          <a:xfrm>
            <a:off x="782385" y="464003"/>
            <a:ext cx="2649606" cy="6410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FD55D8-FBEF-B448-9355-76D539D3E7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7" r="11706"/>
          <a:stretch/>
        </p:blipFill>
        <p:spPr>
          <a:xfrm>
            <a:off x="3558311" y="464003"/>
            <a:ext cx="2468880" cy="6410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334682-4D49-4D47-8812-18948FD25B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45"/>
          <a:stretch/>
        </p:blipFill>
        <p:spPr>
          <a:xfrm>
            <a:off x="6163308" y="464003"/>
            <a:ext cx="2776512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25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099793F-7998-082D-E616-33ED1970CF97}"/>
              </a:ext>
            </a:extLst>
          </p:cNvPr>
          <p:cNvGrpSpPr/>
          <p:nvPr/>
        </p:nvGrpSpPr>
        <p:grpSpPr>
          <a:xfrm>
            <a:off x="203470" y="1209236"/>
            <a:ext cx="8636540" cy="4937760"/>
            <a:chOff x="203470" y="1209236"/>
            <a:chExt cx="8636540" cy="49377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38A3B4-1C50-E969-9AD7-720AFEC20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3231"/>
            <a:stretch/>
          </p:blipFill>
          <p:spPr>
            <a:xfrm>
              <a:off x="217539" y="1209236"/>
              <a:ext cx="8622471" cy="47408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039BAC-FFDF-DE27-5BC7-C8A2B51B0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23" t="97029" r="-2523" b="-1"/>
            <a:stretch/>
          </p:blipFill>
          <p:spPr>
            <a:xfrm>
              <a:off x="203470" y="5845712"/>
              <a:ext cx="8622471" cy="30128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03CCA-FA73-C4C7-DC7B-33F6EAAFD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0369" t="52923" r="3940" b="37641"/>
          <a:stretch/>
        </p:blipFill>
        <p:spPr>
          <a:xfrm>
            <a:off x="5795890" y="2798091"/>
            <a:ext cx="2726993" cy="8475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8C328F-93BD-488B-5C50-E25FB47C5199}"/>
              </a:ext>
            </a:extLst>
          </p:cNvPr>
          <p:cNvGrpSpPr/>
          <p:nvPr/>
        </p:nvGrpSpPr>
        <p:grpSpPr>
          <a:xfrm>
            <a:off x="2875869" y="1491177"/>
            <a:ext cx="2405109" cy="2613828"/>
            <a:chOff x="2875869" y="1491177"/>
            <a:chExt cx="2405109" cy="26138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7325F8-BAF8-989A-824A-65E090CEFD08}"/>
                </a:ext>
              </a:extLst>
            </p:cNvPr>
            <p:cNvSpPr txBox="1"/>
            <p:nvPr/>
          </p:nvSpPr>
          <p:spPr>
            <a:xfrm>
              <a:off x="4126735" y="1965789"/>
              <a:ext cx="11542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14:30 UT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E5FDF18-AD2D-A9CB-E818-49B0CCCB6FAD}"/>
                </a:ext>
              </a:extLst>
            </p:cNvPr>
            <p:cNvGrpSpPr/>
            <p:nvPr/>
          </p:nvGrpSpPr>
          <p:grpSpPr>
            <a:xfrm>
              <a:off x="2875869" y="1491177"/>
              <a:ext cx="1266787" cy="2613828"/>
              <a:chOff x="2875869" y="1491177"/>
              <a:chExt cx="1266787" cy="261382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7719F67-A725-7519-71BE-134BB64792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772" t="2180" r="54341" b="63578"/>
              <a:stretch/>
            </p:blipFill>
            <p:spPr>
              <a:xfrm>
                <a:off x="3059723" y="1528067"/>
                <a:ext cx="576776" cy="2348336"/>
              </a:xfrm>
              <a:prstGeom prst="rect">
                <a:avLst/>
              </a:prstGeom>
            </p:spPr>
          </p:pic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494040A7-A866-8F0F-0B4F-58A341A68D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90314" y="2210472"/>
                <a:ext cx="752342" cy="369332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Donut 8">
                <a:extLst>
                  <a:ext uri="{FF2B5EF4-FFF2-40B4-BE49-F238E27FC236}">
                    <a16:creationId xmlns:a16="http://schemas.microsoft.com/office/drawing/2014/main" id="{0396A644-5248-6D8A-F639-BD5CE739443A}"/>
                  </a:ext>
                </a:extLst>
              </p:cNvPr>
              <p:cNvSpPr/>
              <p:nvPr/>
            </p:nvSpPr>
            <p:spPr>
              <a:xfrm>
                <a:off x="2875869" y="1491177"/>
                <a:ext cx="877467" cy="2613828"/>
              </a:xfrm>
              <a:prstGeom prst="donut">
                <a:avLst>
                  <a:gd name="adj" fmla="val 4319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Text Box 3">
            <a:extLst>
              <a:ext uri="{FF2B5EF4-FFF2-40B4-BE49-F238E27FC236}">
                <a16:creationId xmlns:a16="http://schemas.microsoft.com/office/drawing/2014/main" id="{C7170640-540C-0532-FD16-E6A828E95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39" y="149433"/>
            <a:ext cx="87089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dirty="0">
                <a:solidFill>
                  <a:srgbClr val="0070C0"/>
                </a:solidFill>
                <a:latin typeface="+mj-lt"/>
              </a:rPr>
              <a:t>Comparison with Swarm  Mass Density</a:t>
            </a:r>
          </a:p>
        </p:txBody>
      </p:sp>
    </p:spTree>
    <p:extLst>
      <p:ext uri="{BB962C8B-B14F-4D97-AF65-F5344CB8AC3E}">
        <p14:creationId xmlns:p14="http://schemas.microsoft.com/office/powerpoint/2010/main" val="405663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523124-4B91-1DA0-4E3E-747443BAD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97" r="52960"/>
          <a:stretch/>
        </p:blipFill>
        <p:spPr>
          <a:xfrm>
            <a:off x="560145" y="1208268"/>
            <a:ext cx="2788700" cy="5500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17E83-5E4D-D233-BF62-8E354E443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08" r="53383"/>
          <a:stretch/>
        </p:blipFill>
        <p:spPr>
          <a:xfrm>
            <a:off x="3081558" y="1208268"/>
            <a:ext cx="2763624" cy="5511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757BF-D51F-25B5-0BA4-E60726A19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92" r="39850"/>
          <a:stretch/>
        </p:blipFill>
        <p:spPr>
          <a:xfrm>
            <a:off x="5578092" y="1323404"/>
            <a:ext cx="3565908" cy="5396714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76043B88-8B2A-33BB-7C95-D1C95FD26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39" y="149433"/>
            <a:ext cx="87089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dirty="0">
                <a:solidFill>
                  <a:srgbClr val="0070C0"/>
                </a:solidFill>
                <a:latin typeface="+mj-lt"/>
              </a:rPr>
              <a:t>Comparison with Swarm  Mass Density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BA0AF-2714-FD4C-CD68-36055C2EDDE2}"/>
              </a:ext>
            </a:extLst>
          </p:cNvPr>
          <p:cNvSpPr txBox="1"/>
          <p:nvPr/>
        </p:nvSpPr>
        <p:spPr>
          <a:xfrm>
            <a:off x="715454" y="783950"/>
            <a:ext cx="2394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TIEGCM-</a:t>
            </a:r>
            <a:r>
              <a:rPr lang="en-US" sz="2000" dirty="0" err="1">
                <a:solidFill>
                  <a:srgbClr val="FF0000"/>
                </a:solidFill>
              </a:rPr>
              <a:t>Heelis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8F7B24-5F47-F122-B590-2CC938DC5EDF}"/>
              </a:ext>
            </a:extLst>
          </p:cNvPr>
          <p:cNvSpPr txBox="1"/>
          <p:nvPr/>
        </p:nvSpPr>
        <p:spPr>
          <a:xfrm>
            <a:off x="5732837" y="750590"/>
            <a:ext cx="2394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TIEGCM-AMIE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681A26-9D87-3BD6-CC2A-102C14B35DCC}"/>
              </a:ext>
            </a:extLst>
          </p:cNvPr>
          <p:cNvSpPr txBox="1"/>
          <p:nvPr/>
        </p:nvSpPr>
        <p:spPr>
          <a:xfrm>
            <a:off x="3301561" y="781604"/>
            <a:ext cx="2394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TIEGCM-Weimer</a:t>
            </a:r>
          </a:p>
        </p:txBody>
      </p:sp>
    </p:spTree>
    <p:extLst>
      <p:ext uri="{BB962C8B-B14F-4D97-AF65-F5344CB8AC3E}">
        <p14:creationId xmlns:p14="http://schemas.microsoft.com/office/powerpoint/2010/main" val="4140040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6EEC9-9B23-D573-1623-3581C1555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" y="576772"/>
            <a:ext cx="3503676" cy="410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515A0D-A1F3-6581-15F3-EF071E6AE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81" t="1" r="11099" b="-413"/>
          <a:stretch/>
        </p:blipFill>
        <p:spPr>
          <a:xfrm>
            <a:off x="3207429" y="576773"/>
            <a:ext cx="2695028" cy="4118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A6381-423C-CA5B-E509-BFF5FA6CD7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33"/>
          <a:stretch/>
        </p:blipFill>
        <p:spPr>
          <a:xfrm>
            <a:off x="5908439" y="581329"/>
            <a:ext cx="3106605" cy="4102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83536B-9744-3C95-F70C-56C887DE0ECD}"/>
              </a:ext>
            </a:extLst>
          </p:cNvPr>
          <p:cNvGrpSpPr/>
          <p:nvPr/>
        </p:nvGrpSpPr>
        <p:grpSpPr>
          <a:xfrm>
            <a:off x="42204" y="4324326"/>
            <a:ext cx="8661879" cy="2216562"/>
            <a:chOff x="47103" y="4315968"/>
            <a:chExt cx="8661879" cy="22165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E6B352-B762-49AC-4C0B-3ED946B38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31" r="14000"/>
            <a:stretch/>
          </p:blipFill>
          <p:spPr>
            <a:xfrm>
              <a:off x="47103" y="4332850"/>
              <a:ext cx="3188459" cy="21996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91C943-70FD-8470-4AC2-201198F50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692" t="4819" r="14000" b="122"/>
            <a:stretch/>
          </p:blipFill>
          <p:spPr>
            <a:xfrm>
              <a:off x="3221494" y="4315968"/>
              <a:ext cx="2754977" cy="22110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1592CC-D706-F4D0-2EB4-3694502C8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692" t="5432" r="13847"/>
            <a:stretch/>
          </p:blipFill>
          <p:spPr>
            <a:xfrm>
              <a:off x="5948332" y="4332862"/>
              <a:ext cx="2760650" cy="2199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60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ACCD82-67EC-4C0D-3D3B-5CE537EEB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5" r="11093"/>
          <a:stretch/>
        </p:blipFill>
        <p:spPr>
          <a:xfrm>
            <a:off x="3123030" y="574029"/>
            <a:ext cx="2711215" cy="410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CFC65-3C2D-0D7C-FDB9-BA25AC8EE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333"/>
          <a:stretch/>
        </p:blipFill>
        <p:spPr>
          <a:xfrm>
            <a:off x="0" y="576072"/>
            <a:ext cx="3106605" cy="410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CE657-D6F0-9FBC-58FF-AE43254AB5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74"/>
          <a:stretch/>
        </p:blipFill>
        <p:spPr>
          <a:xfrm>
            <a:off x="5864738" y="574029"/>
            <a:ext cx="3098161" cy="410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4617D-BA85-A33D-26FC-C6FA6F3B2E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86" r="14308"/>
          <a:stretch/>
        </p:blipFill>
        <p:spPr>
          <a:xfrm>
            <a:off x="-35218" y="4318781"/>
            <a:ext cx="3177040" cy="2205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E8FB9-6E5F-9C15-05E9-BD05BE6E07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85" t="5431" r="14461"/>
          <a:stretch/>
        </p:blipFill>
        <p:spPr>
          <a:xfrm>
            <a:off x="3084977" y="4324479"/>
            <a:ext cx="2749268" cy="2199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DD9812-ABD4-1541-89A9-4BFE65B128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92" t="5431"/>
          <a:stretch/>
        </p:blipFill>
        <p:spPr>
          <a:xfrm>
            <a:off x="5834245" y="4324479"/>
            <a:ext cx="3274029" cy="21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5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69B31-4F10-938B-FF43-493849F3A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19" y="675249"/>
            <a:ext cx="4480359" cy="5507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99588E-9E8B-F648-67BE-2049C173E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4459456" y="675249"/>
            <a:ext cx="4480359" cy="2753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453077-BD57-D77D-6A8D-C5FCD17358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639"/>
          <a:stretch/>
        </p:blipFill>
        <p:spPr>
          <a:xfrm>
            <a:off x="4473523" y="3536266"/>
            <a:ext cx="4480359" cy="26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3DD33E-4E4F-1C43-8A2A-8ED58BB2ECCB}"/>
                  </a:ext>
                </a:extLst>
              </p:cNvPr>
              <p:cNvSpPr txBox="1"/>
              <p:nvPr/>
            </p:nvSpPr>
            <p:spPr>
              <a:xfrm>
                <a:off x="882650" y="1610407"/>
                <a:ext cx="7387098" cy="936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  </m:t>
                      </m:r>
                      <m:r>
                        <m:rPr>
                          <m:sty m:val="p"/>
                        </m:rP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acc>
                            <m:accPr>
                              <m:chr m:val="⃑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3DD33E-4E4F-1C43-8A2A-8ED58BB2E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50" y="1610407"/>
                <a:ext cx="7387098" cy="936410"/>
              </a:xfrm>
              <a:prstGeom prst="rect">
                <a:avLst/>
              </a:prstGeom>
              <a:blipFill>
                <a:blip r:embed="rId3"/>
                <a:stretch>
                  <a:fillRect t="-1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14C4E63-8C3E-0D4B-BC0B-0B068C8EB195}"/>
              </a:ext>
            </a:extLst>
          </p:cNvPr>
          <p:cNvGrpSpPr/>
          <p:nvPr/>
        </p:nvGrpSpPr>
        <p:grpSpPr>
          <a:xfrm>
            <a:off x="2763748" y="2530488"/>
            <a:ext cx="4788521" cy="1705567"/>
            <a:chOff x="2763748" y="2530488"/>
            <a:chExt cx="4788521" cy="1705567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85541FD5-094A-694B-B4AE-B9B7E14B28DC}"/>
                </a:ext>
              </a:extLst>
            </p:cNvPr>
            <p:cNvSpPr/>
            <p:nvPr/>
          </p:nvSpPr>
          <p:spPr>
            <a:xfrm rot="5400000">
              <a:off x="3396346" y="2367203"/>
              <a:ext cx="359229" cy="71845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23F33F42-23E4-EF40-B015-CD2AAA3ABBD9}"/>
                </a:ext>
              </a:extLst>
            </p:cNvPr>
            <p:cNvSpPr/>
            <p:nvPr/>
          </p:nvSpPr>
          <p:spPr>
            <a:xfrm rot="5400000">
              <a:off x="4600577" y="2350874"/>
              <a:ext cx="359229" cy="71845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E6D7EF96-6E11-6A43-961E-D6DE77BAB751}"/>
                </a:ext>
              </a:extLst>
            </p:cNvPr>
            <p:cNvSpPr/>
            <p:nvPr/>
          </p:nvSpPr>
          <p:spPr>
            <a:xfrm rot="5400000">
              <a:off x="6188563" y="2067276"/>
              <a:ext cx="359229" cy="131830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3A3F78-5952-D449-B9F3-FF1464349E70}"/>
                </a:ext>
              </a:extLst>
            </p:cNvPr>
            <p:cNvSpPr txBox="1"/>
            <p:nvPr/>
          </p:nvSpPr>
          <p:spPr>
            <a:xfrm>
              <a:off x="2763748" y="3030287"/>
              <a:ext cx="15306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Production:</a:t>
              </a:r>
            </a:p>
            <a:p>
              <a:pPr algn="ctr"/>
              <a:r>
                <a:rPr lang="en-US" sz="1800" dirty="0"/>
                <a:t>Solar flux</a:t>
              </a:r>
            </a:p>
            <a:p>
              <a:pPr algn="ctr"/>
              <a:r>
                <a:rPr lang="en-US" sz="1800" dirty="0"/>
                <a:t>EPP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EBF1CC-3578-7C46-9076-538090D801B0}"/>
                </a:ext>
              </a:extLst>
            </p:cNvPr>
            <p:cNvSpPr txBox="1"/>
            <p:nvPr/>
          </p:nvSpPr>
          <p:spPr>
            <a:xfrm>
              <a:off x="3934582" y="3035726"/>
              <a:ext cx="1738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Loss:</a:t>
              </a:r>
              <a:r>
                <a:rPr lang="en-US" sz="1800" dirty="0"/>
                <a:t> Composition</a:t>
              </a:r>
            </a:p>
            <a:p>
              <a:pPr algn="ctr"/>
              <a:r>
                <a:rPr lang="en-US" sz="1800" dirty="0"/>
                <a:t>Temperature</a:t>
              </a:r>
            </a:p>
            <a:p>
              <a:pPr algn="ctr"/>
              <a:endParaRPr lang="en-US" sz="1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B58997-1098-8942-A2C5-E55B117C4B8D}"/>
                </a:ext>
              </a:extLst>
            </p:cNvPr>
            <p:cNvSpPr txBox="1"/>
            <p:nvPr/>
          </p:nvSpPr>
          <p:spPr>
            <a:xfrm>
              <a:off x="5229122" y="3030287"/>
              <a:ext cx="23231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Transport:</a:t>
              </a:r>
            </a:p>
            <a:p>
              <a:pPr algn="ctr"/>
              <a:r>
                <a:rPr lang="en-US" sz="1800" dirty="0"/>
                <a:t>Winds</a:t>
              </a:r>
            </a:p>
            <a:p>
              <a:pPr algn="ctr"/>
              <a:r>
                <a:rPr lang="en-US" sz="1800" dirty="0" err="1"/>
                <a:t>ExB</a:t>
              </a:r>
              <a:r>
                <a:rPr lang="en-US" sz="1800" dirty="0"/>
                <a:t> drift</a:t>
              </a:r>
            </a:p>
            <a:p>
              <a:pPr algn="ctr"/>
              <a:r>
                <a:rPr lang="en-US" sz="1800" dirty="0"/>
                <a:t>Diffusion</a:t>
              </a:r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16AE8930-DC0D-528E-4416-A81EA431F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27" y="191719"/>
            <a:ext cx="87089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dirty="0">
                <a:solidFill>
                  <a:srgbClr val="0070C0"/>
                </a:solidFill>
                <a:latin typeface="+mj-lt"/>
              </a:rPr>
              <a:t>Plasma Continuity Equation</a:t>
            </a:r>
          </a:p>
        </p:txBody>
      </p:sp>
    </p:spTree>
    <p:extLst>
      <p:ext uri="{BB962C8B-B14F-4D97-AF65-F5344CB8AC3E}">
        <p14:creationId xmlns:p14="http://schemas.microsoft.com/office/powerpoint/2010/main" val="248482741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-BottomSwooshes">
  <a:themeElements>
    <a:clrScheme name="Custom 3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57248</TotalTime>
  <Words>221</Words>
  <Application>Microsoft Macintosh PowerPoint</Application>
  <PresentationFormat>On-screen Show (4:3)</PresentationFormat>
  <Paragraphs>52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Verdana</vt:lpstr>
      <vt:lpstr>Times New Roman</vt:lpstr>
      <vt:lpstr>Helvetica Neue</vt:lpstr>
      <vt:lpstr>Cambria Math</vt:lpstr>
      <vt:lpstr>Calibri</vt:lpstr>
      <vt:lpstr>Arial</vt:lpstr>
      <vt:lpstr>Wingdings</vt:lpstr>
      <vt:lpstr>Arial Unicode MS</vt:lpstr>
      <vt:lpstr>Title Page: NCAR - Blue Logo</vt:lpstr>
      <vt:lpstr>NCAR-Blue-BottomSwooshes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Hawkins</dc:creator>
  <cp:lastModifiedBy>Gang Lu</cp:lastModifiedBy>
  <cp:revision>449</cp:revision>
  <cp:lastPrinted>2022-12-06T23:25:14Z</cp:lastPrinted>
  <dcterms:modified xsi:type="dcterms:W3CDTF">2022-12-12T00:48:27Z</dcterms:modified>
</cp:coreProperties>
</file>