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8" r:id="rId1"/>
    <p:sldMasterId id="2147483679" r:id="rId2"/>
  </p:sldMasterIdLst>
  <p:notesMasterIdLst>
    <p:notesMasterId r:id="rId22"/>
  </p:notesMasterIdLst>
  <p:sldIdLst>
    <p:sldId id="256" r:id="rId3"/>
    <p:sldId id="662" r:id="rId4"/>
    <p:sldId id="629" r:id="rId5"/>
    <p:sldId id="661" r:id="rId6"/>
    <p:sldId id="558" r:id="rId7"/>
    <p:sldId id="561" r:id="rId8"/>
    <p:sldId id="257" r:id="rId9"/>
    <p:sldId id="298" r:id="rId10"/>
    <p:sldId id="665" r:id="rId11"/>
    <p:sldId id="666" r:id="rId12"/>
    <p:sldId id="613" r:id="rId13"/>
    <p:sldId id="292" r:id="rId14"/>
    <p:sldId id="663" r:id="rId15"/>
    <p:sldId id="664" r:id="rId16"/>
    <p:sldId id="647" r:id="rId17"/>
    <p:sldId id="656" r:id="rId18"/>
    <p:sldId id="655" r:id="rId19"/>
    <p:sldId id="650" r:id="rId20"/>
    <p:sldId id="258" r:id="rId21"/>
  </p:sldIdLst>
  <p:sldSz cx="9144000" cy="6858000" type="screen4x3"/>
  <p:notesSz cx="9296400" cy="7010400"/>
  <p:embeddedFontLst>
    <p:embeddedFont>
      <p:font typeface="Calibri" panose="020F0502020204030204" pitchFamily="34" charset="0"/>
      <p:regular r:id="rId23"/>
      <p:bold r:id="rId24"/>
      <p:italic r:id="rId25"/>
      <p:boldItalic r:id="rId26"/>
    </p:embeddedFont>
    <p:embeddedFont>
      <p:font typeface="Comic Sans MS" panose="030F0902030302020204" pitchFamily="66" charset="0"/>
      <p:regular r:id="rId27"/>
    </p:embeddedFont>
    <p:embeddedFont>
      <p:font typeface="Helvetica Neue" panose="02000503000000020004" pitchFamily="2" charset="0"/>
      <p:regular r:id="rId28"/>
      <p:bold r:id="rId29"/>
      <p:italic r:id="rId30"/>
      <p:boldItalic r:id="rId31"/>
    </p:embeddedFont>
    <p:embeddedFont>
      <p:font typeface="Verdana" panose="020B0604030504040204" pitchFamily="3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4"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5975"/>
    <a:srgbClr val="000000"/>
    <a:srgbClr val="0432FF"/>
    <a:srgbClr val="E4141C"/>
    <a:srgbClr val="AB7942"/>
    <a:srgbClr val="FF8AD8"/>
    <a:srgbClr val="CD04C2"/>
    <a:srgbClr val="00658D"/>
    <a:srgbClr val="F7005C"/>
    <a:srgbClr val="1E8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34"/>
    <p:restoredTop sz="83742"/>
  </p:normalViewPr>
  <p:slideViewPr>
    <p:cSldViewPr snapToGrid="0">
      <p:cViewPr varScale="1">
        <p:scale>
          <a:sx n="89" d="100"/>
          <a:sy n="89" d="100"/>
        </p:scale>
        <p:origin x="1544" y="168"/>
      </p:cViewPr>
      <p:guideLst>
        <p:guide orient="horz" pos="2184"/>
        <p:guide pos="2880"/>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font" Target="fonts/font1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4028440" cy="351737"/>
          </a:xfrm>
          <a:prstGeom prst="rect">
            <a:avLst/>
          </a:prstGeom>
          <a:noFill/>
          <a:ln>
            <a:noFill/>
          </a:ln>
        </p:spPr>
        <p:txBody>
          <a:bodyPr spcFirstLastPara="1" wrap="square" lIns="93175" tIns="46575" rIns="93175" bIns="4657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265809" y="1"/>
            <a:ext cx="4028440" cy="351737"/>
          </a:xfrm>
          <a:prstGeom prst="rect">
            <a:avLst/>
          </a:prstGeom>
          <a:noFill/>
          <a:ln>
            <a:noFill/>
          </a:ln>
        </p:spPr>
        <p:txBody>
          <a:bodyPr spcFirstLastPara="1" wrap="square" lIns="93175" tIns="46575" rIns="93175" bIns="4657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071813" y="876300"/>
            <a:ext cx="3152775"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29640" y="3373756"/>
            <a:ext cx="7437120" cy="2760345"/>
          </a:xfrm>
          <a:prstGeom prst="rect">
            <a:avLst/>
          </a:prstGeom>
          <a:noFill/>
          <a:ln>
            <a:noFill/>
          </a:ln>
        </p:spPr>
        <p:txBody>
          <a:bodyPr spcFirstLastPara="1" wrap="square" lIns="93175" tIns="46575" rIns="93175" bIns="4657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658664"/>
            <a:ext cx="4028440" cy="351736"/>
          </a:xfrm>
          <a:prstGeom prst="rect">
            <a:avLst/>
          </a:prstGeom>
          <a:noFill/>
          <a:ln>
            <a:noFill/>
          </a:ln>
        </p:spPr>
        <p:txBody>
          <a:bodyPr spcFirstLastPara="1" wrap="square" lIns="93175" tIns="46575" rIns="93175" bIns="4657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265809" y="6658664"/>
            <a:ext cx="4028440" cy="351736"/>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3:notes"/>
          <p:cNvSpPr txBox="1">
            <a:spLocks noGrp="1"/>
          </p:cNvSpPr>
          <p:nvPr>
            <p:ph type="body" idx="1"/>
          </p:nvPr>
        </p:nvSpPr>
        <p:spPr>
          <a:xfrm>
            <a:off x="929640" y="3373756"/>
            <a:ext cx="7437120" cy="2760345"/>
          </a:xfrm>
          <a:prstGeom prst="rect">
            <a:avLst/>
          </a:prstGeom>
        </p:spPr>
        <p:txBody>
          <a:bodyPr spcFirstLastPara="1" wrap="square" lIns="93175" tIns="46575" rIns="93175" bIns="46575" anchor="t" anchorCtr="0">
            <a:noAutofit/>
          </a:bodyPr>
          <a:lstStyle/>
          <a:p>
            <a:pPr rtl="0">
              <a:buFontTx/>
              <a:buChar char="-"/>
            </a:pPr>
            <a:endParaRPr lang="en-US" b="0" dirty="0">
              <a:effectLst/>
            </a:endParaRPr>
          </a:p>
        </p:txBody>
      </p:sp>
      <p:sp>
        <p:nvSpPr>
          <p:cNvPr id="131" name="Google Shape;131;p3:notes"/>
          <p:cNvSpPr>
            <a:spLocks noGrp="1" noRot="1" noChangeAspect="1"/>
          </p:cNvSpPr>
          <p:nvPr>
            <p:ph type="sldImg" idx="2"/>
          </p:nvPr>
        </p:nvSpPr>
        <p:spPr>
          <a:xfrm>
            <a:off x="3071813" y="876300"/>
            <a:ext cx="3152775"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9429BC-FEB3-6A4F-ACD1-9436D8921A82}" type="slidenum">
              <a:rPr lang="en-US" smtClean="0"/>
              <a:pPr>
                <a:defRPr/>
              </a:pPr>
              <a:t>15</a:t>
            </a:fld>
            <a:endParaRPr lang="en-US"/>
          </a:p>
        </p:txBody>
      </p:sp>
    </p:spTree>
    <p:extLst>
      <p:ext uri="{BB962C8B-B14F-4D97-AF65-F5344CB8AC3E}">
        <p14:creationId xmlns:p14="http://schemas.microsoft.com/office/powerpoint/2010/main" val="2063423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p:txBody>
          <a:bodyPr/>
          <a:lstStyle/>
          <a:p>
            <a:pPr>
              <a:defRPr/>
            </a:pPr>
            <a:fld id="{BD759498-1D76-E340-A1B3-22616A6F2255}" type="slidenum">
              <a:rPr lang="en-US">
                <a:latin typeface="Times New Roman" pitchFamily="-110" charset="0"/>
              </a:rPr>
              <a:pPr>
                <a:defRPr/>
              </a:pPr>
              <a:t>16</a:t>
            </a:fld>
            <a:endParaRPr lang="en-US">
              <a:latin typeface="Times New Roman" pitchFamily="-110"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a:buFontTx/>
              <a:buChar char="-"/>
            </a:pPr>
            <a:endParaRPr lang="en-US">
              <a:latin typeface="Times New Roman" pitchFamily="-99" charset="0"/>
              <a:ea typeface="ＭＳ Ｐゴシック" pitchFamily="-99" charset="-128"/>
              <a:cs typeface="ＭＳ Ｐゴシック" pitchFamily="-99" charset="-128"/>
            </a:endParaRPr>
          </a:p>
        </p:txBody>
      </p:sp>
    </p:spTree>
    <p:extLst>
      <p:ext uri="{BB962C8B-B14F-4D97-AF65-F5344CB8AC3E}">
        <p14:creationId xmlns:p14="http://schemas.microsoft.com/office/powerpoint/2010/main" val="3815597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p:txBody>
          <a:bodyPr/>
          <a:lstStyle/>
          <a:p>
            <a:pPr>
              <a:defRPr/>
            </a:pPr>
            <a:fld id="{BD759498-1D76-E340-A1B3-22616A6F2255}" type="slidenum">
              <a:rPr lang="en-US">
                <a:latin typeface="Times New Roman" pitchFamily="-110" charset="0"/>
              </a:rPr>
              <a:pPr>
                <a:defRPr/>
              </a:pPr>
              <a:t>17</a:t>
            </a:fld>
            <a:endParaRPr lang="en-US">
              <a:latin typeface="Times New Roman" pitchFamily="-110"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a:buFontTx/>
              <a:buChar char="-"/>
            </a:pPr>
            <a:r>
              <a:rPr lang="en-US" dirty="0">
                <a:latin typeface="Times New Roman" pitchFamily="-99" charset="0"/>
                <a:ea typeface="ＭＳ Ｐゴシック" pitchFamily="-99" charset="-128"/>
                <a:cs typeface="ＭＳ Ｐゴシック" pitchFamily="-99" charset="-128"/>
              </a:rPr>
              <a:t>Increased mass density does not coincide with JH</a:t>
            </a:r>
          </a:p>
        </p:txBody>
      </p:sp>
    </p:spTree>
    <p:extLst>
      <p:ext uri="{BB962C8B-B14F-4D97-AF65-F5344CB8AC3E}">
        <p14:creationId xmlns:p14="http://schemas.microsoft.com/office/powerpoint/2010/main" val="3168061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Only talked about forcing from above</a:t>
            </a:r>
          </a:p>
        </p:txBody>
      </p:sp>
      <p:sp>
        <p:nvSpPr>
          <p:cNvPr id="4" name="Slide Number Placeholder 3"/>
          <p:cNvSpPr>
            <a:spLocks noGrp="1"/>
          </p:cNvSpPr>
          <p:nvPr>
            <p:ph type="sldNum" sz="quarter" idx="10"/>
          </p:nvPr>
        </p:nvSpPr>
        <p:spPr/>
        <p:txBody>
          <a:bodyPr/>
          <a:lstStyle/>
          <a:p>
            <a:pPr>
              <a:defRPr/>
            </a:pPr>
            <a:fld id="{FC9429BC-FEB3-6A4F-ACD1-9436D8921A82}" type="slidenum">
              <a:rPr lang="en-US" smtClean="0"/>
              <a:pPr>
                <a:defRPr/>
              </a:pPr>
              <a:t>18</a:t>
            </a:fld>
            <a:endParaRPr lang="en-US"/>
          </a:p>
        </p:txBody>
      </p:sp>
    </p:spTree>
    <p:extLst>
      <p:ext uri="{BB962C8B-B14F-4D97-AF65-F5344CB8AC3E}">
        <p14:creationId xmlns:p14="http://schemas.microsoft.com/office/powerpoint/2010/main" val="63321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In order to investigate how </a:t>
            </a:r>
            <a:r>
              <a:rPr lang="en-US" baseline="0" dirty="0" err="1"/>
              <a:t>thermospheric</a:t>
            </a:r>
            <a:r>
              <a:rPr lang="en-US" baseline="0" dirty="0"/>
              <a:t> winds response to the very dynamic </a:t>
            </a:r>
            <a:r>
              <a:rPr lang="en-US" baseline="0" dirty="0" err="1"/>
              <a:t>magnetospheric</a:t>
            </a:r>
            <a:r>
              <a:rPr lang="en-US" baseline="0" dirty="0"/>
              <a:t> forcing, we use the plasma convection and </a:t>
            </a:r>
            <a:r>
              <a:rPr lang="en-US" baseline="0" dirty="0" err="1"/>
              <a:t>auroral</a:t>
            </a:r>
            <a:r>
              <a:rPr lang="en-US" baseline="0" dirty="0"/>
              <a:t> precipitation patterns obtained using the AMIE data assimilation algorithm based ob various ground- and space-based measurements to drive the NCAR TIMEGCM model. I am going to show the neutral wind at 250 km during the different phases of the storm.</a:t>
            </a:r>
          </a:p>
          <a:p>
            <a:r>
              <a:rPr lang="en-US" baseline="0" dirty="0"/>
              <a:t>- </a:t>
            </a:r>
            <a:r>
              <a:rPr lang="en-US" b="1" baseline="0" dirty="0"/>
              <a:t>Plots are in geographic coordinates</a:t>
            </a:r>
            <a:r>
              <a:rPr lang="en-US" baseline="0" dirty="0"/>
              <a:t>, and the center of each plot is the geographic pole so that the convection pattern looks somewhat skewed.</a:t>
            </a:r>
          </a:p>
          <a:p>
            <a:pPr>
              <a:buFontTx/>
              <a:buChar char="-"/>
            </a:pPr>
            <a:r>
              <a:rPr lang="en-US" baseline="0" dirty="0"/>
              <a:t>Very dynamic ion drift</a:t>
            </a:r>
          </a:p>
          <a:p>
            <a:pPr>
              <a:buFontTx/>
              <a:buChar char="-"/>
            </a:pPr>
            <a:r>
              <a:rPr lang="en-US" baseline="0" dirty="0"/>
              <a:t> While the winds are also going through major changes, but they are much less drastic compared to ion drift</a:t>
            </a:r>
          </a:p>
          <a:p>
            <a:pPr>
              <a:buFontTx/>
              <a:buChar char="-"/>
            </a:pPr>
            <a:r>
              <a:rPr lang="en-US" baseline="0" dirty="0"/>
              <a:t> Good qualitative agreement with GOCE measurements, especially the wind reversals are well captured by the double-res TIMEGCM simulations</a:t>
            </a:r>
            <a:endParaRPr lang="en-US" dirty="0"/>
          </a:p>
        </p:txBody>
      </p:sp>
      <p:sp>
        <p:nvSpPr>
          <p:cNvPr id="4" name="Slide Number Placeholder 3"/>
          <p:cNvSpPr>
            <a:spLocks noGrp="1"/>
          </p:cNvSpPr>
          <p:nvPr>
            <p:ph type="sldNum" sz="quarter" idx="10"/>
          </p:nvPr>
        </p:nvSpPr>
        <p:spPr/>
        <p:txBody>
          <a:bodyPr/>
          <a:lstStyle/>
          <a:p>
            <a:pPr>
              <a:defRPr/>
            </a:pPr>
            <a:fld id="{8B3B19C7-BF5D-494E-B534-B8C9C2AB1759}"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p:txBody>
          <a:bodyPr/>
          <a:lstStyle/>
          <a:p>
            <a:pPr>
              <a:defRPr/>
            </a:pPr>
            <a:fld id="{BD759498-1D76-E340-A1B3-22616A6F2255}" type="slidenum">
              <a:rPr lang="en-US">
                <a:latin typeface="Times New Roman" pitchFamily="-110" charset="0"/>
              </a:rPr>
              <a:pPr>
                <a:defRPr/>
              </a:pPr>
              <a:t>2</a:t>
            </a:fld>
            <a:endParaRPr lang="en-US">
              <a:latin typeface="Times New Roman" pitchFamily="-110"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a:buFontTx/>
              <a:buChar char="-"/>
            </a:pPr>
            <a:r>
              <a:rPr lang="en-US" dirty="0">
                <a:latin typeface="Times New Roman" pitchFamily="-99" charset="0"/>
                <a:ea typeface="ＭＳ Ｐゴシック" pitchFamily="-99" charset="-128"/>
                <a:cs typeface="ＭＳ Ｐゴシック" pitchFamily="-99" charset="-128"/>
              </a:rPr>
              <a:t>The upcoming GDC mission will consist of 6 satellites. However, the IT system is extremely complex due to the interaction of various dynamical, electrodynamical, and chemical processes. Therefore, even with the unpreceded 6 satellites, GDC along will not be able to completely resolve the IT system dynamics as needed for SW specification. Other observations as well as numerical modeling will be needed to complement the GDC mission.</a:t>
            </a:r>
          </a:p>
          <a:p>
            <a:pPr>
              <a:buFontTx/>
              <a:buChar char="-"/>
            </a:pPr>
            <a:r>
              <a:rPr lang="en-US" dirty="0">
                <a:latin typeface="Times New Roman" pitchFamily="-99" charset="0"/>
                <a:ea typeface="ＭＳ Ｐゴシック" pitchFamily="-99" charset="-128"/>
                <a:cs typeface="ＭＳ Ｐゴシック" pitchFamily="-99" charset="-128"/>
              </a:rPr>
              <a:t>To that end, advanced data assimilation and 1</a:t>
            </a:r>
            <a:r>
              <a:rPr lang="en-US" baseline="30000" dirty="0">
                <a:latin typeface="Times New Roman" pitchFamily="-99" charset="0"/>
                <a:ea typeface="ＭＳ Ｐゴシック" pitchFamily="-99" charset="-128"/>
                <a:cs typeface="ＭＳ Ｐゴシック" pitchFamily="-99" charset="-128"/>
              </a:rPr>
              <a:t>st </a:t>
            </a:r>
            <a:r>
              <a:rPr lang="en-US" baseline="0" dirty="0">
                <a:latin typeface="Times New Roman" pitchFamily="-99" charset="0"/>
                <a:ea typeface="ＭＳ Ｐゴシック" pitchFamily="-99" charset="-128"/>
                <a:cs typeface="ＭＳ Ｐゴシック" pitchFamily="-99" charset="-128"/>
              </a:rPr>
              <a:t> principle, physics-based </a:t>
            </a:r>
            <a:r>
              <a:rPr lang="en-US" dirty="0">
                <a:latin typeface="Times New Roman" pitchFamily="-99" charset="0"/>
                <a:ea typeface="ＭＳ Ｐゴシック" pitchFamily="-99" charset="-128"/>
                <a:cs typeface="ＭＳ Ｐゴシック" pitchFamily="-99" charset="-128"/>
              </a:rPr>
              <a:t>models (e.g., TIEGCM) can make a great contribution toward these goals</a:t>
            </a:r>
          </a:p>
        </p:txBody>
      </p:sp>
    </p:spTree>
    <p:extLst>
      <p:ext uri="{BB962C8B-B14F-4D97-AF65-F5344CB8AC3E}">
        <p14:creationId xmlns:p14="http://schemas.microsoft.com/office/powerpoint/2010/main" val="49503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p:txBody>
          <a:bodyPr/>
          <a:lstStyle/>
          <a:p>
            <a:pPr>
              <a:defRPr/>
            </a:pPr>
            <a:fld id="{17FC61D2-3C2B-8345-84C6-939790312C77}" type="slidenum">
              <a:rPr lang="en-US">
                <a:latin typeface="Times New Roman" pitchFamily="-104" charset="0"/>
              </a:rPr>
              <a:pPr>
                <a:defRPr/>
              </a:pPr>
              <a:t>3</a:t>
            </a:fld>
            <a:endParaRPr lang="en-US">
              <a:latin typeface="Times New Roman" pitchFamily="-104"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endParaRPr lang="en-US" dirty="0">
              <a:latin typeface="Times New Roman" pitchFamily="-101" charset="0"/>
              <a:ea typeface="ＭＳ Ｐゴシック" pitchFamily="-101" charset="-128"/>
              <a:cs typeface="ＭＳ Ｐゴシック" pitchFamily="-101" charset="-128"/>
            </a:endParaRPr>
          </a:p>
        </p:txBody>
      </p:sp>
    </p:spTree>
    <p:extLst>
      <p:ext uri="{BB962C8B-B14F-4D97-AF65-F5344CB8AC3E}">
        <p14:creationId xmlns:p14="http://schemas.microsoft.com/office/powerpoint/2010/main" val="2120696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p:txBody>
          <a:bodyPr/>
          <a:lstStyle/>
          <a:p>
            <a:pPr>
              <a:defRPr/>
            </a:pPr>
            <a:fld id="{50EFFC79-3F85-8D48-BAD8-E848726F88C5}" type="slidenum">
              <a:rPr lang="en-US">
                <a:latin typeface="Times New Roman" pitchFamily="-110" charset="0"/>
              </a:rPr>
              <a:pPr>
                <a:defRPr/>
              </a:pPr>
              <a:t>5</a:t>
            </a:fld>
            <a:endParaRPr lang="en-US">
              <a:latin typeface="Times New Roman" pitchFamily="-110"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endParaRPr lang="en-US">
              <a:latin typeface="Times New Roman" pitchFamily="-101" charset="0"/>
              <a:ea typeface="ＭＳ Ｐゴシック" pitchFamily="-101" charset="-128"/>
              <a:cs typeface="ＭＳ Ｐゴシック" pitchFamily="-101"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p:txBody>
          <a:bodyPr/>
          <a:lstStyle/>
          <a:p>
            <a:pPr>
              <a:defRPr/>
            </a:pPr>
            <a:fld id="{B0A91EA4-7AEB-B144-8741-12968F6DC3BC}" type="slidenum">
              <a:rPr lang="en-US">
                <a:latin typeface="Times New Roman" pitchFamily="-110" charset="0"/>
              </a:rPr>
              <a:pPr>
                <a:defRPr/>
              </a:pPr>
              <a:t>6</a:t>
            </a:fld>
            <a:endParaRPr lang="en-US">
              <a:latin typeface="Times New Roman" pitchFamily="-110"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endParaRPr lang="en-US" dirty="0">
              <a:latin typeface="Times New Roman" pitchFamily="-101" charset="0"/>
              <a:ea typeface="ＭＳ Ｐゴシック" pitchFamily="-101" charset="-128"/>
              <a:cs typeface="ＭＳ Ｐゴシック" pitchFamily="-101"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ea typeface="ＭＳ Ｐゴシック" pitchFamily="-103" charset="-128"/>
                <a:cs typeface="ＭＳ Ｐゴシック" pitchFamily="-103" charset="-128"/>
              </a:rPr>
              <a:t>I’ll discuss a specific storm event during the April 2010 storm. This slide shows the geophysical condition on that day.</a:t>
            </a:r>
          </a:p>
          <a:p>
            <a:pPr>
              <a:buFontTx/>
              <a:buChar char="-"/>
            </a:pPr>
            <a:r>
              <a:rPr lang="en-US" dirty="0">
                <a:ea typeface="ＭＳ Ｐゴシック" pitchFamily="-103" charset="-128"/>
                <a:cs typeface="ＭＳ Ｐゴシック" pitchFamily="-103" charset="-128"/>
              </a:rPr>
              <a:t>The internal between the vertical dashed lines marks the plasma sheath region proceeding the CME during solar wind dynamic pressure enhancement</a:t>
            </a:r>
          </a:p>
          <a:p>
            <a:pPr>
              <a:buFontTx/>
              <a:buChar char="-"/>
            </a:pPr>
            <a:r>
              <a:rPr lang="en-US" dirty="0">
                <a:ea typeface="ＭＳ Ｐゴシック" pitchFamily="-103" charset="-128"/>
                <a:cs typeface="ＭＳ Ｐゴシック" pitchFamily="-103" charset="-128"/>
              </a:rPr>
              <a:t> After 12:30UT</a:t>
            </a:r>
            <a:r>
              <a:rPr lang="en-US" baseline="0" dirty="0">
                <a:ea typeface="ＭＳ Ｐゴシック" pitchFamily="-103" charset="-128"/>
                <a:cs typeface="ＭＳ Ｐゴシック" pitchFamily="-103" charset="-128"/>
              </a:rPr>
              <a:t> and during the passage of ICME, the IMF By slowly rotates from negative to zero while </a:t>
            </a:r>
            <a:r>
              <a:rPr lang="en-US" baseline="0" dirty="0" err="1">
                <a:ea typeface="ＭＳ Ｐゴシック" pitchFamily="-103" charset="-128"/>
                <a:cs typeface="ＭＳ Ｐゴシック" pitchFamily="-103" charset="-128"/>
              </a:rPr>
              <a:t>Bz</a:t>
            </a:r>
            <a:r>
              <a:rPr lang="en-US" baseline="0" dirty="0">
                <a:ea typeface="ＭＳ Ｐゴシック" pitchFamily="-103" charset="-128"/>
                <a:cs typeface="ＭＳ Ｐゴシック" pitchFamily="-103" charset="-128"/>
              </a:rPr>
              <a:t> had very smaller values and was mostly southward</a:t>
            </a:r>
          </a:p>
          <a:p>
            <a:pPr>
              <a:buFontTx/>
              <a:buChar char="-"/>
            </a:pPr>
            <a:r>
              <a:rPr lang="en-US" baseline="0" dirty="0">
                <a:ea typeface="ＭＳ Ｐゴシック" pitchFamily="-103" charset="-128"/>
                <a:cs typeface="ＭＳ Ｐゴシック" pitchFamily="-103" charset="-128"/>
              </a:rPr>
              <a:t>- SSC, storm main phase, recovery phase</a:t>
            </a:r>
          </a:p>
          <a:p>
            <a:pPr>
              <a:buFontTx/>
              <a:buChar char="-"/>
            </a:pPr>
            <a:r>
              <a:rPr lang="en-US" baseline="0" dirty="0">
                <a:ea typeface="ＭＳ Ｐゴシック" pitchFamily="-103" charset="-128"/>
                <a:cs typeface="ＭＳ Ｐゴシック" pitchFamily="-103" charset="-128"/>
              </a:rPr>
              <a:t> While </a:t>
            </a:r>
            <a:r>
              <a:rPr lang="en-US" baseline="0" dirty="0" err="1">
                <a:ea typeface="ＭＳ Ｐゴシック" pitchFamily="-103" charset="-128"/>
                <a:cs typeface="ＭＳ Ｐゴシック" pitchFamily="-103" charset="-128"/>
              </a:rPr>
              <a:t>Dst</a:t>
            </a:r>
            <a:r>
              <a:rPr lang="en-US" baseline="0" dirty="0">
                <a:ea typeface="ＭＳ Ｐゴシック" pitchFamily="-103" charset="-128"/>
                <a:cs typeface="ＭＳ Ｐゴシック" pitchFamily="-103" charset="-128"/>
              </a:rPr>
              <a:t> was relative small with a minimum value of ~50 </a:t>
            </a:r>
            <a:r>
              <a:rPr lang="en-US" baseline="0" dirty="0" err="1">
                <a:ea typeface="ＭＳ Ｐゴシック" pitchFamily="-103" charset="-128"/>
                <a:cs typeface="ＭＳ Ｐゴシック" pitchFamily="-103" charset="-128"/>
              </a:rPr>
              <a:t>nT</a:t>
            </a:r>
            <a:r>
              <a:rPr lang="en-US" baseline="0" dirty="0">
                <a:ea typeface="ＭＳ Ｐゴシック" pitchFamily="-103" charset="-128"/>
                <a:cs typeface="ＭＳ Ｐゴシック" pitchFamily="-103" charset="-128"/>
              </a:rPr>
              <a:t>, but AE was very large at ~3000 </a:t>
            </a:r>
            <a:r>
              <a:rPr lang="en-US" baseline="0" dirty="0" err="1">
                <a:ea typeface="ＭＳ Ｐゴシック" pitchFamily="-103" charset="-128"/>
                <a:cs typeface="ＭＳ Ｐゴシック" pitchFamily="-103" charset="-128"/>
              </a:rPr>
              <a:t>nT</a:t>
            </a:r>
            <a:r>
              <a:rPr lang="en-US" baseline="0" dirty="0">
                <a:ea typeface="ＭＳ Ｐゴシック" pitchFamily="-103" charset="-128"/>
                <a:cs typeface="ＭＳ Ｐゴシック" pitchFamily="-103" charset="-128"/>
              </a:rPr>
              <a:t> in peak value, which was similar to </a:t>
            </a:r>
            <a:r>
              <a:rPr lang="en-US" baseline="0" dirty="0" err="1">
                <a:ea typeface="ＭＳ Ｐゴシック" pitchFamily="-103" charset="-128"/>
                <a:cs typeface="ＭＳ Ｐゴシック" pitchFamily="-103" charset="-128"/>
              </a:rPr>
              <a:t>superstorms</a:t>
            </a:r>
            <a:r>
              <a:rPr lang="en-US" baseline="0" dirty="0">
                <a:ea typeface="ＭＳ Ｐゴシック" pitchFamily="-103" charset="-128"/>
                <a:cs typeface="ＭＳ Ｐゴシック" pitchFamily="-103" charset="-128"/>
              </a:rPr>
              <a:t> such as the </a:t>
            </a:r>
            <a:r>
              <a:rPr lang="en-US" baseline="0" dirty="0" err="1">
                <a:ea typeface="ＭＳ Ｐゴシック" pitchFamily="-103" charset="-128"/>
                <a:cs typeface="ＭＳ Ｐゴシック" pitchFamily="-103" charset="-128"/>
              </a:rPr>
              <a:t>Bastile</a:t>
            </a:r>
            <a:r>
              <a:rPr lang="en-US" baseline="0" dirty="0">
                <a:ea typeface="ＭＳ Ｐゴシック" pitchFamily="-103" charset="-128"/>
                <a:cs typeface="ＭＳ Ｐゴシック" pitchFamily="-103" charset="-128"/>
              </a:rPr>
              <a:t> Day storm in 2000 and the Halloween Storm in 2003.</a:t>
            </a:r>
            <a:endParaRPr lang="en-US" dirty="0">
              <a:ea typeface="ＭＳ Ｐゴシック" pitchFamily="-103" charset="-128"/>
              <a:cs typeface="ＭＳ Ｐゴシック" pitchFamily="-103" charset="-128"/>
            </a:endParaRPr>
          </a:p>
        </p:txBody>
      </p:sp>
      <p:sp>
        <p:nvSpPr>
          <p:cNvPr id="4" name="Slide Number Placeholder 3"/>
          <p:cNvSpPr>
            <a:spLocks noGrp="1"/>
          </p:cNvSpPr>
          <p:nvPr>
            <p:ph type="sldNum" sz="quarter" idx="5"/>
          </p:nvPr>
        </p:nvSpPr>
        <p:spPr/>
        <p:txBody>
          <a:bodyPr/>
          <a:lstStyle/>
          <a:p>
            <a:pPr>
              <a:defRPr/>
            </a:pPr>
            <a:fld id="{1EFB5EBB-0B8C-6144-A0FA-857F45FA19D0}" type="slidenum">
              <a:rPr lang="en-US" smtClean="0"/>
              <a:pPr>
                <a:defRPr/>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pPr>
              <a:buFontTx/>
              <a:buChar char="-"/>
            </a:pPr>
            <a:r>
              <a:rPr lang="en-US">
                <a:ea typeface="ＭＳ Ｐゴシック" pitchFamily="-103" charset="-128"/>
                <a:cs typeface="ＭＳ Ｐゴシック" pitchFamily="-103" charset="-128"/>
              </a:rPr>
              <a:t> Convection patterns in 20-min increment</a:t>
            </a:r>
          </a:p>
          <a:p>
            <a:pPr>
              <a:buFontTx/>
              <a:buChar char="-"/>
            </a:pPr>
            <a:r>
              <a:rPr lang="en-US">
                <a:ea typeface="ＭＳ Ｐゴシック" pitchFamily="-103" charset="-128"/>
                <a:cs typeface="ＭＳ Ｐゴシック" pitchFamily="-103" charset="-128"/>
              </a:rPr>
              <a:t>- Dramatic change in large-scal plasma convection configuration</a:t>
            </a:r>
          </a:p>
        </p:txBody>
      </p:sp>
      <p:sp>
        <p:nvSpPr>
          <p:cNvPr id="4" name="Slide Number Placeholder 3"/>
          <p:cNvSpPr>
            <a:spLocks noGrp="1"/>
          </p:cNvSpPr>
          <p:nvPr>
            <p:ph type="sldNum" sz="quarter" idx="5"/>
          </p:nvPr>
        </p:nvSpPr>
        <p:spPr/>
        <p:txBody>
          <a:bodyPr/>
          <a:lstStyle/>
          <a:p>
            <a:pPr>
              <a:defRPr/>
            </a:pPr>
            <a:fld id="{61A58B26-C68D-EF49-986C-F7CBF8814EDE}" type="slidenum">
              <a:rPr lang="en-US" smtClean="0"/>
              <a:pPr>
                <a:defRPr/>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NCAR upper atmospheric models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62319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I’d like to end my talk by showing a movie to illustrate again the global </a:t>
            </a:r>
            <a:r>
              <a:rPr lang="en-US" dirty="0" err="1"/>
              <a:t>thermospheric</a:t>
            </a:r>
            <a:r>
              <a:rPr lang="en-US" dirty="0"/>
              <a:t> response to </a:t>
            </a:r>
            <a:r>
              <a:rPr lang="en-US" dirty="0" err="1"/>
              <a:t>magnetospheric</a:t>
            </a:r>
            <a:r>
              <a:rPr lang="en-US" dirty="0"/>
              <a:t> forcing.</a:t>
            </a:r>
          </a:p>
          <a:p>
            <a:pPr>
              <a:buFontTx/>
              <a:buChar char="-"/>
            </a:pPr>
            <a:r>
              <a:rPr lang="en-US" dirty="0"/>
              <a:t>The</a:t>
            </a:r>
            <a:r>
              <a:rPr lang="en-US" baseline="0" dirty="0"/>
              <a:t> left side panel shows the height-integrated JH. At 8UT period to the storm, JH dissipation is very small</a:t>
            </a:r>
          </a:p>
          <a:p>
            <a:pPr>
              <a:buFontTx/>
              <a:buChar char="-"/>
            </a:pPr>
            <a:r>
              <a:rPr lang="en-US" baseline="0" dirty="0"/>
              <a:t> The right side panel shows TN at 300 km and overlaid with winds vectors.</a:t>
            </a:r>
          </a:p>
          <a:p>
            <a:pPr>
              <a:buFontTx/>
              <a:buChar char="-"/>
            </a:pPr>
            <a:r>
              <a:rPr lang="en-US" baseline="0" dirty="0"/>
              <a:t> There were three </a:t>
            </a:r>
            <a:r>
              <a:rPr lang="en-US" baseline="0" dirty="0" err="1"/>
              <a:t>thermospheric</a:t>
            </a:r>
            <a:r>
              <a:rPr lang="en-US" baseline="0" dirty="0"/>
              <a:t> satellites operating during the storm, namely GOCE in the dawn-dusk plane, CHAMP in noon-midnight, and GRACE in </a:t>
            </a:r>
            <a:r>
              <a:rPr lang="en-US" baseline="0" dirty="0" err="1"/>
              <a:t>prenoon-premidght</a:t>
            </a:r>
            <a:endParaRPr lang="en-US" baseline="0" dirty="0"/>
          </a:p>
          <a:p>
            <a:pPr>
              <a:buFontTx/>
              <a:buChar char="-"/>
            </a:pPr>
            <a:r>
              <a:rPr lang="en-US" baseline="0" dirty="0"/>
              <a:t> As the movie, you will see that even with three strategically position satellites, they are not adequate to fully capture the storm-time </a:t>
            </a:r>
            <a:r>
              <a:rPr lang="en-US" baseline="0" dirty="0" err="1"/>
              <a:t>thermospheric</a:t>
            </a:r>
            <a:r>
              <a:rPr lang="en-US" baseline="0" dirty="0"/>
              <a:t> disturbances</a:t>
            </a:r>
          </a:p>
          <a:p>
            <a:pPr>
              <a:buFontTx/>
              <a:buChar char="-"/>
            </a:pPr>
            <a:r>
              <a:rPr lang="en-US" baseline="0" dirty="0"/>
              <a:t>&gt;&gt;&gt; </a:t>
            </a:r>
            <a:r>
              <a:rPr lang="en-US" b="1" baseline="0" dirty="0"/>
              <a:t>I hope I have given you a flavor of the highly complex nature of </a:t>
            </a:r>
            <a:r>
              <a:rPr lang="en-US" b="1" baseline="0" dirty="0" err="1"/>
              <a:t>thermospheric</a:t>
            </a:r>
            <a:r>
              <a:rPr lang="en-US" b="1" baseline="0" dirty="0"/>
              <a:t> winds in response to forcing from both on </a:t>
            </a:r>
            <a:r>
              <a:rPr lang="en-US" b="1" baseline="0" dirty="0" err="1"/>
              <a:t>meso</a:t>
            </a:r>
            <a:r>
              <a:rPr lang="en-US" b="1" baseline="0" dirty="0"/>
              <a:t>-scale and on global scale. Under disturbed condition, forcing from the magnetosphere is far larger than forcing from below, and is the dominant factor for space weather.</a:t>
            </a:r>
          </a:p>
          <a:p>
            <a:pPr>
              <a:buFontTx/>
              <a:buChar char="-"/>
            </a:pPr>
            <a:endParaRPr lang="en-US" dirty="0"/>
          </a:p>
        </p:txBody>
      </p:sp>
      <p:sp>
        <p:nvSpPr>
          <p:cNvPr id="4" name="Slide Number Placeholder 3"/>
          <p:cNvSpPr>
            <a:spLocks noGrp="1"/>
          </p:cNvSpPr>
          <p:nvPr>
            <p:ph type="sldNum" sz="quarter" idx="10"/>
          </p:nvPr>
        </p:nvSpPr>
        <p:spPr/>
        <p:txBody>
          <a:bodyPr/>
          <a:lstStyle/>
          <a:p>
            <a:pPr>
              <a:defRPr/>
            </a:pPr>
            <a:fld id="{8B3B19C7-BF5D-494E-B534-B8C9C2AB1759}" type="slidenum">
              <a:rPr lang="en-US" smtClean="0"/>
              <a:pPr>
                <a:defRPr/>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0"/>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5" name="Group 15"/>
          <p:cNvGrpSpPr>
            <a:grpSpLocks/>
          </p:cNvGrpSpPr>
          <p:nvPr/>
        </p:nvGrpSpPr>
        <p:grpSpPr bwMode="auto">
          <a:xfrm>
            <a:off x="-3175" y="4953000"/>
            <a:ext cx="9147175" cy="1911350"/>
            <a:chOff x="-3765" y="4832896"/>
            <a:chExt cx="9147765" cy="2032192"/>
          </a:xfrm>
        </p:grpSpPr>
        <p:sp>
          <p:nvSpPr>
            <p:cNvPr id="6" name="Freeform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sp>
          <p:nvSpPr>
            <p:cNvPr id="7" name="Freeform 6"/>
            <p:cNvSpPr>
              <a:spLocks/>
            </p:cNvSpPr>
            <p:nvPr/>
          </p:nvSpPr>
          <p:spPr bwMode="auto">
            <a:xfrm>
              <a:off x="35926" y="5135025"/>
              <a:ext cx="9108074" cy="838869"/>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sp>
          <p:nvSpPr>
            <p:cNvPr id="8" name="Freeform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0" name="Straight Connector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lstStyle>
          <a:p>
            <a:r>
              <a:rPr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11" name="Date Placeholder 29"/>
          <p:cNvSpPr>
            <a:spLocks noGrp="1"/>
          </p:cNvSpPr>
          <p:nvPr>
            <p:ph type="dt" sz="half" idx="10"/>
          </p:nvPr>
        </p:nvSpPr>
        <p:spPr/>
        <p:txBody>
          <a:bodyPr/>
          <a:lstStyle>
            <a:lvl1pPr>
              <a:defRPr>
                <a:solidFill>
                  <a:srgbClr val="FFFFFF"/>
                </a:solidFill>
              </a:defRPr>
            </a:lvl1pPr>
          </a:lstStyle>
          <a:p>
            <a:pPr>
              <a:defRPr/>
            </a:pPr>
            <a:fld id="{998FE569-51CC-F543-A316-6F8FA1950D06}" type="datetime1">
              <a:rPr lang="en-US"/>
              <a:pPr>
                <a:defRPr/>
              </a:pPr>
              <a:t>7/28/23</a:t>
            </a:fld>
            <a:endParaRPr lang="en-US"/>
          </a:p>
        </p:txBody>
      </p:sp>
      <p:sp>
        <p:nvSpPr>
          <p:cNvPr id="12" name="Footer Placeholder 18"/>
          <p:cNvSpPr>
            <a:spLocks noGrp="1"/>
          </p:cNvSpPr>
          <p:nvPr>
            <p:ph type="ftr" sz="quarter" idx="11"/>
          </p:nvPr>
        </p:nvSpPr>
        <p:spPr/>
        <p:txBody>
          <a:bodyPr/>
          <a:lstStyle>
            <a:lvl1pPr>
              <a:defRPr>
                <a:solidFill>
                  <a:schemeClr val="accent1">
                    <a:tint val="20000"/>
                  </a:schemeClr>
                </a:solidFill>
              </a:defRPr>
            </a:lvl1pPr>
          </a:lstStyle>
          <a:p>
            <a:pPr>
              <a:defRPr/>
            </a:pPr>
            <a:endParaRPr lang="en-US"/>
          </a:p>
        </p:txBody>
      </p:sp>
      <p:sp>
        <p:nvSpPr>
          <p:cNvPr id="13" name="Slide Number Placeholder 26"/>
          <p:cNvSpPr>
            <a:spLocks noGrp="1"/>
          </p:cNvSpPr>
          <p:nvPr>
            <p:ph type="sldNum" sz="quarter" idx="12"/>
          </p:nvPr>
        </p:nvSpPr>
        <p:spPr/>
        <p:txBody>
          <a:bodyPr/>
          <a:lstStyle>
            <a:lvl1pPr>
              <a:defRPr>
                <a:solidFill>
                  <a:srgbClr val="FFFFFF"/>
                </a:solidFill>
              </a:defRPr>
            </a:lvl1pPr>
          </a:lstStyle>
          <a:p>
            <a:pPr>
              <a:defRPr/>
            </a:pPr>
            <a:fld id="{AEE2CF38-7777-404A-BB8C-3F480D3AF043}" type="slidenum">
              <a:rPr lang="en-US"/>
              <a:pPr>
                <a:defRPr/>
              </a:pPr>
              <a:t>‹#›</a:t>
            </a:fld>
            <a:endParaRPr lang="en-US"/>
          </a:p>
        </p:txBody>
      </p:sp>
    </p:spTree>
    <p:extLst>
      <p:ext uri="{BB962C8B-B14F-4D97-AF65-F5344CB8AC3E}">
        <p14:creationId xmlns:p14="http://schemas.microsoft.com/office/powerpoint/2010/main" val="2979736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722313" y="4406915"/>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dk1"/>
              </a:buClr>
              <a:buSzPts val="2471"/>
              <a:buFont typeface="Helvetica Neue"/>
              <a:buNone/>
              <a:defRPr sz="2471"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Google Shape;35;p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353"/>
              </a:spcBef>
              <a:spcAft>
                <a:spcPts val="0"/>
              </a:spcAft>
              <a:buClr>
                <a:srgbClr val="9E9E9E"/>
              </a:buClr>
              <a:buSzPts val="1765"/>
              <a:buFont typeface="Arial"/>
              <a:buNone/>
              <a:defRPr sz="1765" b="0" i="0" u="none" strike="noStrike" cap="none">
                <a:solidFill>
                  <a:srgbClr val="9E9E9E"/>
                </a:solidFill>
                <a:latin typeface="Helvetica Neue"/>
                <a:ea typeface="Helvetica Neue"/>
                <a:cs typeface="Helvetica Neue"/>
                <a:sym typeface="Helvetica Neue"/>
              </a:defRPr>
            </a:lvl1pPr>
            <a:lvl2pPr marL="914400" marR="0" lvl="1" indent="-228600" algn="l" rtl="0">
              <a:spcBef>
                <a:spcPts val="318"/>
              </a:spcBef>
              <a:spcAft>
                <a:spcPts val="0"/>
              </a:spcAft>
              <a:buClr>
                <a:srgbClr val="9E9E9E"/>
              </a:buClr>
              <a:buSzPts val="1588"/>
              <a:buFont typeface="Arial"/>
              <a:buNone/>
              <a:defRPr sz="1588" b="0" i="0" u="none" strike="noStrike" cap="none">
                <a:solidFill>
                  <a:srgbClr val="9E9E9E"/>
                </a:solidFill>
                <a:latin typeface="Helvetica Neue"/>
                <a:ea typeface="Helvetica Neue"/>
                <a:cs typeface="Helvetica Neue"/>
                <a:sym typeface="Helvetica Neue"/>
              </a:defRPr>
            </a:lvl2pPr>
            <a:lvl3pPr marL="1371600" marR="0" lvl="2" indent="-228600" algn="l" rtl="0">
              <a:spcBef>
                <a:spcPts val="282"/>
              </a:spcBef>
              <a:spcAft>
                <a:spcPts val="0"/>
              </a:spcAft>
              <a:buClr>
                <a:srgbClr val="9E9E9E"/>
              </a:buClr>
              <a:buSzPts val="1412"/>
              <a:buFont typeface="Arial"/>
              <a:buNone/>
              <a:defRPr sz="1412" b="0" i="0" u="none" strike="noStrike" cap="none">
                <a:solidFill>
                  <a:srgbClr val="9E9E9E"/>
                </a:solidFill>
                <a:latin typeface="Helvetica Neue"/>
                <a:ea typeface="Helvetica Neue"/>
                <a:cs typeface="Helvetica Neue"/>
                <a:sym typeface="Helvetica Neue"/>
              </a:defRPr>
            </a:lvl3pPr>
            <a:lvl4pPr marL="1828800" marR="0" lvl="3" indent="-228600" algn="l" rtl="0">
              <a:spcBef>
                <a:spcPts val="247"/>
              </a:spcBef>
              <a:spcAft>
                <a:spcPts val="0"/>
              </a:spcAft>
              <a:buClr>
                <a:srgbClr val="9E9E9E"/>
              </a:buClr>
              <a:buSzPts val="1235"/>
              <a:buFont typeface="Arial"/>
              <a:buNone/>
              <a:defRPr sz="1235" b="0" i="0" u="none" strike="noStrike" cap="none">
                <a:solidFill>
                  <a:srgbClr val="9E9E9E"/>
                </a:solidFill>
                <a:latin typeface="Helvetica Neue"/>
                <a:ea typeface="Helvetica Neue"/>
                <a:cs typeface="Helvetica Neue"/>
                <a:sym typeface="Helvetica Neue"/>
              </a:defRPr>
            </a:lvl4pPr>
            <a:lvl5pPr marL="2286000" marR="0" lvl="4" indent="-228600" algn="l" rtl="0">
              <a:spcBef>
                <a:spcPts val="247"/>
              </a:spcBef>
              <a:spcAft>
                <a:spcPts val="0"/>
              </a:spcAft>
              <a:buClr>
                <a:srgbClr val="9E9E9E"/>
              </a:buClr>
              <a:buSzPts val="1235"/>
              <a:buFont typeface="Arial"/>
              <a:buNone/>
              <a:defRPr sz="1235" b="0" i="0" u="none" strike="noStrike" cap="none">
                <a:solidFill>
                  <a:srgbClr val="9E9E9E"/>
                </a:solidFill>
                <a:latin typeface="Helvetica Neue"/>
                <a:ea typeface="Helvetica Neue"/>
                <a:cs typeface="Helvetica Neue"/>
                <a:sym typeface="Helvetica Neue"/>
              </a:defRPr>
            </a:lvl5pPr>
            <a:lvl6pPr marL="2743200" marR="0" lvl="5" indent="-228600" algn="l" rtl="0">
              <a:spcBef>
                <a:spcPts val="247"/>
              </a:spcBef>
              <a:spcAft>
                <a:spcPts val="0"/>
              </a:spcAft>
              <a:buClr>
                <a:srgbClr val="9E9E9E"/>
              </a:buClr>
              <a:buSzPts val="1235"/>
              <a:buFont typeface="Arial"/>
              <a:buNone/>
              <a:defRPr sz="1235" b="0" i="0" u="none" strike="noStrike" cap="none">
                <a:solidFill>
                  <a:srgbClr val="9E9E9E"/>
                </a:solidFill>
                <a:latin typeface="Calibri"/>
                <a:ea typeface="Calibri"/>
                <a:cs typeface="Calibri"/>
                <a:sym typeface="Calibri"/>
              </a:defRPr>
            </a:lvl6pPr>
            <a:lvl7pPr marL="3200400" marR="0" lvl="6" indent="-228600" algn="l" rtl="0">
              <a:spcBef>
                <a:spcPts val="247"/>
              </a:spcBef>
              <a:spcAft>
                <a:spcPts val="0"/>
              </a:spcAft>
              <a:buClr>
                <a:srgbClr val="9E9E9E"/>
              </a:buClr>
              <a:buSzPts val="1235"/>
              <a:buFont typeface="Arial"/>
              <a:buNone/>
              <a:defRPr sz="1235" b="0" i="0" u="none" strike="noStrike" cap="none">
                <a:solidFill>
                  <a:srgbClr val="9E9E9E"/>
                </a:solidFill>
                <a:latin typeface="Calibri"/>
                <a:ea typeface="Calibri"/>
                <a:cs typeface="Calibri"/>
                <a:sym typeface="Calibri"/>
              </a:defRPr>
            </a:lvl7pPr>
            <a:lvl8pPr marL="3657600" marR="0" lvl="7" indent="-228600" algn="l" rtl="0">
              <a:spcBef>
                <a:spcPts val="247"/>
              </a:spcBef>
              <a:spcAft>
                <a:spcPts val="0"/>
              </a:spcAft>
              <a:buClr>
                <a:srgbClr val="9E9E9E"/>
              </a:buClr>
              <a:buSzPts val="1235"/>
              <a:buFont typeface="Arial"/>
              <a:buNone/>
              <a:defRPr sz="1235" b="0" i="0" u="none" strike="noStrike" cap="none">
                <a:solidFill>
                  <a:srgbClr val="9E9E9E"/>
                </a:solidFill>
                <a:latin typeface="Calibri"/>
                <a:ea typeface="Calibri"/>
                <a:cs typeface="Calibri"/>
                <a:sym typeface="Calibri"/>
              </a:defRPr>
            </a:lvl8pPr>
            <a:lvl9pPr marL="4114800" marR="0" lvl="8" indent="-228600" algn="l" rtl="0">
              <a:spcBef>
                <a:spcPts val="247"/>
              </a:spcBef>
              <a:spcAft>
                <a:spcPts val="0"/>
              </a:spcAft>
              <a:buClr>
                <a:srgbClr val="9E9E9E"/>
              </a:buClr>
              <a:buSzPts val="1235"/>
              <a:buFont typeface="Arial"/>
              <a:buNone/>
              <a:defRPr sz="1235" b="0" i="0" u="none" strike="noStrike" cap="none">
                <a:solidFill>
                  <a:srgbClr val="9E9E9E"/>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0"/>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2471"/>
              <a:buFont typeface="Helvetica Neue"/>
              <a:buNone/>
              <a:defRPr sz="2471"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 name="Google Shape;42;p10"/>
          <p:cNvSpPr txBox="1">
            <a:spLocks noGrp="1"/>
          </p:cNvSpPr>
          <p:nvPr>
            <p:ph type="body" idx="1"/>
          </p:nvPr>
        </p:nvSpPr>
        <p:spPr>
          <a:xfrm>
            <a:off x="457201" y="1535118"/>
            <a:ext cx="4040188" cy="639763"/>
          </a:xfrm>
          <a:prstGeom prst="rect">
            <a:avLst/>
          </a:prstGeom>
          <a:noFill/>
          <a:ln>
            <a:noFill/>
          </a:ln>
        </p:spPr>
        <p:txBody>
          <a:bodyPr spcFirstLastPara="1" wrap="square" lIns="91425" tIns="45700" rIns="91425" bIns="45700" anchor="b" anchorCtr="0"/>
          <a:lstStyle>
            <a:lvl1pPr marL="457200" marR="0" lvl="0" indent="-228600" algn="l" rtl="0">
              <a:spcBef>
                <a:spcPts val="353"/>
              </a:spcBef>
              <a:spcAft>
                <a:spcPts val="0"/>
              </a:spcAft>
              <a:buClr>
                <a:schemeClr val="dk1"/>
              </a:buClr>
              <a:buSzPts val="1765"/>
              <a:buFont typeface="Arial"/>
              <a:buNone/>
              <a:defRPr sz="1765" b="1" i="0" u="none" strike="noStrike" cap="none">
                <a:solidFill>
                  <a:schemeClr val="dk1"/>
                </a:solidFill>
                <a:latin typeface="Helvetica Neue"/>
                <a:ea typeface="Helvetica Neue"/>
                <a:cs typeface="Helvetica Neue"/>
                <a:sym typeface="Helvetica Neue"/>
              </a:defRPr>
            </a:lvl1pPr>
            <a:lvl2pPr marL="914400" marR="0" lvl="1" indent="-228600" algn="l" rtl="0">
              <a:spcBef>
                <a:spcPts val="353"/>
              </a:spcBef>
              <a:spcAft>
                <a:spcPts val="0"/>
              </a:spcAft>
              <a:buClr>
                <a:schemeClr val="dk1"/>
              </a:buClr>
              <a:buSzPts val="1765"/>
              <a:buFont typeface="Arial"/>
              <a:buNone/>
              <a:defRPr sz="1765" b="1" i="0" u="none" strike="noStrike" cap="none">
                <a:solidFill>
                  <a:schemeClr val="dk1"/>
                </a:solidFill>
                <a:latin typeface="Helvetica Neue"/>
                <a:ea typeface="Helvetica Neue"/>
                <a:cs typeface="Helvetica Neue"/>
                <a:sym typeface="Helvetica Neue"/>
              </a:defRPr>
            </a:lvl2pPr>
            <a:lvl3pPr marL="1371600" marR="0" lvl="2" indent="-228600" algn="l" rtl="0">
              <a:spcBef>
                <a:spcPts val="318"/>
              </a:spcBef>
              <a:spcAft>
                <a:spcPts val="0"/>
              </a:spcAft>
              <a:buClr>
                <a:schemeClr val="dk1"/>
              </a:buClr>
              <a:buSzPts val="1588"/>
              <a:buFont typeface="Arial"/>
              <a:buNone/>
              <a:defRPr sz="1588" b="1" i="0" u="none" strike="noStrike" cap="none">
                <a:solidFill>
                  <a:schemeClr val="dk1"/>
                </a:solidFill>
                <a:latin typeface="Helvetica Neue"/>
                <a:ea typeface="Helvetica Neue"/>
                <a:cs typeface="Helvetica Neue"/>
                <a:sym typeface="Helvetica Neue"/>
              </a:defRPr>
            </a:lvl3pPr>
            <a:lvl4pPr marL="1828800" marR="0" lvl="3" indent="-228600" algn="l" rtl="0">
              <a:spcBef>
                <a:spcPts val="282"/>
              </a:spcBef>
              <a:spcAft>
                <a:spcPts val="0"/>
              </a:spcAft>
              <a:buClr>
                <a:schemeClr val="dk1"/>
              </a:buClr>
              <a:buSzPts val="1412"/>
              <a:buFont typeface="Arial"/>
              <a:buNone/>
              <a:defRPr sz="1412" b="1" i="0" u="none" strike="noStrike" cap="none">
                <a:solidFill>
                  <a:schemeClr val="dk1"/>
                </a:solidFill>
                <a:latin typeface="Helvetica Neue"/>
                <a:ea typeface="Helvetica Neue"/>
                <a:cs typeface="Helvetica Neue"/>
                <a:sym typeface="Helvetica Neue"/>
              </a:defRPr>
            </a:lvl4pPr>
            <a:lvl5pPr marL="2286000" marR="0" lvl="4" indent="-228600" algn="l" rtl="0">
              <a:spcBef>
                <a:spcPts val="282"/>
              </a:spcBef>
              <a:spcAft>
                <a:spcPts val="0"/>
              </a:spcAft>
              <a:buClr>
                <a:schemeClr val="dk1"/>
              </a:buClr>
              <a:buSzPts val="1412"/>
              <a:buFont typeface="Arial"/>
              <a:buNone/>
              <a:defRPr sz="1412" b="1" i="0" u="none" strike="noStrike" cap="none">
                <a:solidFill>
                  <a:schemeClr val="dk1"/>
                </a:solidFill>
                <a:latin typeface="Helvetica Neue"/>
                <a:ea typeface="Helvetica Neue"/>
                <a:cs typeface="Helvetica Neue"/>
                <a:sym typeface="Helvetica Neue"/>
              </a:defRPr>
            </a:lvl5pPr>
            <a:lvl6pPr marL="2743200" marR="0" lvl="5" indent="-228600" algn="l" rtl="0">
              <a:spcBef>
                <a:spcPts val="282"/>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6pPr>
            <a:lvl7pPr marL="3200400" marR="0" lvl="6" indent="-228600" algn="l" rtl="0">
              <a:spcBef>
                <a:spcPts val="282"/>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7pPr>
            <a:lvl8pPr marL="3657600" marR="0" lvl="7" indent="-228600" algn="l" rtl="0">
              <a:spcBef>
                <a:spcPts val="282"/>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8pPr>
            <a:lvl9pPr marL="4114800" marR="0" lvl="8" indent="-228600" algn="l" rtl="0">
              <a:spcBef>
                <a:spcPts val="282"/>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9pPr>
          </a:lstStyle>
          <a:p>
            <a:endParaRPr/>
          </a:p>
        </p:txBody>
      </p:sp>
      <p:sp>
        <p:nvSpPr>
          <p:cNvPr id="43" name="Google Shape;43;p10"/>
          <p:cNvSpPr txBox="1">
            <a:spLocks noGrp="1"/>
          </p:cNvSpPr>
          <p:nvPr>
            <p:ph type="body" idx="2"/>
          </p:nvPr>
        </p:nvSpPr>
        <p:spPr>
          <a:xfrm>
            <a:off x="457201" y="2174875"/>
            <a:ext cx="4040188" cy="3951288"/>
          </a:xfrm>
          <a:prstGeom prst="rect">
            <a:avLst/>
          </a:prstGeom>
          <a:noFill/>
          <a:ln>
            <a:noFill/>
          </a:ln>
        </p:spPr>
        <p:txBody>
          <a:bodyPr spcFirstLastPara="1" wrap="square" lIns="91425" tIns="45700" rIns="91425" bIns="45700" anchor="t" anchorCtr="0"/>
          <a:lstStyle>
            <a:lvl1pPr marL="457200" marR="0" lvl="0" indent="-340677" algn="l" rtl="0">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1pPr>
            <a:lvl2pPr marL="914400" marR="0" lvl="1" indent="-329437" algn="l" rtl="0">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2pPr>
            <a:lvl3pPr marL="1371600" marR="0" lvl="2" indent="-318261" algn="l" rtl="0">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3pPr>
            <a:lvl4pPr marL="1828800" marR="0" lvl="3" indent="-307022" algn="l" rtl="0">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4pPr>
            <a:lvl5pPr marL="2286000" marR="0" lvl="4" indent="-295846" algn="l" rtl="0">
              <a:spcBef>
                <a:spcPts val="212"/>
              </a:spcBef>
              <a:spcAft>
                <a:spcPts val="0"/>
              </a:spcAft>
              <a:buClr>
                <a:schemeClr val="dk1"/>
              </a:buClr>
              <a:buSzPts val="1059"/>
              <a:buFont typeface="Arial"/>
              <a:buChar char="»"/>
              <a:defRPr sz="1059" b="0" i="0" u="none" strike="noStrike" cap="none">
                <a:solidFill>
                  <a:schemeClr val="dk1"/>
                </a:solidFill>
                <a:latin typeface="Helvetica Neue"/>
                <a:ea typeface="Helvetica Neue"/>
                <a:cs typeface="Helvetica Neue"/>
                <a:sym typeface="Helvetica Neue"/>
              </a:defRPr>
            </a:lvl5pPr>
            <a:lvl6pPr marL="2743200" marR="0" lvl="5" indent="-318261" algn="l" rtl="0">
              <a:spcBef>
                <a:spcPts val="282"/>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6pPr>
            <a:lvl7pPr marL="3200400" marR="0" lvl="6" indent="-318261" algn="l" rtl="0">
              <a:spcBef>
                <a:spcPts val="282"/>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7pPr>
            <a:lvl8pPr marL="3657600" marR="0" lvl="7" indent="-318261" algn="l" rtl="0">
              <a:spcBef>
                <a:spcPts val="282"/>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8pPr>
            <a:lvl9pPr marL="4114800" marR="0" lvl="8" indent="-318261" algn="l" rtl="0">
              <a:spcBef>
                <a:spcPts val="282"/>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9pPr>
          </a:lstStyle>
          <a:p>
            <a:endParaRPr/>
          </a:p>
        </p:txBody>
      </p:sp>
      <p:sp>
        <p:nvSpPr>
          <p:cNvPr id="44" name="Google Shape;44;p10"/>
          <p:cNvSpPr txBox="1">
            <a:spLocks noGrp="1"/>
          </p:cNvSpPr>
          <p:nvPr>
            <p:ph type="body" idx="3"/>
          </p:nvPr>
        </p:nvSpPr>
        <p:spPr>
          <a:xfrm>
            <a:off x="4645034" y="1535118"/>
            <a:ext cx="4041775" cy="639763"/>
          </a:xfrm>
          <a:prstGeom prst="rect">
            <a:avLst/>
          </a:prstGeom>
          <a:noFill/>
          <a:ln>
            <a:noFill/>
          </a:ln>
        </p:spPr>
        <p:txBody>
          <a:bodyPr spcFirstLastPara="1" wrap="square" lIns="91425" tIns="45700" rIns="91425" bIns="45700" anchor="b" anchorCtr="0"/>
          <a:lstStyle>
            <a:lvl1pPr marL="457200" marR="0" lvl="0" indent="-228600" algn="l" rtl="0">
              <a:spcBef>
                <a:spcPts val="353"/>
              </a:spcBef>
              <a:spcAft>
                <a:spcPts val="0"/>
              </a:spcAft>
              <a:buClr>
                <a:schemeClr val="dk1"/>
              </a:buClr>
              <a:buSzPts val="1765"/>
              <a:buFont typeface="Arial"/>
              <a:buNone/>
              <a:defRPr sz="1765" b="1" i="0" u="none" strike="noStrike" cap="none">
                <a:solidFill>
                  <a:schemeClr val="dk1"/>
                </a:solidFill>
                <a:latin typeface="Helvetica Neue"/>
                <a:ea typeface="Helvetica Neue"/>
                <a:cs typeface="Helvetica Neue"/>
                <a:sym typeface="Helvetica Neue"/>
              </a:defRPr>
            </a:lvl1pPr>
            <a:lvl2pPr marL="914400" marR="0" lvl="1" indent="-228600" algn="l" rtl="0">
              <a:spcBef>
                <a:spcPts val="353"/>
              </a:spcBef>
              <a:spcAft>
                <a:spcPts val="0"/>
              </a:spcAft>
              <a:buClr>
                <a:schemeClr val="dk1"/>
              </a:buClr>
              <a:buSzPts val="1765"/>
              <a:buFont typeface="Arial"/>
              <a:buNone/>
              <a:defRPr sz="1765" b="1" i="0" u="none" strike="noStrike" cap="none">
                <a:solidFill>
                  <a:schemeClr val="dk1"/>
                </a:solidFill>
                <a:latin typeface="Helvetica Neue"/>
                <a:ea typeface="Helvetica Neue"/>
                <a:cs typeface="Helvetica Neue"/>
                <a:sym typeface="Helvetica Neue"/>
              </a:defRPr>
            </a:lvl2pPr>
            <a:lvl3pPr marL="1371600" marR="0" lvl="2" indent="-228600" algn="l" rtl="0">
              <a:spcBef>
                <a:spcPts val="318"/>
              </a:spcBef>
              <a:spcAft>
                <a:spcPts val="0"/>
              </a:spcAft>
              <a:buClr>
                <a:schemeClr val="dk1"/>
              </a:buClr>
              <a:buSzPts val="1588"/>
              <a:buFont typeface="Arial"/>
              <a:buNone/>
              <a:defRPr sz="1588" b="1" i="0" u="none" strike="noStrike" cap="none">
                <a:solidFill>
                  <a:schemeClr val="dk1"/>
                </a:solidFill>
                <a:latin typeface="Helvetica Neue"/>
                <a:ea typeface="Helvetica Neue"/>
                <a:cs typeface="Helvetica Neue"/>
                <a:sym typeface="Helvetica Neue"/>
              </a:defRPr>
            </a:lvl3pPr>
            <a:lvl4pPr marL="1828800" marR="0" lvl="3" indent="-228600" algn="l" rtl="0">
              <a:spcBef>
                <a:spcPts val="282"/>
              </a:spcBef>
              <a:spcAft>
                <a:spcPts val="0"/>
              </a:spcAft>
              <a:buClr>
                <a:schemeClr val="dk1"/>
              </a:buClr>
              <a:buSzPts val="1412"/>
              <a:buFont typeface="Arial"/>
              <a:buNone/>
              <a:defRPr sz="1412" b="1" i="0" u="none" strike="noStrike" cap="none">
                <a:solidFill>
                  <a:schemeClr val="dk1"/>
                </a:solidFill>
                <a:latin typeface="Helvetica Neue"/>
                <a:ea typeface="Helvetica Neue"/>
                <a:cs typeface="Helvetica Neue"/>
                <a:sym typeface="Helvetica Neue"/>
              </a:defRPr>
            </a:lvl4pPr>
            <a:lvl5pPr marL="2286000" marR="0" lvl="4" indent="-228600" algn="l" rtl="0">
              <a:spcBef>
                <a:spcPts val="282"/>
              </a:spcBef>
              <a:spcAft>
                <a:spcPts val="0"/>
              </a:spcAft>
              <a:buClr>
                <a:schemeClr val="dk1"/>
              </a:buClr>
              <a:buSzPts val="1412"/>
              <a:buFont typeface="Arial"/>
              <a:buNone/>
              <a:defRPr sz="1412" b="1" i="0" u="none" strike="noStrike" cap="none">
                <a:solidFill>
                  <a:schemeClr val="dk1"/>
                </a:solidFill>
                <a:latin typeface="Helvetica Neue"/>
                <a:ea typeface="Helvetica Neue"/>
                <a:cs typeface="Helvetica Neue"/>
                <a:sym typeface="Helvetica Neue"/>
              </a:defRPr>
            </a:lvl5pPr>
            <a:lvl6pPr marL="2743200" marR="0" lvl="5" indent="-228600" algn="l" rtl="0">
              <a:spcBef>
                <a:spcPts val="282"/>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6pPr>
            <a:lvl7pPr marL="3200400" marR="0" lvl="6" indent="-228600" algn="l" rtl="0">
              <a:spcBef>
                <a:spcPts val="282"/>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7pPr>
            <a:lvl8pPr marL="3657600" marR="0" lvl="7" indent="-228600" algn="l" rtl="0">
              <a:spcBef>
                <a:spcPts val="282"/>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8pPr>
            <a:lvl9pPr marL="4114800" marR="0" lvl="8" indent="-228600" algn="l" rtl="0">
              <a:spcBef>
                <a:spcPts val="282"/>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9pPr>
          </a:lstStyle>
          <a:p>
            <a:endParaRPr/>
          </a:p>
        </p:txBody>
      </p:sp>
      <p:sp>
        <p:nvSpPr>
          <p:cNvPr id="45" name="Google Shape;45;p10"/>
          <p:cNvSpPr txBox="1">
            <a:spLocks noGrp="1"/>
          </p:cNvSpPr>
          <p:nvPr>
            <p:ph type="body" idx="4"/>
          </p:nvPr>
        </p:nvSpPr>
        <p:spPr>
          <a:xfrm>
            <a:off x="4645034" y="2174875"/>
            <a:ext cx="4041775" cy="3951288"/>
          </a:xfrm>
          <a:prstGeom prst="rect">
            <a:avLst/>
          </a:prstGeom>
          <a:noFill/>
          <a:ln>
            <a:noFill/>
          </a:ln>
        </p:spPr>
        <p:txBody>
          <a:bodyPr spcFirstLastPara="1" wrap="square" lIns="91425" tIns="45700" rIns="91425" bIns="45700" anchor="t" anchorCtr="0"/>
          <a:lstStyle>
            <a:lvl1pPr marL="457200" marR="0" lvl="0" indent="-340677" algn="l" rtl="0">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1pPr>
            <a:lvl2pPr marL="914400" marR="0" lvl="1" indent="-329437" algn="l" rtl="0">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2pPr>
            <a:lvl3pPr marL="1371600" marR="0" lvl="2" indent="-318261" algn="l" rtl="0">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3pPr>
            <a:lvl4pPr marL="1828800" marR="0" lvl="3" indent="-307022" algn="l" rtl="0">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4pPr>
            <a:lvl5pPr marL="2286000" marR="0" lvl="4" indent="-295846" algn="l" rtl="0">
              <a:spcBef>
                <a:spcPts val="212"/>
              </a:spcBef>
              <a:spcAft>
                <a:spcPts val="0"/>
              </a:spcAft>
              <a:buClr>
                <a:schemeClr val="dk1"/>
              </a:buClr>
              <a:buSzPts val="1059"/>
              <a:buFont typeface="Arial"/>
              <a:buChar char="»"/>
              <a:defRPr sz="1059" b="0" i="0" u="none" strike="noStrike" cap="none">
                <a:solidFill>
                  <a:schemeClr val="dk1"/>
                </a:solidFill>
                <a:latin typeface="Helvetica Neue"/>
                <a:ea typeface="Helvetica Neue"/>
                <a:cs typeface="Helvetica Neue"/>
                <a:sym typeface="Helvetica Neue"/>
              </a:defRPr>
            </a:lvl5pPr>
            <a:lvl6pPr marL="2743200" marR="0" lvl="5" indent="-318261" algn="l" rtl="0">
              <a:spcBef>
                <a:spcPts val="282"/>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6pPr>
            <a:lvl7pPr marL="3200400" marR="0" lvl="6" indent="-318261" algn="l" rtl="0">
              <a:spcBef>
                <a:spcPts val="282"/>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7pPr>
            <a:lvl8pPr marL="3657600" marR="0" lvl="7" indent="-318261" algn="l" rtl="0">
              <a:spcBef>
                <a:spcPts val="282"/>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8pPr>
            <a:lvl9pPr marL="4114800" marR="0" lvl="8" indent="-318261" algn="l" rtl="0">
              <a:spcBef>
                <a:spcPts val="282"/>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9"/>
        <p:cNvGrpSpPr/>
        <p:nvPr/>
      </p:nvGrpSpPr>
      <p:grpSpPr>
        <a:xfrm>
          <a:off x="0" y="0"/>
          <a:ext cx="0" cy="0"/>
          <a:chOff x="0" y="0"/>
          <a:chExt cx="0" cy="0"/>
        </a:xfrm>
      </p:grpSpPr>
      <p:sp>
        <p:nvSpPr>
          <p:cNvPr id="50" name="Google Shape;50;p13"/>
          <p:cNvSpPr txBox="1">
            <a:spLocks noGrp="1"/>
          </p:cNvSpPr>
          <p:nvPr>
            <p:ph type="title"/>
          </p:nvPr>
        </p:nvSpPr>
        <p:spPr>
          <a:xfrm>
            <a:off x="457203" y="273063"/>
            <a:ext cx="3008313" cy="1162051"/>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1"/>
              </a:buClr>
              <a:buSzPts val="1765"/>
              <a:buFont typeface="Helvetica Neue"/>
              <a:buNone/>
              <a:defRPr sz="1765"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Google Shape;51;p13"/>
          <p:cNvSpPr txBox="1">
            <a:spLocks noGrp="1"/>
          </p:cNvSpPr>
          <p:nvPr>
            <p:ph type="body" idx="1"/>
          </p:nvPr>
        </p:nvSpPr>
        <p:spPr>
          <a:xfrm>
            <a:off x="3575050" y="273066"/>
            <a:ext cx="5111750" cy="5853113"/>
          </a:xfrm>
          <a:prstGeom prst="rect">
            <a:avLst/>
          </a:prstGeom>
          <a:noFill/>
          <a:ln>
            <a:noFill/>
          </a:ln>
        </p:spPr>
        <p:txBody>
          <a:bodyPr spcFirstLastPara="1" wrap="square" lIns="91425" tIns="45700" rIns="91425" bIns="45700" anchor="t" anchorCtr="0"/>
          <a:lstStyle>
            <a:lvl1pPr marL="457200" marR="0" lvl="0" indent="-340677" algn="l" rtl="0">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1pPr>
            <a:lvl2pPr marL="914400" marR="0" lvl="1" indent="-329437" algn="l" rtl="0">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2pPr>
            <a:lvl3pPr marL="1371600" marR="0" lvl="2" indent="-318261" algn="l" rtl="0">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3pPr>
            <a:lvl4pPr marL="1828800" marR="0" lvl="3" indent="-307022" algn="l" rtl="0">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4pPr>
            <a:lvl5pPr marL="2286000" marR="0" lvl="4" indent="-295846" algn="l" rtl="0">
              <a:spcBef>
                <a:spcPts val="212"/>
              </a:spcBef>
              <a:spcAft>
                <a:spcPts val="0"/>
              </a:spcAft>
              <a:buClr>
                <a:schemeClr val="dk1"/>
              </a:buClr>
              <a:buSzPts val="1059"/>
              <a:buFont typeface="Arial"/>
              <a:buChar char="»"/>
              <a:defRPr sz="1059" b="0" i="0" u="none" strike="noStrike" cap="none">
                <a:solidFill>
                  <a:schemeClr val="dk1"/>
                </a:solidFill>
                <a:latin typeface="Helvetica Neue"/>
                <a:ea typeface="Helvetica Neue"/>
                <a:cs typeface="Helvetica Neue"/>
                <a:sym typeface="Helvetica Neue"/>
              </a:defRPr>
            </a:lvl5pPr>
            <a:lvl6pPr marL="2743200" marR="0" lvl="5"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6pPr>
            <a:lvl7pPr marL="3200400" marR="0" lvl="6"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7pPr>
            <a:lvl8pPr marL="3657600" marR="0" lvl="7"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8pPr>
            <a:lvl9pPr marL="4114800" marR="0" lvl="8"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9pPr>
          </a:lstStyle>
          <a:p>
            <a:endParaRPr/>
          </a:p>
        </p:txBody>
      </p:sp>
      <p:sp>
        <p:nvSpPr>
          <p:cNvPr id="52" name="Google Shape;52;p13"/>
          <p:cNvSpPr txBox="1">
            <a:spLocks noGrp="1"/>
          </p:cNvSpPr>
          <p:nvPr>
            <p:ph type="body" idx="2"/>
          </p:nvPr>
        </p:nvSpPr>
        <p:spPr>
          <a:xfrm>
            <a:off x="457203" y="1435104"/>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47"/>
              </a:spcBef>
              <a:spcAft>
                <a:spcPts val="0"/>
              </a:spcAft>
              <a:buClr>
                <a:schemeClr val="dk1"/>
              </a:buClr>
              <a:buSzPts val="1235"/>
              <a:buFont typeface="Arial"/>
              <a:buNone/>
              <a:defRPr sz="1235" b="0" i="0" u="none" strike="noStrike" cap="none">
                <a:solidFill>
                  <a:schemeClr val="dk1"/>
                </a:solidFill>
                <a:latin typeface="Helvetica Neue"/>
                <a:ea typeface="Helvetica Neue"/>
                <a:cs typeface="Helvetica Neue"/>
                <a:sym typeface="Helvetica Neue"/>
              </a:defRPr>
            </a:lvl1pPr>
            <a:lvl2pPr marL="914400" marR="0" lvl="1" indent="-228600" algn="l" rtl="0">
              <a:spcBef>
                <a:spcPts val="212"/>
              </a:spcBef>
              <a:spcAft>
                <a:spcPts val="0"/>
              </a:spcAft>
              <a:buClr>
                <a:schemeClr val="dk1"/>
              </a:buClr>
              <a:buSzPts val="1059"/>
              <a:buFont typeface="Arial"/>
              <a:buNone/>
              <a:defRPr sz="1059" b="0" i="0" u="none" strike="noStrike" cap="none">
                <a:solidFill>
                  <a:schemeClr val="dk1"/>
                </a:solidFill>
                <a:latin typeface="Helvetica Neue"/>
                <a:ea typeface="Helvetica Neue"/>
                <a:cs typeface="Helvetica Neue"/>
                <a:sym typeface="Helvetica Neue"/>
              </a:defRPr>
            </a:lvl2pPr>
            <a:lvl3pPr marL="1371600" marR="0" lvl="2" indent="-228600" algn="l" rtl="0">
              <a:spcBef>
                <a:spcPts val="176"/>
              </a:spcBef>
              <a:spcAft>
                <a:spcPts val="0"/>
              </a:spcAft>
              <a:buClr>
                <a:schemeClr val="dk1"/>
              </a:buClr>
              <a:buSzPts val="882"/>
              <a:buFont typeface="Arial"/>
              <a:buNone/>
              <a:defRPr sz="882" b="0" i="0" u="none" strike="noStrike" cap="none">
                <a:solidFill>
                  <a:schemeClr val="dk1"/>
                </a:solidFill>
                <a:latin typeface="Helvetica Neue"/>
                <a:ea typeface="Helvetica Neue"/>
                <a:cs typeface="Helvetica Neue"/>
                <a:sym typeface="Helvetica Neue"/>
              </a:defRPr>
            </a:lvl3pPr>
            <a:lvl4pPr marL="1828800" marR="0" lvl="3" indent="-228600" algn="l" rtl="0">
              <a:spcBef>
                <a:spcPts val="159"/>
              </a:spcBef>
              <a:spcAft>
                <a:spcPts val="0"/>
              </a:spcAft>
              <a:buClr>
                <a:schemeClr val="dk1"/>
              </a:buClr>
              <a:buSzPts val="794"/>
              <a:buFont typeface="Arial"/>
              <a:buNone/>
              <a:defRPr sz="794" b="0" i="0" u="none" strike="noStrike" cap="none">
                <a:solidFill>
                  <a:schemeClr val="dk1"/>
                </a:solidFill>
                <a:latin typeface="Helvetica Neue"/>
                <a:ea typeface="Helvetica Neue"/>
                <a:cs typeface="Helvetica Neue"/>
                <a:sym typeface="Helvetica Neue"/>
              </a:defRPr>
            </a:lvl4pPr>
            <a:lvl5pPr marL="2286000" marR="0" lvl="4" indent="-228600" algn="l" rtl="0">
              <a:spcBef>
                <a:spcPts val="159"/>
              </a:spcBef>
              <a:spcAft>
                <a:spcPts val="0"/>
              </a:spcAft>
              <a:buClr>
                <a:schemeClr val="dk1"/>
              </a:buClr>
              <a:buSzPts val="794"/>
              <a:buFont typeface="Arial"/>
              <a:buNone/>
              <a:defRPr sz="794" b="0" i="0" u="none" strike="noStrike" cap="none">
                <a:solidFill>
                  <a:schemeClr val="dk1"/>
                </a:solidFill>
                <a:latin typeface="Helvetica Neue"/>
                <a:ea typeface="Helvetica Neue"/>
                <a:cs typeface="Helvetica Neue"/>
                <a:sym typeface="Helvetica Neue"/>
              </a:defRPr>
            </a:lvl5pPr>
            <a:lvl6pPr marL="2743200" marR="0" lvl="5" indent="-228600" algn="l" rtl="0">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6pPr>
            <a:lvl7pPr marL="3200400" marR="0" lvl="6" indent="-228600" algn="l" rtl="0">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7pPr>
            <a:lvl8pPr marL="3657600" marR="0" lvl="7" indent="-228600" algn="l" rtl="0">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8pPr>
            <a:lvl9pPr marL="4114800" marR="0" lvl="8" indent="-228600" algn="l" rtl="0">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3"/>
        <p:cNvGrpSpPr/>
        <p:nvPr/>
      </p:nvGrpSpPr>
      <p:grpSpPr>
        <a:xfrm>
          <a:off x="0" y="0"/>
          <a:ext cx="0" cy="0"/>
          <a:chOff x="0" y="0"/>
          <a:chExt cx="0" cy="0"/>
        </a:xfrm>
      </p:grpSpPr>
      <p:sp>
        <p:nvSpPr>
          <p:cNvPr id="54" name="Google Shape;54;p14"/>
          <p:cNvSpPr txBox="1">
            <a:spLocks noGrp="1"/>
          </p:cNvSpPr>
          <p:nvPr>
            <p:ph type="title"/>
          </p:nvPr>
        </p:nvSpPr>
        <p:spPr>
          <a:xfrm>
            <a:off x="1792288" y="4800614"/>
            <a:ext cx="5486400" cy="566739"/>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1"/>
              </a:buClr>
              <a:buSzPts val="1765"/>
              <a:buFont typeface="Helvetica Neue"/>
              <a:buNone/>
              <a:defRPr sz="1765"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5" name="Google Shape;55;p14"/>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565"/>
              </a:spcBef>
              <a:spcAft>
                <a:spcPts val="0"/>
              </a:spcAft>
              <a:buClr>
                <a:schemeClr val="dk1"/>
              </a:buClr>
              <a:buSzPts val="2824"/>
              <a:buFont typeface="Arial"/>
              <a:buNone/>
              <a:defRPr sz="2824" b="0" i="0" u="none" strike="noStrike" cap="none">
                <a:solidFill>
                  <a:schemeClr val="dk1"/>
                </a:solidFill>
                <a:latin typeface="Helvetica Neue"/>
                <a:ea typeface="Helvetica Neue"/>
                <a:cs typeface="Helvetica Neue"/>
                <a:sym typeface="Helvetica Neue"/>
              </a:defRPr>
            </a:lvl1pPr>
            <a:lvl2pPr marR="0" lvl="1" algn="l" rtl="0">
              <a:spcBef>
                <a:spcPts val="494"/>
              </a:spcBef>
              <a:spcAft>
                <a:spcPts val="0"/>
              </a:spcAft>
              <a:buClr>
                <a:schemeClr val="dk1"/>
              </a:buClr>
              <a:buSzPts val="2471"/>
              <a:buFont typeface="Arial"/>
              <a:buNone/>
              <a:defRPr sz="2471" b="0" i="0" u="none" strike="noStrike" cap="none">
                <a:solidFill>
                  <a:schemeClr val="dk1"/>
                </a:solidFill>
                <a:latin typeface="Helvetica Neue"/>
                <a:ea typeface="Helvetica Neue"/>
                <a:cs typeface="Helvetica Neue"/>
                <a:sym typeface="Helvetica Neue"/>
              </a:defRPr>
            </a:lvl2pPr>
            <a:lvl3pPr marR="0" lvl="2" algn="l" rtl="0">
              <a:spcBef>
                <a:spcPts val="424"/>
              </a:spcBef>
              <a:spcAft>
                <a:spcPts val="0"/>
              </a:spcAft>
              <a:buClr>
                <a:schemeClr val="dk1"/>
              </a:buClr>
              <a:buSzPts val="2118"/>
              <a:buFont typeface="Arial"/>
              <a:buNone/>
              <a:defRPr sz="2118" b="0" i="0" u="none" strike="noStrike" cap="none">
                <a:solidFill>
                  <a:schemeClr val="dk1"/>
                </a:solidFill>
                <a:latin typeface="Helvetica Neue"/>
                <a:ea typeface="Helvetica Neue"/>
                <a:cs typeface="Helvetica Neue"/>
                <a:sym typeface="Helvetica Neue"/>
              </a:defRPr>
            </a:lvl3pPr>
            <a:lvl4pPr marR="0" lvl="3" algn="l" rtl="0">
              <a:spcBef>
                <a:spcPts val="353"/>
              </a:spcBef>
              <a:spcAft>
                <a:spcPts val="0"/>
              </a:spcAft>
              <a:buClr>
                <a:schemeClr val="dk1"/>
              </a:buClr>
              <a:buSzPts val="1765"/>
              <a:buFont typeface="Arial"/>
              <a:buNone/>
              <a:defRPr sz="1765" b="0" i="0" u="none" strike="noStrike" cap="none">
                <a:solidFill>
                  <a:schemeClr val="dk1"/>
                </a:solidFill>
                <a:latin typeface="Helvetica Neue"/>
                <a:ea typeface="Helvetica Neue"/>
                <a:cs typeface="Helvetica Neue"/>
                <a:sym typeface="Helvetica Neue"/>
              </a:defRPr>
            </a:lvl4pPr>
            <a:lvl5pPr marR="0" lvl="4" algn="l" rtl="0">
              <a:spcBef>
                <a:spcPts val="353"/>
              </a:spcBef>
              <a:spcAft>
                <a:spcPts val="0"/>
              </a:spcAft>
              <a:buClr>
                <a:schemeClr val="dk1"/>
              </a:buClr>
              <a:buSzPts val="1765"/>
              <a:buFont typeface="Arial"/>
              <a:buNone/>
              <a:defRPr sz="1765" b="0" i="0" u="none" strike="noStrike" cap="none">
                <a:solidFill>
                  <a:schemeClr val="dk1"/>
                </a:solidFill>
                <a:latin typeface="Helvetica Neue"/>
                <a:ea typeface="Helvetica Neue"/>
                <a:cs typeface="Helvetica Neue"/>
                <a:sym typeface="Helvetica Neue"/>
              </a:defRPr>
            </a:lvl5pPr>
            <a:lvl6pPr marR="0" lvl="5" algn="l" rtl="0">
              <a:spcBef>
                <a:spcPts val="353"/>
              </a:spcBef>
              <a:spcAft>
                <a:spcPts val="0"/>
              </a:spcAft>
              <a:buClr>
                <a:schemeClr val="dk1"/>
              </a:buClr>
              <a:buSzPts val="1765"/>
              <a:buFont typeface="Arial"/>
              <a:buNone/>
              <a:defRPr sz="1765" b="0" i="0" u="none" strike="noStrike" cap="none">
                <a:solidFill>
                  <a:schemeClr val="dk1"/>
                </a:solidFill>
                <a:latin typeface="Calibri"/>
                <a:ea typeface="Calibri"/>
                <a:cs typeface="Calibri"/>
                <a:sym typeface="Calibri"/>
              </a:defRPr>
            </a:lvl6pPr>
            <a:lvl7pPr marR="0" lvl="6" algn="l" rtl="0">
              <a:spcBef>
                <a:spcPts val="353"/>
              </a:spcBef>
              <a:spcAft>
                <a:spcPts val="0"/>
              </a:spcAft>
              <a:buClr>
                <a:schemeClr val="dk1"/>
              </a:buClr>
              <a:buSzPts val="1765"/>
              <a:buFont typeface="Arial"/>
              <a:buNone/>
              <a:defRPr sz="1765" b="0" i="0" u="none" strike="noStrike" cap="none">
                <a:solidFill>
                  <a:schemeClr val="dk1"/>
                </a:solidFill>
                <a:latin typeface="Calibri"/>
                <a:ea typeface="Calibri"/>
                <a:cs typeface="Calibri"/>
                <a:sym typeface="Calibri"/>
              </a:defRPr>
            </a:lvl7pPr>
            <a:lvl8pPr marR="0" lvl="7" algn="l" rtl="0">
              <a:spcBef>
                <a:spcPts val="353"/>
              </a:spcBef>
              <a:spcAft>
                <a:spcPts val="0"/>
              </a:spcAft>
              <a:buClr>
                <a:schemeClr val="dk1"/>
              </a:buClr>
              <a:buSzPts val="1765"/>
              <a:buFont typeface="Arial"/>
              <a:buNone/>
              <a:defRPr sz="1765" b="0" i="0" u="none" strike="noStrike" cap="none">
                <a:solidFill>
                  <a:schemeClr val="dk1"/>
                </a:solidFill>
                <a:latin typeface="Calibri"/>
                <a:ea typeface="Calibri"/>
                <a:cs typeface="Calibri"/>
                <a:sym typeface="Calibri"/>
              </a:defRPr>
            </a:lvl8pPr>
            <a:lvl9pPr marR="0" lvl="8" algn="l" rtl="0">
              <a:spcBef>
                <a:spcPts val="353"/>
              </a:spcBef>
              <a:spcAft>
                <a:spcPts val="0"/>
              </a:spcAft>
              <a:buClr>
                <a:schemeClr val="dk1"/>
              </a:buClr>
              <a:buSzPts val="1765"/>
              <a:buFont typeface="Arial"/>
              <a:buNone/>
              <a:defRPr sz="1765" b="0" i="0" u="none" strike="noStrike" cap="none">
                <a:solidFill>
                  <a:schemeClr val="dk1"/>
                </a:solidFill>
                <a:latin typeface="Calibri"/>
                <a:ea typeface="Calibri"/>
                <a:cs typeface="Calibri"/>
                <a:sym typeface="Calibri"/>
              </a:defRPr>
            </a:lvl9pPr>
          </a:lstStyle>
          <a:p>
            <a:endParaRPr/>
          </a:p>
        </p:txBody>
      </p:sp>
      <p:sp>
        <p:nvSpPr>
          <p:cNvPr id="56" name="Google Shape;56;p14"/>
          <p:cNvSpPr txBox="1">
            <a:spLocks noGrp="1"/>
          </p:cNvSpPr>
          <p:nvPr>
            <p:ph type="body" idx="1"/>
          </p:nvPr>
        </p:nvSpPr>
        <p:spPr>
          <a:xfrm>
            <a:off x="1792288" y="5367351"/>
            <a:ext cx="5486400" cy="804863"/>
          </a:xfrm>
          <a:prstGeom prst="rect">
            <a:avLst/>
          </a:prstGeom>
          <a:noFill/>
          <a:ln>
            <a:noFill/>
          </a:ln>
        </p:spPr>
        <p:txBody>
          <a:bodyPr spcFirstLastPara="1" wrap="square" lIns="91425" tIns="45700" rIns="91425" bIns="45700" anchor="t" anchorCtr="0"/>
          <a:lstStyle>
            <a:lvl1pPr marL="457200" marR="0" lvl="0" indent="-228600" algn="l" rtl="0">
              <a:spcBef>
                <a:spcPts val="247"/>
              </a:spcBef>
              <a:spcAft>
                <a:spcPts val="0"/>
              </a:spcAft>
              <a:buClr>
                <a:schemeClr val="dk1"/>
              </a:buClr>
              <a:buSzPts val="1235"/>
              <a:buFont typeface="Arial"/>
              <a:buNone/>
              <a:defRPr sz="1235" b="0" i="0" u="none" strike="noStrike" cap="none">
                <a:solidFill>
                  <a:schemeClr val="dk1"/>
                </a:solidFill>
                <a:latin typeface="Helvetica Neue"/>
                <a:ea typeface="Helvetica Neue"/>
                <a:cs typeface="Helvetica Neue"/>
                <a:sym typeface="Helvetica Neue"/>
              </a:defRPr>
            </a:lvl1pPr>
            <a:lvl2pPr marL="914400" marR="0" lvl="1" indent="-228600" algn="l" rtl="0">
              <a:spcBef>
                <a:spcPts val="212"/>
              </a:spcBef>
              <a:spcAft>
                <a:spcPts val="0"/>
              </a:spcAft>
              <a:buClr>
                <a:schemeClr val="dk1"/>
              </a:buClr>
              <a:buSzPts val="1059"/>
              <a:buFont typeface="Arial"/>
              <a:buNone/>
              <a:defRPr sz="1059" b="0" i="0" u="none" strike="noStrike" cap="none">
                <a:solidFill>
                  <a:schemeClr val="dk1"/>
                </a:solidFill>
                <a:latin typeface="Helvetica Neue"/>
                <a:ea typeface="Helvetica Neue"/>
                <a:cs typeface="Helvetica Neue"/>
                <a:sym typeface="Helvetica Neue"/>
              </a:defRPr>
            </a:lvl2pPr>
            <a:lvl3pPr marL="1371600" marR="0" lvl="2" indent="-228600" algn="l" rtl="0">
              <a:spcBef>
                <a:spcPts val="176"/>
              </a:spcBef>
              <a:spcAft>
                <a:spcPts val="0"/>
              </a:spcAft>
              <a:buClr>
                <a:schemeClr val="dk1"/>
              </a:buClr>
              <a:buSzPts val="882"/>
              <a:buFont typeface="Arial"/>
              <a:buNone/>
              <a:defRPr sz="882" b="0" i="0" u="none" strike="noStrike" cap="none">
                <a:solidFill>
                  <a:schemeClr val="dk1"/>
                </a:solidFill>
                <a:latin typeface="Helvetica Neue"/>
                <a:ea typeface="Helvetica Neue"/>
                <a:cs typeface="Helvetica Neue"/>
                <a:sym typeface="Helvetica Neue"/>
              </a:defRPr>
            </a:lvl3pPr>
            <a:lvl4pPr marL="1828800" marR="0" lvl="3" indent="-228600" algn="l" rtl="0">
              <a:spcBef>
                <a:spcPts val="159"/>
              </a:spcBef>
              <a:spcAft>
                <a:spcPts val="0"/>
              </a:spcAft>
              <a:buClr>
                <a:schemeClr val="dk1"/>
              </a:buClr>
              <a:buSzPts val="794"/>
              <a:buFont typeface="Arial"/>
              <a:buNone/>
              <a:defRPr sz="794" b="0" i="0" u="none" strike="noStrike" cap="none">
                <a:solidFill>
                  <a:schemeClr val="dk1"/>
                </a:solidFill>
                <a:latin typeface="Helvetica Neue"/>
                <a:ea typeface="Helvetica Neue"/>
                <a:cs typeface="Helvetica Neue"/>
                <a:sym typeface="Helvetica Neue"/>
              </a:defRPr>
            </a:lvl4pPr>
            <a:lvl5pPr marL="2286000" marR="0" lvl="4" indent="-228600" algn="l" rtl="0">
              <a:spcBef>
                <a:spcPts val="159"/>
              </a:spcBef>
              <a:spcAft>
                <a:spcPts val="0"/>
              </a:spcAft>
              <a:buClr>
                <a:schemeClr val="dk1"/>
              </a:buClr>
              <a:buSzPts val="794"/>
              <a:buFont typeface="Arial"/>
              <a:buNone/>
              <a:defRPr sz="794" b="0" i="0" u="none" strike="noStrike" cap="none">
                <a:solidFill>
                  <a:schemeClr val="dk1"/>
                </a:solidFill>
                <a:latin typeface="Helvetica Neue"/>
                <a:ea typeface="Helvetica Neue"/>
                <a:cs typeface="Helvetica Neue"/>
                <a:sym typeface="Helvetica Neue"/>
              </a:defRPr>
            </a:lvl5pPr>
            <a:lvl6pPr marL="2743200" marR="0" lvl="5" indent="-228600" algn="l" rtl="0">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6pPr>
            <a:lvl7pPr marL="3200400" marR="0" lvl="6" indent="-228600" algn="l" rtl="0">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7pPr>
            <a:lvl8pPr marL="3657600" marR="0" lvl="7" indent="-228600" algn="l" rtl="0">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8pPr>
            <a:lvl9pPr marL="4114800" marR="0" lvl="8" indent="-228600" algn="l" rtl="0">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12F00-7080-7047-994F-A356BBC0D0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720F22-3B8C-FB4A-AEF4-C98111C23547}"/>
              </a:ext>
            </a:extLst>
          </p:cNvPr>
          <p:cNvSpPr>
            <a:spLocks noGrp="1"/>
          </p:cNvSpPr>
          <p:nvPr>
            <p:ph type="dt" sz="half" idx="10"/>
          </p:nvPr>
        </p:nvSpPr>
        <p:spPr/>
        <p:txBody>
          <a:bodyPr/>
          <a:lstStyle/>
          <a:p>
            <a:fld id="{DEE4DF67-28BB-7B45-AE67-5BBD34488D1B}" type="datetimeFigureOut">
              <a:rPr lang="en-US" smtClean="0"/>
              <a:t>7/28/23</a:t>
            </a:fld>
            <a:endParaRPr lang="en-US"/>
          </a:p>
        </p:txBody>
      </p:sp>
      <p:sp>
        <p:nvSpPr>
          <p:cNvPr id="4" name="Footer Placeholder 3">
            <a:extLst>
              <a:ext uri="{FF2B5EF4-FFF2-40B4-BE49-F238E27FC236}">
                <a16:creationId xmlns:a16="http://schemas.microsoft.com/office/drawing/2014/main" id="{0627EB19-62A3-3543-BDE8-D4FF40DBD6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EB1164-E623-1443-B715-9C418D6CE4E4}"/>
              </a:ext>
            </a:extLst>
          </p:cNvPr>
          <p:cNvSpPr>
            <a:spLocks noGrp="1"/>
          </p:cNvSpPr>
          <p:nvPr>
            <p:ph type="sldNum" sz="quarter" idx="12"/>
          </p:nvPr>
        </p:nvSpPr>
        <p:spPr/>
        <p:txBody>
          <a:bodyPr/>
          <a:lstStyle/>
          <a:p>
            <a:fld id="{761AABDB-38D7-7D4A-A303-7EAD78E2D904}" type="slidenum">
              <a:rPr lang="en-US" smtClean="0"/>
              <a:t>‹#›</a:t>
            </a:fld>
            <a:endParaRPr lang="en-US"/>
          </a:p>
        </p:txBody>
      </p:sp>
    </p:spTree>
    <p:extLst>
      <p:ext uri="{BB962C8B-B14F-4D97-AF65-F5344CB8AC3E}">
        <p14:creationId xmlns:p14="http://schemas.microsoft.com/office/powerpoint/2010/main" val="931218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a:defRPr>
                <a:latin typeface="Helvetica" pitchFamily="-110" charset="0"/>
                <a:ea typeface="ＭＳ Ｐゴシック" pitchFamily="-110" charset="-128"/>
                <a:cs typeface="ＭＳ Ｐゴシック" pitchFamily="-110" charset="-128"/>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a:defRPr>
                <a:latin typeface="Helvetica" pitchFamily="-110" charset="0"/>
                <a:ea typeface="ＭＳ Ｐゴシック" pitchFamily="-110" charset="-128"/>
                <a:cs typeface="ＭＳ Ｐゴシック" pitchFamily="-110" charset="-128"/>
              </a:defRPr>
            </a:lvl1pPr>
          </a:lstStyle>
          <a:p>
            <a:pPr>
              <a:defRPr/>
            </a:pPr>
            <a:endParaRPr lang="en-US"/>
          </a:p>
        </p:txBody>
      </p:sp>
    </p:spTree>
    <p:extLst>
      <p:ext uri="{BB962C8B-B14F-4D97-AF65-F5344CB8AC3E}">
        <p14:creationId xmlns:p14="http://schemas.microsoft.com/office/powerpoint/2010/main" val="264792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0"/>
            <a:ext cx="9144000" cy="624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1074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rtlCol="0"/>
          <a:lstStyle/>
          <a:p>
            <a:r>
              <a:rPr lang="en-US"/>
              <a:t>Click to edit Master title style</a:t>
            </a:r>
          </a:p>
        </p:txBody>
      </p:sp>
      <p:sp>
        <p:nvSpPr>
          <p:cNvPr id="4" name="Date Placeholder 9"/>
          <p:cNvSpPr>
            <a:spLocks noGrp="1"/>
          </p:cNvSpPr>
          <p:nvPr>
            <p:ph type="dt" sz="half" idx="10"/>
          </p:nvPr>
        </p:nvSpPr>
        <p:spPr/>
        <p:txBody>
          <a:bodyPr/>
          <a:lstStyle>
            <a:lvl1pPr>
              <a:defRPr/>
            </a:lvl1pPr>
          </a:lstStyle>
          <a:p>
            <a:pPr>
              <a:defRPr/>
            </a:pPr>
            <a:fld id="{9F393181-C01A-AE40-B6B4-6EF0F4106838}" type="datetime1">
              <a:rPr lang="en-US"/>
              <a:pPr>
                <a:defRPr/>
              </a:pPr>
              <a:t>7/28/23</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39C7A26F-8C8B-5E43-8B46-0F0603A2A12F}" type="slidenum">
              <a:rPr lang="en-US"/>
              <a:pPr>
                <a:defRPr/>
              </a:pPr>
              <a:t>‹#›</a:t>
            </a:fld>
            <a:endParaRPr lang="en-US"/>
          </a:p>
        </p:txBody>
      </p:sp>
    </p:spTree>
    <p:extLst>
      <p:ext uri="{BB962C8B-B14F-4D97-AF65-F5344CB8AC3E}">
        <p14:creationId xmlns:p14="http://schemas.microsoft.com/office/powerpoint/2010/main" val="30368898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5.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4.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
        <p:cNvGrpSpPr/>
        <p:nvPr/>
      </p:nvGrpSpPr>
      <p:grpSpPr>
        <a:xfrm>
          <a:off x="0" y="0"/>
          <a:ext cx="0" cy="0"/>
          <a:chOff x="0" y="0"/>
          <a:chExt cx="0" cy="0"/>
        </a:xfrm>
      </p:grpSpPr>
      <p:pic>
        <p:nvPicPr>
          <p:cNvPr id="8" name="Picture 7">
            <a:extLst>
              <a:ext uri="{FF2B5EF4-FFF2-40B4-BE49-F238E27FC236}">
                <a16:creationId xmlns:a16="http://schemas.microsoft.com/office/drawing/2014/main" id="{060BF0FC-761A-8F43-A5DF-B3C95E709ECC}"/>
              </a:ext>
            </a:extLst>
          </p:cNvPr>
          <p:cNvPicPr>
            <a:picLocks noChangeAspect="1"/>
          </p:cNvPicPr>
          <p:nvPr userDrawn="1"/>
        </p:nvPicPr>
        <p:blipFill rotWithShape="1">
          <a:blip r:embed="rId3"/>
          <a:srcRect l="5651" r="5897"/>
          <a:stretch/>
        </p:blipFill>
        <p:spPr>
          <a:xfrm>
            <a:off x="0" y="2485"/>
            <a:ext cx="9144000" cy="6892497"/>
          </a:xfrm>
          <a:prstGeom prst="rect">
            <a:avLst/>
          </a:prstGeom>
        </p:spPr>
      </p:pic>
      <p:sp>
        <p:nvSpPr>
          <p:cNvPr id="17" name="Google Shape;17;p3"/>
          <p:cNvSpPr/>
          <p:nvPr/>
        </p:nvSpPr>
        <p:spPr>
          <a:xfrm>
            <a:off x="0" y="4638650"/>
            <a:ext cx="9144000" cy="2249700"/>
          </a:xfrm>
          <a:prstGeom prst="rect">
            <a:avLst/>
          </a:prstGeom>
          <a:gradFill>
            <a:gsLst>
              <a:gs pos="0">
                <a:srgbClr val="FFFFFF">
                  <a:alpha val="0"/>
                </a:srgbClr>
              </a:gs>
              <a:gs pos="100000">
                <a:srgbClr val="FFFFF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 name="Google Shape;18;p3"/>
          <p:cNvPicPr preferRelativeResize="0"/>
          <p:nvPr/>
        </p:nvPicPr>
        <p:blipFill rotWithShape="1">
          <a:blip r:embed="rId4">
            <a:alphaModFix/>
          </a:blip>
          <a:srcRect/>
          <a:stretch/>
        </p:blipFill>
        <p:spPr>
          <a:xfrm>
            <a:off x="281462" y="5889985"/>
            <a:ext cx="1790299" cy="497112"/>
          </a:xfrm>
          <a:prstGeom prst="rect">
            <a:avLst/>
          </a:prstGeom>
          <a:noFill/>
          <a:ln>
            <a:noFill/>
          </a:ln>
        </p:spPr>
      </p:pic>
      <p:pic>
        <p:nvPicPr>
          <p:cNvPr id="19" name="Google Shape;19;p3"/>
          <p:cNvPicPr preferRelativeResize="0"/>
          <p:nvPr/>
        </p:nvPicPr>
        <p:blipFill>
          <a:blip r:embed="rId5">
            <a:alphaModFix/>
          </a:blip>
          <a:stretch>
            <a:fillRect/>
          </a:stretch>
        </p:blipFill>
        <p:spPr>
          <a:xfrm>
            <a:off x="8144700" y="5823995"/>
            <a:ext cx="625501" cy="629100"/>
          </a:xfrm>
          <a:prstGeom prst="rect">
            <a:avLst/>
          </a:prstGeom>
          <a:noFill/>
          <a:ln>
            <a:noFill/>
          </a:ln>
        </p:spPr>
      </p:pic>
      <p:sp>
        <p:nvSpPr>
          <p:cNvPr id="7" name="Google Shape;20;p4">
            <a:extLst>
              <a:ext uri="{FF2B5EF4-FFF2-40B4-BE49-F238E27FC236}">
                <a16:creationId xmlns:a16="http://schemas.microsoft.com/office/drawing/2014/main" id="{D7FDFFDC-1D7A-664F-86D5-57CE532AC4CF}"/>
              </a:ext>
            </a:extLst>
          </p:cNvPr>
          <p:cNvSpPr/>
          <p:nvPr userDrawn="1"/>
        </p:nvSpPr>
        <p:spPr>
          <a:xfrm>
            <a:off x="1175" y="6652200"/>
            <a:ext cx="9142800" cy="236100"/>
          </a:xfrm>
          <a:prstGeom prst="rect">
            <a:avLst/>
          </a:prstGeom>
          <a:solidFill>
            <a:srgbClr val="1A6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1;p4">
            <a:extLst>
              <a:ext uri="{FF2B5EF4-FFF2-40B4-BE49-F238E27FC236}">
                <a16:creationId xmlns:a16="http://schemas.microsoft.com/office/drawing/2014/main" id="{E2DB44F4-BF55-034B-901F-8B4BFA816955}"/>
              </a:ext>
            </a:extLst>
          </p:cNvPr>
          <p:cNvSpPr txBox="1"/>
          <p:nvPr userDrawn="1"/>
        </p:nvSpPr>
        <p:spPr>
          <a:xfrm>
            <a:off x="503275" y="6682500"/>
            <a:ext cx="8136300" cy="17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solidFill>
                  <a:srgbClr val="FFFFFF"/>
                </a:solidFill>
                <a:latin typeface="Helvetica Neue"/>
                <a:ea typeface="Helvetica Neue"/>
                <a:cs typeface="Helvetica Neue"/>
                <a:sym typeface="Helvetica Neue"/>
              </a:rPr>
              <a:t>This material is based upon work supported by the National Center for Atmospheric Research, which is a major facility sponsored by the National Science Foundation under Cooperative Agreement No. 1852977.</a:t>
            </a:r>
            <a:endParaRPr sz="600">
              <a:solidFill>
                <a:srgbClr val="FFFFFF"/>
              </a:solidFill>
              <a:latin typeface="Helvetica Neue"/>
              <a:ea typeface="Helvetica Neue"/>
              <a:cs typeface="Helvetica Neue"/>
              <a:sym typeface="Helvetica Neue"/>
            </a:endParaRPr>
          </a:p>
        </p:txBody>
      </p:sp>
    </p:spTree>
  </p:cSld>
  <p:clrMap bg1="lt1" tx1="dk1" bg2="dk2" tx2="lt2" accent1="accent1" accent2="accent2" accent3="accent3" accent4="accent4" accent5="accent5" accent6="accent6" hlink="hlink" folHlink="folHlink"/>
  <p:sldLayoutIdLst>
    <p:sldLayoutId id="2147483649"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
        <p:cNvGrpSpPr/>
        <p:nvPr/>
      </p:nvGrpSpPr>
      <p:grpSpPr>
        <a:xfrm>
          <a:off x="0" y="0"/>
          <a:ext cx="0" cy="0"/>
          <a:chOff x="0" y="0"/>
          <a:chExt cx="0" cy="0"/>
        </a:xfrm>
      </p:grpSpPr>
      <p:pic>
        <p:nvPicPr>
          <p:cNvPr id="22" name="Google Shape;22;p5"/>
          <p:cNvPicPr preferRelativeResize="0"/>
          <p:nvPr/>
        </p:nvPicPr>
        <p:blipFill rotWithShape="1">
          <a:blip r:embed="rId11">
            <a:alphaModFix/>
          </a:blip>
          <a:srcRect t="-543" b="65217"/>
          <a:stretch/>
        </p:blipFill>
        <p:spPr>
          <a:xfrm>
            <a:off x="2" y="6211959"/>
            <a:ext cx="9144000" cy="646043"/>
          </a:xfrm>
          <a:prstGeom prst="rect">
            <a:avLst/>
          </a:prstGeom>
          <a:noFill/>
          <a:ln>
            <a:noFill/>
          </a:ln>
        </p:spPr>
      </p:pic>
      <p:sp>
        <p:nvSpPr>
          <p:cNvPr id="23" name="Google Shape;23;p5"/>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2471"/>
              <a:buFont typeface="Helvetica Neue"/>
              <a:buNone/>
              <a:defRPr sz="2471"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 name="Google Shape;24;p5"/>
          <p:cNvSpPr txBox="1">
            <a:spLocks noGrp="1"/>
          </p:cNvSpPr>
          <p:nvPr>
            <p:ph type="body" idx="1"/>
          </p:nvPr>
        </p:nvSpPr>
        <p:spPr>
          <a:xfrm>
            <a:off x="457200" y="1600202"/>
            <a:ext cx="8229600" cy="4318737"/>
          </a:xfrm>
          <a:prstGeom prst="rect">
            <a:avLst/>
          </a:prstGeom>
          <a:noFill/>
          <a:ln>
            <a:noFill/>
          </a:ln>
        </p:spPr>
        <p:txBody>
          <a:bodyPr spcFirstLastPara="1" wrap="square" lIns="91425" tIns="45700" rIns="91425" bIns="45700" anchor="t" anchorCtr="0"/>
          <a:lstStyle>
            <a:lvl1pPr marL="457200" marR="0" lvl="0" indent="-363093" algn="l" rtl="0">
              <a:spcBef>
                <a:spcPts val="424"/>
              </a:spcBef>
              <a:spcAft>
                <a:spcPts val="0"/>
              </a:spcAft>
              <a:buClr>
                <a:schemeClr val="dk1"/>
              </a:buClr>
              <a:buSzPts val="2118"/>
              <a:buFont typeface="Arial"/>
              <a:buChar char="•"/>
              <a:defRPr sz="2118" b="0" i="0" u="none" strike="noStrike" cap="none">
                <a:solidFill>
                  <a:schemeClr val="dk1"/>
                </a:solidFill>
                <a:latin typeface="Helvetica Neue"/>
                <a:ea typeface="Helvetica Neue"/>
                <a:cs typeface="Helvetica Neue"/>
                <a:sym typeface="Helvetica Neue"/>
              </a:defRPr>
            </a:lvl1pPr>
            <a:lvl2pPr marL="914400" marR="0" lvl="1" indent="-340677" algn="l" rtl="0">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2pPr>
            <a:lvl3pPr marL="1371600" marR="0" lvl="2" indent="-329438" algn="l" rtl="0">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3pPr>
            <a:lvl4pPr marL="1828800" marR="0" lvl="3" indent="-318261" algn="l" rtl="0">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4pPr>
            <a:lvl5pPr marL="2286000" marR="0" lvl="4" indent="-307022" algn="l" rtl="0">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5pPr>
            <a:lvl6pPr marL="2743200" marR="0" lvl="5"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6pPr>
            <a:lvl7pPr marL="3200400" marR="0" lvl="6"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7pPr>
            <a:lvl8pPr marL="3657600" marR="0" lvl="7"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8pPr>
            <a:lvl9pPr marL="4114800" marR="0" lvl="8"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9pPr>
          </a:lstStyle>
          <a:p>
            <a:endParaRPr/>
          </a:p>
        </p:txBody>
      </p:sp>
      <p:cxnSp>
        <p:nvCxnSpPr>
          <p:cNvPr id="25" name="Google Shape;25;p5"/>
          <p:cNvCxnSpPr/>
          <p:nvPr/>
        </p:nvCxnSpPr>
        <p:spPr>
          <a:xfrm>
            <a:off x="1152639" y="6342390"/>
            <a:ext cx="0" cy="388200"/>
          </a:xfrm>
          <a:prstGeom prst="straightConnector1">
            <a:avLst/>
          </a:prstGeom>
          <a:noFill/>
          <a:ln w="22225" cap="flat" cmpd="sng">
            <a:solidFill>
              <a:srgbClr val="FFFFFF"/>
            </a:solidFill>
            <a:prstDash val="solid"/>
            <a:round/>
            <a:headEnd type="none" w="sm" len="sm"/>
            <a:tailEnd type="none" w="sm" len="sm"/>
          </a:ln>
        </p:spPr>
      </p:cxnSp>
      <p:pic>
        <p:nvPicPr>
          <p:cNvPr id="26" name="Google Shape;26;p5"/>
          <p:cNvPicPr preferRelativeResize="0"/>
          <p:nvPr/>
        </p:nvPicPr>
        <p:blipFill>
          <a:blip r:embed="rId12">
            <a:alphaModFix/>
          </a:blip>
          <a:stretch>
            <a:fillRect/>
          </a:stretch>
        </p:blipFill>
        <p:spPr>
          <a:xfrm>
            <a:off x="396374" y="6342400"/>
            <a:ext cx="615776" cy="388200"/>
          </a:xfrm>
          <a:prstGeom prst="rect">
            <a:avLst/>
          </a:prstGeom>
          <a:noFill/>
          <a:ln>
            <a:noFill/>
          </a:ln>
        </p:spPr>
      </p:pic>
      <p:sp>
        <p:nvSpPr>
          <p:cNvPr id="7" name="TextBox 6"/>
          <p:cNvSpPr txBox="1"/>
          <p:nvPr userDrawn="1"/>
        </p:nvSpPr>
        <p:spPr>
          <a:xfrm>
            <a:off x="1152640" y="6296692"/>
            <a:ext cx="1825692" cy="502702"/>
          </a:xfrm>
          <a:prstGeom prst="rect">
            <a:avLst/>
          </a:prstGeom>
          <a:noFill/>
        </p:spPr>
        <p:txBody>
          <a:bodyPr wrap="square" rtlCol="0">
            <a:spAutoFit/>
          </a:bodyPr>
          <a:lstStyle/>
          <a:p>
            <a:pPr>
              <a:lnSpc>
                <a:spcPts val="1600"/>
              </a:lnSpc>
            </a:pPr>
            <a:r>
              <a:rPr lang="en-US">
                <a:solidFill>
                  <a:schemeClr val="bg1"/>
                </a:solidFill>
              </a:rPr>
              <a:t>HIGH ALTITUDE OBSERVATORY</a:t>
            </a:r>
            <a:endParaRPr lang="en-US" sz="1400" b="0">
              <a:solidFill>
                <a:schemeClr val="bg1"/>
              </a:solidFill>
              <a:latin typeface="+mj-lt"/>
            </a:endParaRPr>
          </a:p>
        </p:txBody>
      </p:sp>
    </p:spTree>
  </p:cSld>
  <p:clrMap bg1="lt1" tx1="dk1" bg2="dk2" tx2="lt2" accent1="accent1" accent2="accent2" accent3="accent3" accent4="accent4" accent5="accent5" accent6="accent6" hlink="hlink" folHlink="folHlink"/>
  <p:sldLayoutIdLst>
    <p:sldLayoutId id="2147483652" r:id="rId1"/>
    <p:sldLayoutId id="2147483654" r:id="rId2"/>
    <p:sldLayoutId id="2147483657" r:id="rId3"/>
    <p:sldLayoutId id="2147483658" r:id="rId4"/>
    <p:sldLayoutId id="2147483682" r:id="rId5"/>
    <p:sldLayoutId id="2147483683" r:id="rId6"/>
    <p:sldLayoutId id="2147483684" r:id="rId7"/>
    <p:sldLayoutId id="2147483685" r:id="rId8"/>
    <p:sldLayoutId id="2147483686" r:id="rId9"/>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9.xml"/><Relationship Id="rId5" Type="http://schemas.openxmlformats.org/officeDocument/2006/relationships/image" Target="../media/image21.jp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6.xml"/><Relationship Id="rId5" Type="http://schemas.openxmlformats.org/officeDocument/2006/relationships/image" Target="../media/image26.jpg"/><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2" Type="http://schemas.openxmlformats.org/officeDocument/2006/relationships/image" Target="../media/image27.ti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0.jpg"/><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2.jpg"/></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5.jpg"/><Relationship Id="rId4" Type="http://schemas.openxmlformats.org/officeDocument/2006/relationships/image" Target="../media/image34.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9.xml"/><Relationship Id="rId5" Type="http://schemas.openxmlformats.org/officeDocument/2006/relationships/image" Target="../media/image17.jp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35"/>
          <p:cNvSpPr/>
          <p:nvPr/>
        </p:nvSpPr>
        <p:spPr>
          <a:xfrm>
            <a:off x="12508" y="284155"/>
            <a:ext cx="9143999" cy="540227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lang="en-US" sz="1200" b="1" i="0" u="none" strike="noStrike" cap="none" dirty="0">
              <a:solidFill>
                <a:schemeClr val="lt1"/>
              </a:solidFill>
              <a:latin typeface="Helvetica Neue"/>
              <a:ea typeface="Helvetica Neue"/>
              <a:cs typeface="Helvetica Neue"/>
              <a:sym typeface="Helvetica Neue"/>
            </a:endParaRPr>
          </a:p>
          <a:p>
            <a:pPr marL="0" marR="0" lvl="0" indent="0" algn="ctr" rtl="0">
              <a:spcBef>
                <a:spcPts val="0"/>
              </a:spcBef>
              <a:spcAft>
                <a:spcPts val="0"/>
              </a:spcAft>
              <a:buNone/>
            </a:pPr>
            <a:endParaRPr lang="en-US" sz="2700" b="1" dirty="0">
              <a:solidFill>
                <a:schemeClr val="lt1"/>
              </a:solidFill>
              <a:latin typeface="Helvetica Neue"/>
              <a:ea typeface="Helvetica Neue"/>
              <a:cs typeface="Helvetica Neue"/>
              <a:sym typeface="Helvetica Neue"/>
            </a:endParaRPr>
          </a:p>
          <a:p>
            <a:pPr algn="ctr"/>
            <a:r>
              <a:rPr lang="en-US" sz="3200" dirty="0">
                <a:effectLst/>
                <a:latin typeface="Calibri" panose="020F0502020204030204" pitchFamily="34" charset="0"/>
                <a:ea typeface="DengXian" panose="02010600030101010101" pitchFamily="2" charset="-122"/>
                <a:cs typeface="Times New Roman" panose="02020603050405020304" pitchFamily="18" charset="0"/>
              </a:rPr>
              <a:t>Coordinated Investigations of the Global Ionosphere-Thermosphere System Through Data Assimilation &amp; Numerical Modeling</a:t>
            </a:r>
            <a:r>
              <a:rPr lang="en-US" sz="3200" dirty="0">
                <a:effectLst/>
              </a:rPr>
              <a:t> </a:t>
            </a:r>
          </a:p>
          <a:p>
            <a:pPr algn="ctr"/>
            <a:endParaRPr lang="en-US" sz="3200" dirty="0">
              <a:solidFill>
                <a:schemeClr val="tx1"/>
              </a:solidFill>
              <a:sym typeface="Helvetica Light"/>
            </a:endParaRPr>
          </a:p>
          <a:p>
            <a:pPr algn="ctr"/>
            <a:r>
              <a:rPr lang="en-US" sz="2800" dirty="0">
                <a:solidFill>
                  <a:srgbClr val="235975"/>
                </a:solidFill>
                <a:sym typeface="Helvetica Light"/>
              </a:rPr>
              <a:t>Gang Lu</a:t>
            </a:r>
          </a:p>
          <a:p>
            <a:pPr algn="ctr"/>
            <a:r>
              <a:rPr lang="en-US" sz="1800" dirty="0">
                <a:solidFill>
                  <a:srgbClr val="235975"/>
                </a:solidFill>
                <a:sym typeface="Helvetica Light"/>
              </a:rPr>
              <a:t>National Center for Atmospheric Research</a:t>
            </a:r>
          </a:p>
          <a:p>
            <a:pPr algn="ctr"/>
            <a:r>
              <a:rPr lang="en-US" sz="1800" dirty="0">
                <a:solidFill>
                  <a:srgbClr val="235975"/>
                </a:solidFill>
                <a:sym typeface="Helvetica Light"/>
              </a:rPr>
              <a:t>Boulder, Colorado, USA</a:t>
            </a:r>
          </a:p>
          <a:p>
            <a:pPr algn="ctr"/>
            <a:endParaRPr lang="en-US" sz="2800" dirty="0">
              <a:solidFill>
                <a:srgbClr val="FFFF00"/>
              </a:solidFill>
              <a:sym typeface="Helvetica Light"/>
            </a:endParaRPr>
          </a:p>
        </p:txBody>
      </p:sp>
      <p:sp>
        <p:nvSpPr>
          <p:cNvPr id="135" name="Google Shape;135;p35"/>
          <p:cNvSpPr txBox="1"/>
          <p:nvPr/>
        </p:nvSpPr>
        <p:spPr>
          <a:xfrm>
            <a:off x="2147404" y="6268298"/>
            <a:ext cx="5410684" cy="367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FFFF"/>
              </a:buClr>
              <a:buSzPts val="1400"/>
              <a:buFont typeface="Helvetica Neue"/>
              <a:buNone/>
            </a:pPr>
            <a:r>
              <a:rPr lang="en-US" dirty="0">
                <a:solidFill>
                  <a:srgbClr val="434343"/>
                </a:solidFill>
                <a:latin typeface="Helvetica Neue"/>
                <a:ea typeface="Helvetica Neue"/>
                <a:cs typeface="Helvetica Neue"/>
                <a:sym typeface="Helvetica Neue"/>
              </a:rPr>
              <a:t>AOGS ST15, 4 August </a:t>
            </a:r>
            <a:r>
              <a:rPr lang="en-US" sz="1400" i="0" u="none" strike="noStrike" cap="none" dirty="0">
                <a:solidFill>
                  <a:srgbClr val="434343"/>
                </a:solidFill>
                <a:latin typeface="Helvetica Neue"/>
                <a:ea typeface="Helvetica Neue"/>
                <a:cs typeface="Helvetica Neue"/>
                <a:sym typeface="Helvetica Neue"/>
              </a:rPr>
              <a:t>2023</a:t>
            </a:r>
            <a:endParaRPr dirty="0">
              <a:solidFill>
                <a:srgbClr val="434343"/>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730FBB-1D90-F76D-A5D0-1B584DCB4031}"/>
              </a:ext>
            </a:extLst>
          </p:cNvPr>
          <p:cNvSpPr>
            <a:spLocks noGrp="1"/>
          </p:cNvSpPr>
          <p:nvPr>
            <p:ph type="sldNum" sz="quarter" idx="12"/>
          </p:nvPr>
        </p:nvSpPr>
        <p:spPr/>
        <p:txBody>
          <a:bodyPr/>
          <a:lstStyle/>
          <a:p>
            <a:pPr>
              <a:defRPr/>
            </a:pPr>
            <a:fld id="{39C7A26F-8C8B-5E43-8B46-0F0603A2A12F}" type="slidenum">
              <a:rPr lang="en-US" smtClean="0"/>
              <a:pPr>
                <a:defRPr/>
              </a:pPr>
              <a:t>10</a:t>
            </a:fld>
            <a:endParaRPr lang="en-US"/>
          </a:p>
        </p:txBody>
      </p:sp>
      <p:pic>
        <p:nvPicPr>
          <p:cNvPr id="6" name="Picture 5">
            <a:extLst>
              <a:ext uri="{FF2B5EF4-FFF2-40B4-BE49-F238E27FC236}">
                <a16:creationId xmlns:a16="http://schemas.microsoft.com/office/drawing/2014/main" id="{17104730-75F6-656B-FB41-DA63A4CA0FC6}"/>
              </a:ext>
            </a:extLst>
          </p:cNvPr>
          <p:cNvPicPr>
            <a:picLocks noChangeAspect="1"/>
          </p:cNvPicPr>
          <p:nvPr/>
        </p:nvPicPr>
        <p:blipFill rotWithShape="1">
          <a:blip r:embed="rId2"/>
          <a:srcRect t="35029" r="37584"/>
          <a:stretch/>
        </p:blipFill>
        <p:spPr>
          <a:xfrm>
            <a:off x="209231" y="774914"/>
            <a:ext cx="2810855" cy="2922616"/>
          </a:xfrm>
          <a:prstGeom prst="rect">
            <a:avLst/>
          </a:prstGeom>
        </p:spPr>
      </p:pic>
      <p:pic>
        <p:nvPicPr>
          <p:cNvPr id="8" name="Picture 7">
            <a:extLst>
              <a:ext uri="{FF2B5EF4-FFF2-40B4-BE49-F238E27FC236}">
                <a16:creationId xmlns:a16="http://schemas.microsoft.com/office/drawing/2014/main" id="{4037BA82-4C2D-3F92-F7CD-E7274222DB61}"/>
              </a:ext>
            </a:extLst>
          </p:cNvPr>
          <p:cNvPicPr>
            <a:picLocks noChangeAspect="1"/>
          </p:cNvPicPr>
          <p:nvPr/>
        </p:nvPicPr>
        <p:blipFill rotWithShape="1">
          <a:blip r:embed="rId3"/>
          <a:srcRect t="34125" r="37776"/>
          <a:stretch/>
        </p:blipFill>
        <p:spPr>
          <a:xfrm>
            <a:off x="3176427" y="774914"/>
            <a:ext cx="2791145" cy="2959935"/>
          </a:xfrm>
          <a:prstGeom prst="rect">
            <a:avLst/>
          </a:prstGeom>
        </p:spPr>
      </p:pic>
      <p:pic>
        <p:nvPicPr>
          <p:cNvPr id="10" name="Picture 9">
            <a:extLst>
              <a:ext uri="{FF2B5EF4-FFF2-40B4-BE49-F238E27FC236}">
                <a16:creationId xmlns:a16="http://schemas.microsoft.com/office/drawing/2014/main" id="{91A25CB8-5569-1058-B18D-0D25B7F8E1B2}"/>
              </a:ext>
            </a:extLst>
          </p:cNvPr>
          <p:cNvPicPr>
            <a:picLocks noChangeAspect="1"/>
          </p:cNvPicPr>
          <p:nvPr/>
        </p:nvPicPr>
        <p:blipFill rotWithShape="1">
          <a:blip r:embed="rId4"/>
          <a:srcRect t="35706" r="37973"/>
          <a:stretch/>
        </p:blipFill>
        <p:spPr>
          <a:xfrm>
            <a:off x="6092917" y="791652"/>
            <a:ext cx="2917800" cy="2926457"/>
          </a:xfrm>
          <a:prstGeom prst="rect">
            <a:avLst/>
          </a:prstGeom>
        </p:spPr>
      </p:pic>
      <p:pic>
        <p:nvPicPr>
          <p:cNvPr id="12" name="Picture 11">
            <a:extLst>
              <a:ext uri="{FF2B5EF4-FFF2-40B4-BE49-F238E27FC236}">
                <a16:creationId xmlns:a16="http://schemas.microsoft.com/office/drawing/2014/main" id="{E556E7AB-18C2-5F8E-F07A-825BDCE0D5D7}"/>
              </a:ext>
            </a:extLst>
          </p:cNvPr>
          <p:cNvPicPr>
            <a:picLocks noChangeAspect="1"/>
          </p:cNvPicPr>
          <p:nvPr/>
        </p:nvPicPr>
        <p:blipFill>
          <a:blip r:embed="rId5"/>
          <a:stretch>
            <a:fillRect/>
          </a:stretch>
        </p:blipFill>
        <p:spPr>
          <a:xfrm>
            <a:off x="2798537" y="3876040"/>
            <a:ext cx="3294380" cy="2981960"/>
          </a:xfrm>
          <a:prstGeom prst="rect">
            <a:avLst/>
          </a:prstGeom>
        </p:spPr>
      </p:pic>
      <p:sp>
        <p:nvSpPr>
          <p:cNvPr id="2" name="TextBox 1">
            <a:extLst>
              <a:ext uri="{FF2B5EF4-FFF2-40B4-BE49-F238E27FC236}">
                <a16:creationId xmlns:a16="http://schemas.microsoft.com/office/drawing/2014/main" id="{F1953E82-FC2D-52C5-A678-9D7CDA297C0B}"/>
              </a:ext>
            </a:extLst>
          </p:cNvPr>
          <p:cNvSpPr txBox="1"/>
          <p:nvPr/>
        </p:nvSpPr>
        <p:spPr>
          <a:xfrm>
            <a:off x="385761" y="342898"/>
            <a:ext cx="2405723" cy="369332"/>
          </a:xfrm>
          <a:prstGeom prst="rect">
            <a:avLst/>
          </a:prstGeom>
          <a:noFill/>
        </p:spPr>
        <p:txBody>
          <a:bodyPr wrap="square" rtlCol="0">
            <a:spAutoFit/>
          </a:bodyPr>
          <a:lstStyle/>
          <a:p>
            <a:pPr algn="ctr"/>
            <a:r>
              <a:rPr lang="en-US" sz="1800" dirty="0">
                <a:solidFill>
                  <a:srgbClr val="FF0000"/>
                </a:solidFill>
              </a:rPr>
              <a:t>DMSP + </a:t>
            </a:r>
            <a:r>
              <a:rPr lang="en-US" sz="1800" dirty="0" err="1">
                <a:solidFill>
                  <a:srgbClr val="FF0000"/>
                </a:solidFill>
              </a:rPr>
              <a:t>SuperDARN</a:t>
            </a:r>
            <a:endParaRPr lang="en-US" sz="1800" dirty="0">
              <a:solidFill>
                <a:srgbClr val="FF0000"/>
              </a:solidFill>
            </a:endParaRPr>
          </a:p>
        </p:txBody>
      </p:sp>
      <p:sp>
        <p:nvSpPr>
          <p:cNvPr id="3" name="TextBox 2">
            <a:extLst>
              <a:ext uri="{FF2B5EF4-FFF2-40B4-BE49-F238E27FC236}">
                <a16:creationId xmlns:a16="http://schemas.microsoft.com/office/drawing/2014/main" id="{425650D2-F673-0793-CC69-FA31CCAC269C}"/>
              </a:ext>
            </a:extLst>
          </p:cNvPr>
          <p:cNvSpPr txBox="1"/>
          <p:nvPr/>
        </p:nvSpPr>
        <p:spPr>
          <a:xfrm>
            <a:off x="3378990" y="338548"/>
            <a:ext cx="2405723" cy="369332"/>
          </a:xfrm>
          <a:prstGeom prst="rect">
            <a:avLst/>
          </a:prstGeom>
          <a:noFill/>
        </p:spPr>
        <p:txBody>
          <a:bodyPr wrap="square" rtlCol="0">
            <a:spAutoFit/>
          </a:bodyPr>
          <a:lstStyle/>
          <a:p>
            <a:pPr algn="ctr"/>
            <a:r>
              <a:rPr lang="en-US" sz="1800" dirty="0">
                <a:solidFill>
                  <a:srgbClr val="FF0000"/>
                </a:solidFill>
              </a:rPr>
              <a:t>AMPERE</a:t>
            </a:r>
          </a:p>
        </p:txBody>
      </p:sp>
      <p:sp>
        <p:nvSpPr>
          <p:cNvPr id="5" name="TextBox 4">
            <a:extLst>
              <a:ext uri="{FF2B5EF4-FFF2-40B4-BE49-F238E27FC236}">
                <a16:creationId xmlns:a16="http://schemas.microsoft.com/office/drawing/2014/main" id="{9B3774D2-7B06-04F8-DA03-A4AC202FFC66}"/>
              </a:ext>
            </a:extLst>
          </p:cNvPr>
          <p:cNvSpPr txBox="1"/>
          <p:nvPr/>
        </p:nvSpPr>
        <p:spPr>
          <a:xfrm>
            <a:off x="6236491" y="286570"/>
            <a:ext cx="2810855" cy="369332"/>
          </a:xfrm>
          <a:prstGeom prst="rect">
            <a:avLst/>
          </a:prstGeom>
          <a:noFill/>
        </p:spPr>
        <p:txBody>
          <a:bodyPr wrap="square" rtlCol="0">
            <a:spAutoFit/>
          </a:bodyPr>
          <a:lstStyle/>
          <a:p>
            <a:pPr algn="ctr"/>
            <a:r>
              <a:rPr lang="en-US" sz="1800" dirty="0">
                <a:solidFill>
                  <a:srgbClr val="FF0000"/>
                </a:solidFill>
              </a:rPr>
              <a:t>Ground Magnetometers</a:t>
            </a:r>
          </a:p>
        </p:txBody>
      </p:sp>
      <p:sp>
        <p:nvSpPr>
          <p:cNvPr id="7" name="TextBox 6">
            <a:extLst>
              <a:ext uri="{FF2B5EF4-FFF2-40B4-BE49-F238E27FC236}">
                <a16:creationId xmlns:a16="http://schemas.microsoft.com/office/drawing/2014/main" id="{A0C95664-6ACB-E094-34A7-70E29D2319E4}"/>
              </a:ext>
            </a:extLst>
          </p:cNvPr>
          <p:cNvSpPr txBox="1"/>
          <p:nvPr/>
        </p:nvSpPr>
        <p:spPr>
          <a:xfrm>
            <a:off x="385761" y="4443690"/>
            <a:ext cx="2119971" cy="923330"/>
          </a:xfrm>
          <a:prstGeom prst="rect">
            <a:avLst/>
          </a:prstGeom>
          <a:noFill/>
        </p:spPr>
        <p:txBody>
          <a:bodyPr wrap="square" rtlCol="0">
            <a:spAutoFit/>
          </a:bodyPr>
          <a:lstStyle/>
          <a:p>
            <a:pPr algn="r"/>
            <a:r>
              <a:rPr lang="en-US" sz="1800" dirty="0"/>
              <a:t>DMSP SSJ5</a:t>
            </a:r>
          </a:p>
          <a:p>
            <a:pPr algn="r"/>
            <a:r>
              <a:rPr lang="en-US" sz="1800" dirty="0"/>
              <a:t>DMSP SSUSI</a:t>
            </a:r>
          </a:p>
          <a:p>
            <a:pPr algn="r"/>
            <a:r>
              <a:rPr lang="en-US" sz="1800" dirty="0"/>
              <a:t>GMAG</a:t>
            </a:r>
          </a:p>
        </p:txBody>
      </p:sp>
    </p:spTree>
    <p:extLst>
      <p:ext uri="{BB962C8B-B14F-4D97-AF65-F5344CB8AC3E}">
        <p14:creationId xmlns:p14="http://schemas.microsoft.com/office/powerpoint/2010/main" val="3199887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Right Bracket 24">
            <a:extLst>
              <a:ext uri="{FF2B5EF4-FFF2-40B4-BE49-F238E27FC236}">
                <a16:creationId xmlns:a16="http://schemas.microsoft.com/office/drawing/2014/main" id="{DCB124FC-B6EF-D726-2ABB-617E02975134}"/>
              </a:ext>
            </a:extLst>
          </p:cNvPr>
          <p:cNvSpPr/>
          <p:nvPr/>
        </p:nvSpPr>
        <p:spPr>
          <a:xfrm rot="16200000">
            <a:off x="2918394" y="1013754"/>
            <a:ext cx="286912" cy="3079288"/>
          </a:xfrm>
          <a:prstGeom prst="rightBracket">
            <a:avLst/>
          </a:prstGeom>
          <a:ln w="3810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Right Bracket 25">
            <a:extLst>
              <a:ext uri="{FF2B5EF4-FFF2-40B4-BE49-F238E27FC236}">
                <a16:creationId xmlns:a16="http://schemas.microsoft.com/office/drawing/2014/main" id="{BB5CA90C-C10F-7EB6-63D7-A3D6A91B0839}"/>
              </a:ext>
            </a:extLst>
          </p:cNvPr>
          <p:cNvSpPr/>
          <p:nvPr/>
        </p:nvSpPr>
        <p:spPr>
          <a:xfrm rot="16200000">
            <a:off x="5976225" y="1003926"/>
            <a:ext cx="286912" cy="3079288"/>
          </a:xfrm>
          <a:prstGeom prst="rightBracket">
            <a:avLst/>
          </a:prstGeom>
          <a:ln w="3810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6" name="Group 15">
            <a:extLst>
              <a:ext uri="{FF2B5EF4-FFF2-40B4-BE49-F238E27FC236}">
                <a16:creationId xmlns:a16="http://schemas.microsoft.com/office/drawing/2014/main" id="{0B410671-C719-B388-A8C1-69002FE08ED6}"/>
              </a:ext>
            </a:extLst>
          </p:cNvPr>
          <p:cNvGrpSpPr/>
          <p:nvPr/>
        </p:nvGrpSpPr>
        <p:grpSpPr>
          <a:xfrm>
            <a:off x="221227" y="2683645"/>
            <a:ext cx="2772699" cy="2858036"/>
            <a:chOff x="221227" y="2167455"/>
            <a:chExt cx="2772699" cy="2858036"/>
          </a:xfrm>
        </p:grpSpPr>
        <p:sp>
          <p:nvSpPr>
            <p:cNvPr id="8" name="Rounded Rectangle 7">
              <a:extLst>
                <a:ext uri="{FF2B5EF4-FFF2-40B4-BE49-F238E27FC236}">
                  <a16:creationId xmlns:a16="http://schemas.microsoft.com/office/drawing/2014/main" id="{E0ECEF5D-375F-72FB-2852-B05F14E230A3}"/>
                </a:ext>
              </a:extLst>
            </p:cNvPr>
            <p:cNvSpPr/>
            <p:nvPr/>
          </p:nvSpPr>
          <p:spPr>
            <a:xfrm>
              <a:off x="221227" y="2167455"/>
              <a:ext cx="2772699" cy="2844699"/>
            </a:xfrm>
            <a:prstGeom prst="roundRect">
              <a:avLst/>
            </a:prstGeom>
            <a:solidFill>
              <a:schemeClr val="accent1">
                <a:alpha val="19701"/>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C280409-AF51-540E-AE9F-54E46648BFC1}"/>
                </a:ext>
              </a:extLst>
            </p:cNvPr>
            <p:cNvSpPr txBox="1"/>
            <p:nvPr/>
          </p:nvSpPr>
          <p:spPr>
            <a:xfrm>
              <a:off x="272850" y="2409390"/>
              <a:ext cx="2669452" cy="2616101"/>
            </a:xfrm>
            <a:prstGeom prst="rect">
              <a:avLst/>
            </a:prstGeom>
            <a:noFill/>
          </p:spPr>
          <p:txBody>
            <a:bodyPr wrap="square" rtlCol="0">
              <a:spAutoFit/>
            </a:bodyPr>
            <a:lstStyle/>
            <a:p>
              <a:pPr algn="ctr"/>
              <a:r>
                <a:rPr lang="en-US" sz="2400"/>
                <a:t>TIEGCM</a:t>
              </a:r>
            </a:p>
            <a:p>
              <a:pPr algn="ctr"/>
              <a:r>
                <a:rPr lang="en-US" sz="2000"/>
                <a:t>(</a:t>
              </a:r>
              <a:r>
                <a:rPr lang="en-US" sz="2000">
                  <a:solidFill>
                    <a:srgbClr val="FF0000"/>
                  </a:solidFill>
                </a:rPr>
                <a:t>T</a:t>
              </a:r>
              <a:r>
                <a:rPr lang="en-US" sz="2000"/>
                <a:t>hermosphere-</a:t>
              </a:r>
              <a:r>
                <a:rPr lang="en-US" sz="2000">
                  <a:solidFill>
                    <a:srgbClr val="FF0000"/>
                  </a:solidFill>
                </a:rPr>
                <a:t>I</a:t>
              </a:r>
              <a:r>
                <a:rPr lang="en-US" sz="2000"/>
                <a:t>onosphere- </a:t>
              </a:r>
              <a:r>
                <a:rPr lang="en-US" sz="2000">
                  <a:solidFill>
                    <a:srgbClr val="FF0000"/>
                  </a:solidFill>
                </a:rPr>
                <a:t>E</a:t>
              </a:r>
              <a:r>
                <a:rPr lang="en-US" sz="2000"/>
                <a:t>lectrodynamics </a:t>
              </a:r>
              <a:r>
                <a:rPr lang="en-US" sz="2000">
                  <a:solidFill>
                    <a:srgbClr val="FF0000"/>
                  </a:solidFill>
                </a:rPr>
                <a:t>G</a:t>
              </a:r>
              <a:r>
                <a:rPr lang="en-US" sz="2000"/>
                <a:t>eneral </a:t>
              </a:r>
              <a:r>
                <a:rPr lang="en-US" sz="2000">
                  <a:solidFill>
                    <a:srgbClr val="FF0000"/>
                  </a:solidFill>
                </a:rPr>
                <a:t>C</a:t>
              </a:r>
              <a:r>
                <a:rPr lang="en-US" sz="2000"/>
                <a:t>irculation </a:t>
              </a:r>
              <a:r>
                <a:rPr lang="en-US" sz="2000">
                  <a:solidFill>
                    <a:srgbClr val="FF0000"/>
                  </a:solidFill>
                </a:rPr>
                <a:t>M</a:t>
              </a:r>
              <a:r>
                <a:rPr lang="en-US" sz="2000"/>
                <a:t>odel)</a:t>
              </a:r>
            </a:p>
            <a:p>
              <a:pPr algn="ctr"/>
              <a:endParaRPr lang="en-US" sz="2000"/>
            </a:p>
            <a:p>
              <a:pPr algn="ctr"/>
              <a:r>
                <a:rPr lang="en-US" sz="2000"/>
                <a:t>95 ~ 600 km</a:t>
              </a:r>
            </a:p>
          </p:txBody>
        </p:sp>
      </p:grpSp>
      <p:grpSp>
        <p:nvGrpSpPr>
          <p:cNvPr id="15" name="Group 14">
            <a:extLst>
              <a:ext uri="{FF2B5EF4-FFF2-40B4-BE49-F238E27FC236}">
                <a16:creationId xmlns:a16="http://schemas.microsoft.com/office/drawing/2014/main" id="{C414F6BA-5CC7-0B41-1B32-AB9F416998A8}"/>
              </a:ext>
            </a:extLst>
          </p:cNvPr>
          <p:cNvGrpSpPr/>
          <p:nvPr/>
        </p:nvGrpSpPr>
        <p:grpSpPr>
          <a:xfrm>
            <a:off x="3148787" y="2683645"/>
            <a:ext cx="2831691" cy="3505582"/>
            <a:chOff x="3148787" y="2167455"/>
            <a:chExt cx="2831691" cy="3505582"/>
          </a:xfrm>
        </p:grpSpPr>
        <p:sp>
          <p:nvSpPr>
            <p:cNvPr id="9" name="Rounded Rectangle 8">
              <a:extLst>
                <a:ext uri="{FF2B5EF4-FFF2-40B4-BE49-F238E27FC236}">
                  <a16:creationId xmlns:a16="http://schemas.microsoft.com/office/drawing/2014/main" id="{92CC2FE6-5F2D-4F0E-FEF3-3CD0A9137C8F}"/>
                </a:ext>
              </a:extLst>
            </p:cNvPr>
            <p:cNvSpPr/>
            <p:nvPr/>
          </p:nvSpPr>
          <p:spPr>
            <a:xfrm>
              <a:off x="3148787" y="2167455"/>
              <a:ext cx="2831691" cy="3505582"/>
            </a:xfrm>
            <a:prstGeom prst="roundRect">
              <a:avLst/>
            </a:prstGeom>
            <a:solidFill>
              <a:schemeClr val="accent1">
                <a:alpha val="19701"/>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46D1649-439C-EDA0-DBA8-74089229A3A5}"/>
                </a:ext>
              </a:extLst>
            </p:cNvPr>
            <p:cNvSpPr txBox="1"/>
            <p:nvPr/>
          </p:nvSpPr>
          <p:spPr>
            <a:xfrm>
              <a:off x="3252028" y="2507225"/>
              <a:ext cx="2669452" cy="2923877"/>
            </a:xfrm>
            <a:prstGeom prst="rect">
              <a:avLst/>
            </a:prstGeom>
            <a:noFill/>
          </p:spPr>
          <p:txBody>
            <a:bodyPr wrap="square" rtlCol="0">
              <a:spAutoFit/>
            </a:bodyPr>
            <a:lstStyle/>
            <a:p>
              <a:pPr algn="ctr"/>
              <a:r>
                <a:rPr lang="en-US" sz="2400"/>
                <a:t>TIMEGCM</a:t>
              </a:r>
            </a:p>
            <a:p>
              <a:pPr algn="ctr"/>
              <a:r>
                <a:rPr lang="en-US" sz="2000"/>
                <a:t>(</a:t>
              </a:r>
              <a:r>
                <a:rPr lang="en-US" sz="2000">
                  <a:solidFill>
                    <a:srgbClr val="FF0000"/>
                  </a:solidFill>
                </a:rPr>
                <a:t>T</a:t>
              </a:r>
              <a:r>
                <a:rPr lang="en-US" sz="2000"/>
                <a:t>hermosphere-</a:t>
              </a:r>
              <a:r>
                <a:rPr lang="en-US" sz="2000">
                  <a:solidFill>
                    <a:srgbClr val="FF0000"/>
                  </a:solidFill>
                </a:rPr>
                <a:t>I</a:t>
              </a:r>
              <a:r>
                <a:rPr lang="en-US" sz="2000"/>
                <a:t>onosphere-</a:t>
              </a:r>
              <a:r>
                <a:rPr lang="en-US" sz="2000">
                  <a:solidFill>
                    <a:srgbClr val="FF0000"/>
                  </a:solidFill>
                </a:rPr>
                <a:t>M</a:t>
              </a:r>
              <a:r>
                <a:rPr lang="en-US" sz="2000"/>
                <a:t>esosphere- </a:t>
              </a:r>
              <a:r>
                <a:rPr lang="en-US" sz="2000">
                  <a:solidFill>
                    <a:srgbClr val="FF0000"/>
                  </a:solidFill>
                </a:rPr>
                <a:t>E</a:t>
              </a:r>
              <a:r>
                <a:rPr lang="en-US" sz="2000"/>
                <a:t>lectrodynamics </a:t>
              </a:r>
              <a:r>
                <a:rPr lang="en-US" sz="2000">
                  <a:solidFill>
                    <a:srgbClr val="FF0000"/>
                  </a:solidFill>
                </a:rPr>
                <a:t>G</a:t>
              </a:r>
              <a:r>
                <a:rPr lang="en-US" sz="2000"/>
                <a:t>eneral </a:t>
              </a:r>
              <a:r>
                <a:rPr lang="en-US" sz="2000">
                  <a:solidFill>
                    <a:srgbClr val="FF0000"/>
                  </a:solidFill>
                </a:rPr>
                <a:t>C</a:t>
              </a:r>
              <a:r>
                <a:rPr lang="en-US" sz="2000"/>
                <a:t>irculation </a:t>
              </a:r>
              <a:r>
                <a:rPr lang="en-US" sz="2000">
                  <a:solidFill>
                    <a:srgbClr val="FF0000"/>
                  </a:solidFill>
                </a:rPr>
                <a:t>M</a:t>
              </a:r>
              <a:r>
                <a:rPr lang="en-US" sz="2000"/>
                <a:t>odel)</a:t>
              </a:r>
            </a:p>
            <a:p>
              <a:pPr algn="ctr"/>
              <a:endParaRPr lang="en-US" sz="2000"/>
            </a:p>
            <a:p>
              <a:pPr algn="ctr"/>
              <a:r>
                <a:rPr lang="en-US" sz="2000"/>
                <a:t>35 ~ 600 km</a:t>
              </a:r>
            </a:p>
          </p:txBody>
        </p:sp>
      </p:grpSp>
      <p:grpSp>
        <p:nvGrpSpPr>
          <p:cNvPr id="14" name="Group 13">
            <a:extLst>
              <a:ext uri="{FF2B5EF4-FFF2-40B4-BE49-F238E27FC236}">
                <a16:creationId xmlns:a16="http://schemas.microsoft.com/office/drawing/2014/main" id="{F03B5FD0-7C89-E3C8-DBF8-5AFE740C0586}"/>
              </a:ext>
            </a:extLst>
          </p:cNvPr>
          <p:cNvGrpSpPr/>
          <p:nvPr/>
        </p:nvGrpSpPr>
        <p:grpSpPr>
          <a:xfrm>
            <a:off x="6157449" y="2683645"/>
            <a:ext cx="2772699" cy="3982624"/>
            <a:chOff x="6157449" y="2167454"/>
            <a:chExt cx="2772699" cy="4380823"/>
          </a:xfrm>
        </p:grpSpPr>
        <p:sp>
          <p:nvSpPr>
            <p:cNvPr id="10" name="Rounded Rectangle 9">
              <a:extLst>
                <a:ext uri="{FF2B5EF4-FFF2-40B4-BE49-F238E27FC236}">
                  <a16:creationId xmlns:a16="http://schemas.microsoft.com/office/drawing/2014/main" id="{71402FC8-11CD-23FC-7852-30D2813247AF}"/>
                </a:ext>
              </a:extLst>
            </p:cNvPr>
            <p:cNvSpPr/>
            <p:nvPr/>
          </p:nvSpPr>
          <p:spPr>
            <a:xfrm>
              <a:off x="6157449" y="2167454"/>
              <a:ext cx="2772699" cy="4380823"/>
            </a:xfrm>
            <a:prstGeom prst="roundRect">
              <a:avLst/>
            </a:prstGeom>
            <a:solidFill>
              <a:schemeClr val="accent1">
                <a:alpha val="19701"/>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506E33-E73C-F975-FF45-7D2FDF9B8CFC}"/>
                </a:ext>
              </a:extLst>
            </p:cNvPr>
            <p:cNvSpPr txBox="1"/>
            <p:nvPr/>
          </p:nvSpPr>
          <p:spPr>
            <a:xfrm>
              <a:off x="6253316" y="2595713"/>
              <a:ext cx="2617833" cy="2132860"/>
            </a:xfrm>
            <a:prstGeom prst="rect">
              <a:avLst/>
            </a:prstGeom>
            <a:noFill/>
          </p:spPr>
          <p:txBody>
            <a:bodyPr wrap="square" rtlCol="0">
              <a:spAutoFit/>
            </a:bodyPr>
            <a:lstStyle/>
            <a:p>
              <a:pPr algn="ctr"/>
              <a:r>
                <a:rPr lang="en-US" sz="2000"/>
                <a:t>WACCM-X</a:t>
              </a:r>
            </a:p>
            <a:p>
              <a:pPr algn="ctr"/>
              <a:r>
                <a:rPr lang="en-US" sz="2000"/>
                <a:t>(</a:t>
              </a:r>
              <a:r>
                <a:rPr lang="en-US" sz="2000">
                  <a:solidFill>
                    <a:srgbClr val="FF0000"/>
                  </a:solidFill>
                </a:rPr>
                <a:t>W</a:t>
              </a:r>
              <a:r>
                <a:rPr lang="en-US" sz="2000"/>
                <a:t>hole </a:t>
              </a:r>
              <a:r>
                <a:rPr lang="en-US" sz="2000">
                  <a:solidFill>
                    <a:srgbClr val="FF0000"/>
                  </a:solidFill>
                </a:rPr>
                <a:t>A</a:t>
              </a:r>
              <a:r>
                <a:rPr lang="en-US" sz="2000"/>
                <a:t>tmosphere </a:t>
              </a:r>
              <a:r>
                <a:rPr lang="en-US" sz="2000">
                  <a:solidFill>
                    <a:srgbClr val="FF0000"/>
                  </a:solidFill>
                </a:rPr>
                <a:t>C</a:t>
              </a:r>
              <a:r>
                <a:rPr lang="en-US" sz="2000"/>
                <a:t>ommunity </a:t>
              </a:r>
              <a:r>
                <a:rPr lang="en-US" sz="2000">
                  <a:solidFill>
                    <a:srgbClr val="FF0000"/>
                  </a:solidFill>
                </a:rPr>
                <a:t>C</a:t>
              </a:r>
              <a:r>
                <a:rPr lang="en-US" sz="2000"/>
                <a:t>limate </a:t>
              </a:r>
              <a:r>
                <a:rPr lang="en-US" sz="2000">
                  <a:solidFill>
                    <a:srgbClr val="FF0000"/>
                  </a:solidFill>
                </a:rPr>
                <a:t>M</a:t>
              </a:r>
              <a:r>
                <a:rPr lang="en-US" sz="2000"/>
                <a:t>odel- </a:t>
              </a:r>
              <a:r>
                <a:rPr lang="en-US" sz="2000" err="1"/>
                <a:t>e</a:t>
              </a:r>
              <a:r>
                <a:rPr lang="en-US" sz="2000" err="1">
                  <a:solidFill>
                    <a:srgbClr val="FF0000"/>
                  </a:solidFill>
                </a:rPr>
                <a:t>X</a:t>
              </a:r>
              <a:r>
                <a:rPr lang="en-US" sz="2000" err="1"/>
                <a:t>tended</a:t>
              </a:r>
              <a:r>
                <a:rPr lang="en-US" sz="2000"/>
                <a:t>)</a:t>
              </a:r>
            </a:p>
            <a:p>
              <a:pPr algn="ctr"/>
              <a:endParaRPr lang="en-US" sz="2000"/>
            </a:p>
            <a:p>
              <a:pPr algn="ctr"/>
              <a:r>
                <a:rPr lang="en-US" sz="2000"/>
                <a:t>0 ~ 600 km</a:t>
              </a:r>
            </a:p>
          </p:txBody>
        </p:sp>
      </p:grpSp>
      <p:sp>
        <p:nvSpPr>
          <p:cNvPr id="13" name="Text Box 3">
            <a:extLst>
              <a:ext uri="{FF2B5EF4-FFF2-40B4-BE49-F238E27FC236}">
                <a16:creationId xmlns:a16="http://schemas.microsoft.com/office/drawing/2014/main" id="{FFD253DD-61F3-3552-5AA2-0C2B65F50283}"/>
              </a:ext>
            </a:extLst>
          </p:cNvPr>
          <p:cNvSpPr txBox="1">
            <a:spLocks noChangeArrowheads="1"/>
          </p:cNvSpPr>
          <p:nvPr/>
        </p:nvSpPr>
        <p:spPr bwMode="auto">
          <a:xfrm>
            <a:off x="221227" y="140207"/>
            <a:ext cx="870892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altLang="en-US" sz="2800">
                <a:solidFill>
                  <a:srgbClr val="0070C0"/>
                </a:solidFill>
                <a:latin typeface="+mj-lt"/>
              </a:rPr>
              <a:t>High-Latitude Electrodynamic Fields are important</a:t>
            </a:r>
          </a:p>
          <a:p>
            <a:pPr algn="ctr" eaLnBrk="1" hangingPunct="1"/>
            <a:r>
              <a:rPr lang="en-US" altLang="en-US" sz="2800">
                <a:solidFill>
                  <a:srgbClr val="0070C0"/>
                </a:solidFill>
                <a:latin typeface="+mj-lt"/>
              </a:rPr>
              <a:t>Drivers of the Neutral Atmosphere</a:t>
            </a:r>
          </a:p>
        </p:txBody>
      </p:sp>
      <p:grpSp>
        <p:nvGrpSpPr>
          <p:cNvPr id="32" name="Group 31">
            <a:extLst>
              <a:ext uri="{FF2B5EF4-FFF2-40B4-BE49-F238E27FC236}">
                <a16:creationId xmlns:a16="http://schemas.microsoft.com/office/drawing/2014/main" id="{E8B0F871-57E6-79BE-7DCA-681C4B66EC3F}"/>
              </a:ext>
            </a:extLst>
          </p:cNvPr>
          <p:cNvGrpSpPr/>
          <p:nvPr/>
        </p:nvGrpSpPr>
        <p:grpSpPr>
          <a:xfrm>
            <a:off x="3314686" y="1192154"/>
            <a:ext cx="2337626" cy="1165123"/>
            <a:chOff x="811161" y="5692877"/>
            <a:chExt cx="2337626" cy="1165123"/>
          </a:xfrm>
        </p:grpSpPr>
        <p:sp>
          <p:nvSpPr>
            <p:cNvPr id="27" name="Down Arrow Callout 26">
              <a:extLst>
                <a:ext uri="{FF2B5EF4-FFF2-40B4-BE49-F238E27FC236}">
                  <a16:creationId xmlns:a16="http://schemas.microsoft.com/office/drawing/2014/main" id="{6844A16E-824C-6A7C-5CA0-E637A63D7881}"/>
                </a:ext>
              </a:extLst>
            </p:cNvPr>
            <p:cNvSpPr/>
            <p:nvPr/>
          </p:nvSpPr>
          <p:spPr>
            <a:xfrm>
              <a:off x="811161" y="5692877"/>
              <a:ext cx="2337626" cy="1165123"/>
            </a:xfrm>
            <a:prstGeom prst="downArrowCallout">
              <a:avLst/>
            </a:prstGeom>
            <a:solidFill>
              <a:srgbClr val="FFC000">
                <a:alpha val="30150"/>
              </a:srgb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956776CF-487B-44CD-2B8D-B2DB8B6EB2A2}"/>
                </a:ext>
              </a:extLst>
            </p:cNvPr>
            <p:cNvSpPr txBox="1"/>
            <p:nvPr/>
          </p:nvSpPr>
          <p:spPr>
            <a:xfrm>
              <a:off x="936525" y="5722349"/>
              <a:ext cx="2109019" cy="707886"/>
            </a:xfrm>
            <a:prstGeom prst="rect">
              <a:avLst/>
            </a:prstGeom>
            <a:noFill/>
          </p:spPr>
          <p:txBody>
            <a:bodyPr wrap="square" rtlCol="0">
              <a:spAutoFit/>
            </a:bodyPr>
            <a:lstStyle/>
            <a:p>
              <a:pPr algn="ctr"/>
              <a:r>
                <a:rPr lang="en-US" sz="2000"/>
                <a:t>Auroral Precipitation</a:t>
              </a:r>
            </a:p>
          </p:txBody>
        </p:sp>
      </p:grpSp>
      <p:grpSp>
        <p:nvGrpSpPr>
          <p:cNvPr id="31" name="Group 30">
            <a:extLst>
              <a:ext uri="{FF2B5EF4-FFF2-40B4-BE49-F238E27FC236}">
                <a16:creationId xmlns:a16="http://schemas.microsoft.com/office/drawing/2014/main" id="{B9F9DD9F-56C2-1A26-E3C1-06621BF56AB5}"/>
              </a:ext>
            </a:extLst>
          </p:cNvPr>
          <p:cNvGrpSpPr/>
          <p:nvPr/>
        </p:nvGrpSpPr>
        <p:grpSpPr>
          <a:xfrm>
            <a:off x="5755555" y="1192155"/>
            <a:ext cx="2337626" cy="1165123"/>
            <a:chOff x="4922272" y="5758187"/>
            <a:chExt cx="2337626" cy="1165123"/>
          </a:xfrm>
        </p:grpSpPr>
        <p:sp>
          <p:nvSpPr>
            <p:cNvPr id="29" name="Down Arrow Callout 28">
              <a:extLst>
                <a:ext uri="{FF2B5EF4-FFF2-40B4-BE49-F238E27FC236}">
                  <a16:creationId xmlns:a16="http://schemas.microsoft.com/office/drawing/2014/main" id="{E9CC1BE7-35F4-1662-FA81-09C02C47B6FD}"/>
                </a:ext>
              </a:extLst>
            </p:cNvPr>
            <p:cNvSpPr/>
            <p:nvPr/>
          </p:nvSpPr>
          <p:spPr>
            <a:xfrm>
              <a:off x="4922272" y="5758187"/>
              <a:ext cx="2337626" cy="1165123"/>
            </a:xfrm>
            <a:prstGeom prst="downArrowCallout">
              <a:avLst/>
            </a:prstGeom>
            <a:solidFill>
              <a:srgbClr val="FFC000">
                <a:alpha val="30150"/>
              </a:srgb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83CF89E3-23EA-EA09-57AC-2DC3EEAC3134}"/>
                </a:ext>
              </a:extLst>
            </p:cNvPr>
            <p:cNvSpPr txBox="1"/>
            <p:nvPr/>
          </p:nvSpPr>
          <p:spPr>
            <a:xfrm>
              <a:off x="5047636" y="5787659"/>
              <a:ext cx="2109019" cy="707886"/>
            </a:xfrm>
            <a:prstGeom prst="rect">
              <a:avLst/>
            </a:prstGeom>
            <a:noFill/>
          </p:spPr>
          <p:txBody>
            <a:bodyPr wrap="square" rtlCol="0">
              <a:spAutoFit/>
            </a:bodyPr>
            <a:lstStyle/>
            <a:p>
              <a:pPr algn="ctr"/>
              <a:r>
                <a:rPr lang="en-US" sz="2000"/>
                <a:t>Plasma Convection</a:t>
              </a:r>
            </a:p>
          </p:txBody>
        </p:sp>
      </p:grpSp>
      <p:grpSp>
        <p:nvGrpSpPr>
          <p:cNvPr id="33" name="Group 32">
            <a:extLst>
              <a:ext uri="{FF2B5EF4-FFF2-40B4-BE49-F238E27FC236}">
                <a16:creationId xmlns:a16="http://schemas.microsoft.com/office/drawing/2014/main" id="{FD256C7D-D50E-56A3-697A-A88399D0925E}"/>
              </a:ext>
            </a:extLst>
          </p:cNvPr>
          <p:cNvGrpSpPr/>
          <p:nvPr/>
        </p:nvGrpSpPr>
        <p:grpSpPr>
          <a:xfrm>
            <a:off x="873817" y="1191658"/>
            <a:ext cx="2337626" cy="1165123"/>
            <a:chOff x="811161" y="5692877"/>
            <a:chExt cx="2337626" cy="1165123"/>
          </a:xfrm>
        </p:grpSpPr>
        <p:sp>
          <p:nvSpPr>
            <p:cNvPr id="34" name="Down Arrow Callout 33">
              <a:extLst>
                <a:ext uri="{FF2B5EF4-FFF2-40B4-BE49-F238E27FC236}">
                  <a16:creationId xmlns:a16="http://schemas.microsoft.com/office/drawing/2014/main" id="{DDC19339-ADF0-54A4-527D-3E8EED84CFC1}"/>
                </a:ext>
              </a:extLst>
            </p:cNvPr>
            <p:cNvSpPr/>
            <p:nvPr/>
          </p:nvSpPr>
          <p:spPr>
            <a:xfrm>
              <a:off x="811161" y="5692877"/>
              <a:ext cx="2337626" cy="1165123"/>
            </a:xfrm>
            <a:prstGeom prst="downArrowCallout">
              <a:avLst/>
            </a:prstGeom>
            <a:solidFill>
              <a:srgbClr val="FFC000">
                <a:alpha val="30150"/>
              </a:srgb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E5E53712-C3E0-CB10-B2B8-11E7A9694D1B}"/>
                </a:ext>
              </a:extLst>
            </p:cNvPr>
            <p:cNvSpPr txBox="1"/>
            <p:nvPr/>
          </p:nvSpPr>
          <p:spPr>
            <a:xfrm>
              <a:off x="936525" y="5722349"/>
              <a:ext cx="2109019" cy="707886"/>
            </a:xfrm>
            <a:prstGeom prst="rect">
              <a:avLst/>
            </a:prstGeom>
            <a:noFill/>
          </p:spPr>
          <p:txBody>
            <a:bodyPr wrap="square" rtlCol="0">
              <a:spAutoFit/>
            </a:bodyPr>
            <a:lstStyle/>
            <a:p>
              <a:pPr algn="ctr"/>
              <a:r>
                <a:rPr lang="en-US" sz="2000"/>
                <a:t>Solar</a:t>
              </a:r>
            </a:p>
            <a:p>
              <a:pPr algn="ctr"/>
              <a:r>
                <a:rPr lang="en-US" sz="2000"/>
                <a:t>Radiation</a:t>
              </a:r>
            </a:p>
          </p:txBody>
        </p:sp>
      </p:grpSp>
    </p:spTree>
    <p:extLst>
      <p:ext uri="{BB962C8B-B14F-4D97-AF65-F5344CB8AC3E}">
        <p14:creationId xmlns:p14="http://schemas.microsoft.com/office/powerpoint/2010/main" val="1158306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tn_jh_apr2010_track_movie.mp4">
            <a:hlinkClick r:id="" action="ppaction://media"/>
            <a:extLst>
              <a:ext uri="{FF2B5EF4-FFF2-40B4-BE49-F238E27FC236}">
                <a16:creationId xmlns:a16="http://schemas.microsoft.com/office/drawing/2014/main" id="{506C6173-5CCC-56E8-5C37-8F3F1E1777E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981075"/>
            <a:ext cx="9144000" cy="48942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124BDA3-67AF-93A0-9562-8804156D6BE5}"/>
              </a:ext>
            </a:extLst>
          </p:cNvPr>
          <p:cNvSpPr>
            <a:spLocks noGrp="1"/>
          </p:cNvSpPr>
          <p:nvPr>
            <p:ph type="sldNum" sz="quarter" idx="12"/>
          </p:nvPr>
        </p:nvSpPr>
        <p:spPr/>
        <p:txBody>
          <a:bodyPr/>
          <a:lstStyle/>
          <a:p>
            <a:fld id="{761AABDB-38D7-7D4A-A303-7EAD78E2D904}" type="slidenum">
              <a:rPr lang="en-US" smtClean="0"/>
              <a:t>13</a:t>
            </a:fld>
            <a:endParaRPr lang="en-US"/>
          </a:p>
        </p:txBody>
      </p:sp>
      <p:grpSp>
        <p:nvGrpSpPr>
          <p:cNvPr id="18" name="Group 17">
            <a:extLst>
              <a:ext uri="{FF2B5EF4-FFF2-40B4-BE49-F238E27FC236}">
                <a16:creationId xmlns:a16="http://schemas.microsoft.com/office/drawing/2014/main" id="{5F5C3A4A-89FE-5A1E-9199-1CCB748BF387}"/>
              </a:ext>
            </a:extLst>
          </p:cNvPr>
          <p:cNvGrpSpPr/>
          <p:nvPr/>
        </p:nvGrpSpPr>
        <p:grpSpPr>
          <a:xfrm>
            <a:off x="1524" y="543697"/>
            <a:ext cx="4570476" cy="3233369"/>
            <a:chOff x="1524" y="543697"/>
            <a:chExt cx="4570476" cy="3233369"/>
          </a:xfrm>
        </p:grpSpPr>
        <p:pic>
          <p:nvPicPr>
            <p:cNvPr id="4" name="Picture 3">
              <a:extLst>
                <a:ext uri="{FF2B5EF4-FFF2-40B4-BE49-F238E27FC236}">
                  <a16:creationId xmlns:a16="http://schemas.microsoft.com/office/drawing/2014/main" id="{D081ACD7-DAB9-17D9-76CF-ACAB6A0AE2A0}"/>
                </a:ext>
              </a:extLst>
            </p:cNvPr>
            <p:cNvPicPr>
              <a:picLocks noChangeAspect="1"/>
            </p:cNvPicPr>
            <p:nvPr/>
          </p:nvPicPr>
          <p:blipFill rotWithShape="1">
            <a:blip r:embed="rId2"/>
            <a:srcRect t="14618"/>
            <a:stretch/>
          </p:blipFill>
          <p:spPr>
            <a:xfrm>
              <a:off x="1524" y="850618"/>
              <a:ext cx="4570476" cy="2926448"/>
            </a:xfrm>
            <a:prstGeom prst="rect">
              <a:avLst/>
            </a:prstGeom>
          </p:spPr>
        </p:pic>
        <p:sp>
          <p:nvSpPr>
            <p:cNvPr id="11" name="TextBox 10">
              <a:extLst>
                <a:ext uri="{FF2B5EF4-FFF2-40B4-BE49-F238E27FC236}">
                  <a16:creationId xmlns:a16="http://schemas.microsoft.com/office/drawing/2014/main" id="{4DE70662-BE6B-6FA0-3405-0B05F14F5510}"/>
                </a:ext>
              </a:extLst>
            </p:cNvPr>
            <p:cNvSpPr txBox="1"/>
            <p:nvPr/>
          </p:nvSpPr>
          <p:spPr>
            <a:xfrm>
              <a:off x="1198607" y="543697"/>
              <a:ext cx="2409568" cy="338554"/>
            </a:xfrm>
            <a:prstGeom prst="rect">
              <a:avLst/>
            </a:prstGeom>
            <a:noFill/>
          </p:spPr>
          <p:txBody>
            <a:bodyPr wrap="square" rtlCol="0">
              <a:spAutoFit/>
            </a:bodyPr>
            <a:lstStyle/>
            <a:p>
              <a:pPr algn="ctr"/>
              <a:r>
                <a:rPr lang="en-US" sz="1600" dirty="0">
                  <a:solidFill>
                    <a:srgbClr val="FF0000"/>
                  </a:solidFill>
                </a:rPr>
                <a:t>400 km</a:t>
              </a:r>
            </a:p>
          </p:txBody>
        </p:sp>
      </p:grpSp>
      <p:grpSp>
        <p:nvGrpSpPr>
          <p:cNvPr id="19" name="Group 18">
            <a:extLst>
              <a:ext uri="{FF2B5EF4-FFF2-40B4-BE49-F238E27FC236}">
                <a16:creationId xmlns:a16="http://schemas.microsoft.com/office/drawing/2014/main" id="{F61A09D3-1A5F-A627-164D-155B1A1EFF75}"/>
              </a:ext>
            </a:extLst>
          </p:cNvPr>
          <p:cNvGrpSpPr/>
          <p:nvPr/>
        </p:nvGrpSpPr>
        <p:grpSpPr>
          <a:xfrm>
            <a:off x="4603009" y="520739"/>
            <a:ext cx="4570476" cy="3298233"/>
            <a:chOff x="4603009" y="520739"/>
            <a:chExt cx="4570476" cy="3298233"/>
          </a:xfrm>
        </p:grpSpPr>
        <p:pic>
          <p:nvPicPr>
            <p:cNvPr id="6" name="Picture 5">
              <a:extLst>
                <a:ext uri="{FF2B5EF4-FFF2-40B4-BE49-F238E27FC236}">
                  <a16:creationId xmlns:a16="http://schemas.microsoft.com/office/drawing/2014/main" id="{C7C94879-354C-10EF-170C-4E47962D3556}"/>
                </a:ext>
              </a:extLst>
            </p:cNvPr>
            <p:cNvPicPr>
              <a:picLocks noChangeAspect="1"/>
            </p:cNvPicPr>
            <p:nvPr/>
          </p:nvPicPr>
          <p:blipFill rotWithShape="1">
            <a:blip r:embed="rId3"/>
            <a:srcRect t="12491"/>
            <a:stretch/>
          </p:blipFill>
          <p:spPr>
            <a:xfrm>
              <a:off x="4603009" y="819622"/>
              <a:ext cx="4570476" cy="2999350"/>
            </a:xfrm>
            <a:prstGeom prst="rect">
              <a:avLst/>
            </a:prstGeom>
          </p:spPr>
        </p:pic>
        <p:sp>
          <p:nvSpPr>
            <p:cNvPr id="12" name="TextBox 11">
              <a:extLst>
                <a:ext uri="{FF2B5EF4-FFF2-40B4-BE49-F238E27FC236}">
                  <a16:creationId xmlns:a16="http://schemas.microsoft.com/office/drawing/2014/main" id="{5EA9C6E5-2F5A-5F2C-5E55-07886C3F4069}"/>
                </a:ext>
              </a:extLst>
            </p:cNvPr>
            <p:cNvSpPr txBox="1"/>
            <p:nvPr/>
          </p:nvSpPr>
          <p:spPr>
            <a:xfrm>
              <a:off x="5794676" y="520739"/>
              <a:ext cx="2409568" cy="338554"/>
            </a:xfrm>
            <a:prstGeom prst="rect">
              <a:avLst/>
            </a:prstGeom>
            <a:noFill/>
          </p:spPr>
          <p:txBody>
            <a:bodyPr wrap="square" rtlCol="0">
              <a:spAutoFit/>
            </a:bodyPr>
            <a:lstStyle/>
            <a:p>
              <a:pPr algn="ctr"/>
              <a:r>
                <a:rPr lang="en-US" sz="1600" dirty="0">
                  <a:solidFill>
                    <a:srgbClr val="FF0000"/>
                  </a:solidFill>
                </a:rPr>
                <a:t>300 km</a:t>
              </a:r>
            </a:p>
          </p:txBody>
        </p:sp>
      </p:grpSp>
      <p:grpSp>
        <p:nvGrpSpPr>
          <p:cNvPr id="17" name="Group 16">
            <a:extLst>
              <a:ext uri="{FF2B5EF4-FFF2-40B4-BE49-F238E27FC236}">
                <a16:creationId xmlns:a16="http://schemas.microsoft.com/office/drawing/2014/main" id="{1E21F21A-D585-713A-C887-4DEA9761AFB7}"/>
              </a:ext>
            </a:extLst>
          </p:cNvPr>
          <p:cNvGrpSpPr/>
          <p:nvPr/>
        </p:nvGrpSpPr>
        <p:grpSpPr>
          <a:xfrm>
            <a:off x="4603009" y="3488335"/>
            <a:ext cx="4570476" cy="3286100"/>
            <a:chOff x="4603009" y="3525406"/>
            <a:chExt cx="4570476" cy="3286100"/>
          </a:xfrm>
        </p:grpSpPr>
        <p:pic>
          <p:nvPicPr>
            <p:cNvPr id="10" name="Picture 9">
              <a:extLst>
                <a:ext uri="{FF2B5EF4-FFF2-40B4-BE49-F238E27FC236}">
                  <a16:creationId xmlns:a16="http://schemas.microsoft.com/office/drawing/2014/main" id="{CF8BE39E-1538-5B2E-D62D-DD580E864781}"/>
                </a:ext>
              </a:extLst>
            </p:cNvPr>
            <p:cNvPicPr>
              <a:picLocks noChangeAspect="1"/>
            </p:cNvPicPr>
            <p:nvPr/>
          </p:nvPicPr>
          <p:blipFill rotWithShape="1">
            <a:blip r:embed="rId4"/>
            <a:srcRect t="11959"/>
            <a:stretch/>
          </p:blipFill>
          <p:spPr>
            <a:xfrm>
              <a:off x="4603009" y="3793922"/>
              <a:ext cx="4570476" cy="3017584"/>
            </a:xfrm>
            <a:prstGeom prst="rect">
              <a:avLst/>
            </a:prstGeom>
          </p:spPr>
        </p:pic>
        <p:sp>
          <p:nvSpPr>
            <p:cNvPr id="14" name="TextBox 13">
              <a:extLst>
                <a:ext uri="{FF2B5EF4-FFF2-40B4-BE49-F238E27FC236}">
                  <a16:creationId xmlns:a16="http://schemas.microsoft.com/office/drawing/2014/main" id="{A6C910E6-02D8-9143-8BB7-69F35D5881C0}"/>
                </a:ext>
              </a:extLst>
            </p:cNvPr>
            <p:cNvSpPr txBox="1"/>
            <p:nvPr/>
          </p:nvSpPr>
          <p:spPr>
            <a:xfrm>
              <a:off x="4905632" y="3525406"/>
              <a:ext cx="4212130" cy="338554"/>
            </a:xfrm>
            <a:prstGeom prst="rect">
              <a:avLst/>
            </a:prstGeom>
            <a:solidFill>
              <a:schemeClr val="lt1"/>
            </a:solidFill>
          </p:spPr>
          <p:txBody>
            <a:bodyPr wrap="square" rtlCol="0">
              <a:spAutoFit/>
            </a:bodyPr>
            <a:lstStyle/>
            <a:p>
              <a:pPr algn="ctr"/>
              <a:r>
                <a:rPr lang="en-US" sz="1600" dirty="0">
                  <a:solidFill>
                    <a:srgbClr val="FF0000"/>
                  </a:solidFill>
                </a:rPr>
                <a:t>100 km</a:t>
              </a:r>
            </a:p>
          </p:txBody>
        </p:sp>
      </p:grpSp>
      <p:grpSp>
        <p:nvGrpSpPr>
          <p:cNvPr id="16" name="Group 15">
            <a:extLst>
              <a:ext uri="{FF2B5EF4-FFF2-40B4-BE49-F238E27FC236}">
                <a16:creationId xmlns:a16="http://schemas.microsoft.com/office/drawing/2014/main" id="{03D1C241-6FD4-B02D-1621-0FD41EDEF556}"/>
              </a:ext>
            </a:extLst>
          </p:cNvPr>
          <p:cNvGrpSpPr/>
          <p:nvPr/>
        </p:nvGrpSpPr>
        <p:grpSpPr>
          <a:xfrm>
            <a:off x="1524" y="3467737"/>
            <a:ext cx="4570476" cy="3313001"/>
            <a:chOff x="1524" y="3517165"/>
            <a:chExt cx="4570476" cy="3313001"/>
          </a:xfrm>
        </p:grpSpPr>
        <p:pic>
          <p:nvPicPr>
            <p:cNvPr id="8" name="Picture 7">
              <a:extLst>
                <a:ext uri="{FF2B5EF4-FFF2-40B4-BE49-F238E27FC236}">
                  <a16:creationId xmlns:a16="http://schemas.microsoft.com/office/drawing/2014/main" id="{A92D8521-62A4-A3D9-E8DD-4426C504637E}"/>
                </a:ext>
              </a:extLst>
            </p:cNvPr>
            <p:cNvPicPr>
              <a:picLocks noChangeAspect="1"/>
            </p:cNvPicPr>
            <p:nvPr/>
          </p:nvPicPr>
          <p:blipFill rotWithShape="1">
            <a:blip r:embed="rId5"/>
            <a:srcRect t="11959"/>
            <a:stretch/>
          </p:blipFill>
          <p:spPr>
            <a:xfrm>
              <a:off x="1524" y="3812582"/>
              <a:ext cx="4570476" cy="3017584"/>
            </a:xfrm>
            <a:prstGeom prst="rect">
              <a:avLst/>
            </a:prstGeom>
          </p:spPr>
        </p:pic>
        <p:sp>
          <p:nvSpPr>
            <p:cNvPr id="15" name="TextBox 14">
              <a:extLst>
                <a:ext uri="{FF2B5EF4-FFF2-40B4-BE49-F238E27FC236}">
                  <a16:creationId xmlns:a16="http://schemas.microsoft.com/office/drawing/2014/main" id="{6527F1F0-2F7C-F8FA-7C63-FAE4DEFFB4AB}"/>
                </a:ext>
              </a:extLst>
            </p:cNvPr>
            <p:cNvSpPr txBox="1"/>
            <p:nvPr/>
          </p:nvSpPr>
          <p:spPr>
            <a:xfrm>
              <a:off x="313022" y="3517165"/>
              <a:ext cx="4212130" cy="338554"/>
            </a:xfrm>
            <a:prstGeom prst="rect">
              <a:avLst/>
            </a:prstGeom>
            <a:solidFill>
              <a:schemeClr val="lt1"/>
            </a:solidFill>
          </p:spPr>
          <p:txBody>
            <a:bodyPr wrap="square" rtlCol="0">
              <a:spAutoFit/>
            </a:bodyPr>
            <a:lstStyle/>
            <a:p>
              <a:pPr algn="ctr"/>
              <a:r>
                <a:rPr lang="en-US" sz="1600" dirty="0">
                  <a:solidFill>
                    <a:srgbClr val="FF0000"/>
                  </a:solidFill>
                </a:rPr>
                <a:t>200 km</a:t>
              </a:r>
            </a:p>
          </p:txBody>
        </p:sp>
      </p:grpSp>
      <p:sp>
        <p:nvSpPr>
          <p:cNvPr id="20" name="Text Box 3">
            <a:extLst>
              <a:ext uri="{FF2B5EF4-FFF2-40B4-BE49-F238E27FC236}">
                <a16:creationId xmlns:a16="http://schemas.microsoft.com/office/drawing/2014/main" id="{562CF5EB-5285-BBD1-237B-AEFD81F0BEE8}"/>
              </a:ext>
            </a:extLst>
          </p:cNvPr>
          <p:cNvSpPr txBox="1">
            <a:spLocks noChangeArrowheads="1"/>
          </p:cNvSpPr>
          <p:nvPr/>
        </p:nvSpPr>
        <p:spPr bwMode="auto">
          <a:xfrm>
            <a:off x="221227" y="114229"/>
            <a:ext cx="870892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altLang="en-US" sz="2800" dirty="0">
                <a:solidFill>
                  <a:srgbClr val="0070C0"/>
                </a:solidFill>
                <a:latin typeface="+mj-lt"/>
              </a:rPr>
              <a:t>How deep can the forcing from above penetrate?</a:t>
            </a:r>
          </a:p>
        </p:txBody>
      </p:sp>
    </p:spTree>
    <p:extLst>
      <p:ext uri="{BB962C8B-B14F-4D97-AF65-F5344CB8AC3E}">
        <p14:creationId xmlns:p14="http://schemas.microsoft.com/office/powerpoint/2010/main" val="124055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p:tgtEl>
                                          <p:spTgt spid="17"/>
                                        </p:tgtEl>
                                        <p:attrNameLst>
                                          <p:attrName>ppt_y</p:attrName>
                                        </p:attrNameLst>
                                      </p:cBhvr>
                                      <p:tavLst>
                                        <p:tav tm="0">
                                          <p:val>
                                            <p:strVal val="#ppt_y+#ppt_h*1.125000"/>
                                          </p:val>
                                        </p:tav>
                                        <p:tav tm="100000">
                                          <p:val>
                                            <p:strVal val="#ppt_y"/>
                                          </p:val>
                                        </p:tav>
                                      </p:tavLst>
                                    </p:anim>
                                    <p:animEffect transition="in" filter="wipe(up)">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124BDA3-67AF-93A0-9562-8804156D6BE5}"/>
              </a:ext>
            </a:extLst>
          </p:cNvPr>
          <p:cNvSpPr>
            <a:spLocks noGrp="1"/>
          </p:cNvSpPr>
          <p:nvPr>
            <p:ph type="sldNum" sz="quarter" idx="12"/>
          </p:nvPr>
        </p:nvSpPr>
        <p:spPr/>
        <p:txBody>
          <a:bodyPr/>
          <a:lstStyle/>
          <a:p>
            <a:fld id="{761AABDB-38D7-7D4A-A303-7EAD78E2D904}" type="slidenum">
              <a:rPr lang="en-US" smtClean="0"/>
              <a:t>14</a:t>
            </a:fld>
            <a:endParaRPr lang="en-US"/>
          </a:p>
        </p:txBody>
      </p:sp>
      <p:pic>
        <p:nvPicPr>
          <p:cNvPr id="4" name="Picture 3">
            <a:extLst>
              <a:ext uri="{FF2B5EF4-FFF2-40B4-BE49-F238E27FC236}">
                <a16:creationId xmlns:a16="http://schemas.microsoft.com/office/drawing/2014/main" id="{DD7DDF73-1C7B-205E-32EE-FBC52BDB45BD}"/>
              </a:ext>
            </a:extLst>
          </p:cNvPr>
          <p:cNvPicPr>
            <a:picLocks noChangeAspect="1"/>
          </p:cNvPicPr>
          <p:nvPr/>
        </p:nvPicPr>
        <p:blipFill rotWithShape="1">
          <a:blip r:embed="rId2"/>
          <a:srcRect t="17853"/>
          <a:stretch/>
        </p:blipFill>
        <p:spPr>
          <a:xfrm>
            <a:off x="840628" y="619929"/>
            <a:ext cx="7418070" cy="6135035"/>
          </a:xfrm>
          <a:prstGeom prst="rect">
            <a:avLst/>
          </a:prstGeom>
        </p:spPr>
      </p:pic>
      <p:sp>
        <p:nvSpPr>
          <p:cNvPr id="5" name="Text Box 3">
            <a:extLst>
              <a:ext uri="{FF2B5EF4-FFF2-40B4-BE49-F238E27FC236}">
                <a16:creationId xmlns:a16="http://schemas.microsoft.com/office/drawing/2014/main" id="{04C891E4-D940-CA83-10CD-6522913CD5DF}"/>
              </a:ext>
            </a:extLst>
          </p:cNvPr>
          <p:cNvSpPr txBox="1">
            <a:spLocks noChangeArrowheads="1"/>
          </p:cNvSpPr>
          <p:nvPr/>
        </p:nvSpPr>
        <p:spPr bwMode="auto">
          <a:xfrm>
            <a:off x="221227" y="114229"/>
            <a:ext cx="870892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altLang="en-US" sz="2800" dirty="0">
                <a:solidFill>
                  <a:srgbClr val="0070C0"/>
                </a:solidFill>
                <a:latin typeface="+mj-lt"/>
              </a:rPr>
              <a:t>Storm Effects on Global Temp. &amp; Density</a:t>
            </a:r>
          </a:p>
        </p:txBody>
      </p:sp>
    </p:spTree>
    <p:extLst>
      <p:ext uri="{BB962C8B-B14F-4D97-AF65-F5344CB8AC3E}">
        <p14:creationId xmlns:p14="http://schemas.microsoft.com/office/powerpoint/2010/main" val="1037094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B642DF29-09A3-9340-AF1A-3470F0F3AE01}" type="slidenum">
              <a:rPr lang="en-US" smtClean="0"/>
              <a:pPr>
                <a:defRPr/>
              </a:pPr>
              <a:t>15</a:t>
            </a:fld>
            <a:endParaRPr lang="en-US"/>
          </a:p>
        </p:txBody>
      </p:sp>
      <p:sp>
        <p:nvSpPr>
          <p:cNvPr id="7" name="TextBox 6"/>
          <p:cNvSpPr txBox="1"/>
          <p:nvPr/>
        </p:nvSpPr>
        <p:spPr>
          <a:xfrm>
            <a:off x="6705600" y="0"/>
            <a:ext cx="1371600" cy="400110"/>
          </a:xfrm>
          <a:prstGeom prst="rect">
            <a:avLst/>
          </a:prstGeom>
          <a:noFill/>
        </p:spPr>
        <p:txBody>
          <a:bodyPr wrap="square" rtlCol="0">
            <a:spAutoFit/>
          </a:bodyPr>
          <a:lstStyle/>
          <a:p>
            <a:pPr algn="ctr"/>
            <a:r>
              <a:rPr lang="en-US" sz="2000">
                <a:solidFill>
                  <a:srgbClr val="C00000"/>
                </a:solidFill>
              </a:rPr>
              <a:t>AMIE</a:t>
            </a:r>
          </a:p>
        </p:txBody>
      </p:sp>
      <p:sp>
        <p:nvSpPr>
          <p:cNvPr id="8" name="TextBox 7"/>
          <p:cNvSpPr txBox="1"/>
          <p:nvPr/>
        </p:nvSpPr>
        <p:spPr>
          <a:xfrm>
            <a:off x="1524000" y="0"/>
            <a:ext cx="1371600" cy="400110"/>
          </a:xfrm>
          <a:prstGeom prst="rect">
            <a:avLst/>
          </a:prstGeom>
          <a:noFill/>
        </p:spPr>
        <p:txBody>
          <a:bodyPr wrap="square" rtlCol="0">
            <a:spAutoFit/>
          </a:bodyPr>
          <a:lstStyle/>
          <a:p>
            <a:pPr algn="ctr"/>
            <a:r>
              <a:rPr lang="en-US" sz="2000" err="1">
                <a:solidFill>
                  <a:srgbClr val="C00000"/>
                </a:solidFill>
              </a:rPr>
              <a:t>Heelis</a:t>
            </a:r>
            <a:endParaRPr lang="en-US" sz="2000">
              <a:solidFill>
                <a:srgbClr val="C00000"/>
              </a:solidFill>
            </a:endParaRPr>
          </a:p>
        </p:txBody>
      </p:sp>
      <p:sp>
        <p:nvSpPr>
          <p:cNvPr id="9" name="TextBox 8"/>
          <p:cNvSpPr txBox="1"/>
          <p:nvPr/>
        </p:nvSpPr>
        <p:spPr>
          <a:xfrm>
            <a:off x="4114800" y="0"/>
            <a:ext cx="1371600" cy="400110"/>
          </a:xfrm>
          <a:prstGeom prst="rect">
            <a:avLst/>
          </a:prstGeom>
          <a:noFill/>
        </p:spPr>
        <p:txBody>
          <a:bodyPr wrap="square" rtlCol="0">
            <a:spAutoFit/>
          </a:bodyPr>
          <a:lstStyle/>
          <a:p>
            <a:pPr algn="ctr"/>
            <a:r>
              <a:rPr lang="en-US" sz="2000">
                <a:solidFill>
                  <a:srgbClr val="C00000"/>
                </a:solidFill>
              </a:rPr>
              <a:t>Weimer</a:t>
            </a:r>
          </a:p>
        </p:txBody>
      </p:sp>
      <p:sp>
        <p:nvSpPr>
          <p:cNvPr id="10" name="TextBox 9"/>
          <p:cNvSpPr txBox="1"/>
          <p:nvPr/>
        </p:nvSpPr>
        <p:spPr>
          <a:xfrm rot="16200000">
            <a:off x="-1373833" y="3198167"/>
            <a:ext cx="3657599" cy="461665"/>
          </a:xfrm>
          <a:prstGeom prst="rect">
            <a:avLst/>
          </a:prstGeom>
          <a:noFill/>
        </p:spPr>
        <p:txBody>
          <a:bodyPr wrap="square" rtlCol="0">
            <a:spAutoFit/>
          </a:bodyPr>
          <a:lstStyle/>
          <a:p>
            <a:pPr algn="ctr"/>
            <a:r>
              <a:rPr lang="en-US" sz="2400"/>
              <a:t>18:00 UT, 17 March 2015</a:t>
            </a:r>
          </a:p>
        </p:txBody>
      </p:sp>
      <p:pic>
        <p:nvPicPr>
          <p:cNvPr id="5" name="Picture 4">
            <a:extLst>
              <a:ext uri="{FF2B5EF4-FFF2-40B4-BE49-F238E27FC236}">
                <a16:creationId xmlns:a16="http://schemas.microsoft.com/office/drawing/2014/main" id="{4C32B500-78F0-8B49-A95E-BEA8A721C0C4}"/>
              </a:ext>
            </a:extLst>
          </p:cNvPr>
          <p:cNvPicPr>
            <a:picLocks noChangeAspect="1"/>
          </p:cNvPicPr>
          <p:nvPr/>
        </p:nvPicPr>
        <p:blipFill rotWithShape="1">
          <a:blip r:embed="rId3"/>
          <a:srcRect r="12248"/>
          <a:stretch/>
        </p:blipFill>
        <p:spPr>
          <a:xfrm>
            <a:off x="782385" y="464003"/>
            <a:ext cx="2649606" cy="6410325"/>
          </a:xfrm>
          <a:prstGeom prst="rect">
            <a:avLst/>
          </a:prstGeom>
        </p:spPr>
      </p:pic>
      <p:pic>
        <p:nvPicPr>
          <p:cNvPr id="15" name="Picture 14">
            <a:extLst>
              <a:ext uri="{FF2B5EF4-FFF2-40B4-BE49-F238E27FC236}">
                <a16:creationId xmlns:a16="http://schemas.microsoft.com/office/drawing/2014/main" id="{CCFD55D8-FBEF-B448-9355-76D539D3E75B}"/>
              </a:ext>
            </a:extLst>
          </p:cNvPr>
          <p:cNvPicPr>
            <a:picLocks noChangeAspect="1"/>
          </p:cNvPicPr>
          <p:nvPr/>
        </p:nvPicPr>
        <p:blipFill rotWithShape="1">
          <a:blip r:embed="rId4"/>
          <a:srcRect l="6527" r="11706"/>
          <a:stretch/>
        </p:blipFill>
        <p:spPr>
          <a:xfrm>
            <a:off x="3558311" y="464003"/>
            <a:ext cx="2468880" cy="6410325"/>
          </a:xfrm>
          <a:prstGeom prst="rect">
            <a:avLst/>
          </a:prstGeom>
        </p:spPr>
      </p:pic>
      <p:pic>
        <p:nvPicPr>
          <p:cNvPr id="17" name="Picture 16">
            <a:extLst>
              <a:ext uri="{FF2B5EF4-FFF2-40B4-BE49-F238E27FC236}">
                <a16:creationId xmlns:a16="http://schemas.microsoft.com/office/drawing/2014/main" id="{04334682-4D49-4D47-8812-18948FD25BA4}"/>
              </a:ext>
            </a:extLst>
          </p:cNvPr>
          <p:cNvPicPr>
            <a:picLocks noChangeAspect="1"/>
          </p:cNvPicPr>
          <p:nvPr/>
        </p:nvPicPr>
        <p:blipFill rotWithShape="1">
          <a:blip r:embed="rId5"/>
          <a:srcRect l="8045"/>
          <a:stretch/>
        </p:blipFill>
        <p:spPr>
          <a:xfrm>
            <a:off x="6163308" y="464003"/>
            <a:ext cx="2776512" cy="6410325"/>
          </a:xfrm>
          <a:prstGeom prst="rect">
            <a:avLst/>
          </a:prstGeom>
        </p:spPr>
      </p:pic>
    </p:spTree>
    <p:extLst>
      <p:ext uri="{BB962C8B-B14F-4D97-AF65-F5344CB8AC3E}">
        <p14:creationId xmlns:p14="http://schemas.microsoft.com/office/powerpoint/2010/main" val="1717425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099793F-7998-082D-E616-33ED1970CF97}"/>
              </a:ext>
            </a:extLst>
          </p:cNvPr>
          <p:cNvGrpSpPr/>
          <p:nvPr/>
        </p:nvGrpSpPr>
        <p:grpSpPr>
          <a:xfrm>
            <a:off x="203470" y="1209236"/>
            <a:ext cx="8636540" cy="4937760"/>
            <a:chOff x="203470" y="1209236"/>
            <a:chExt cx="8636540" cy="4937760"/>
          </a:xfrm>
        </p:grpSpPr>
        <p:pic>
          <p:nvPicPr>
            <p:cNvPr id="6" name="Picture 5">
              <a:extLst>
                <a:ext uri="{FF2B5EF4-FFF2-40B4-BE49-F238E27FC236}">
                  <a16:creationId xmlns:a16="http://schemas.microsoft.com/office/drawing/2014/main" id="{3E38A3B4-1C50-E969-9AD7-720AFEC202F6}"/>
                </a:ext>
              </a:extLst>
            </p:cNvPr>
            <p:cNvPicPr>
              <a:picLocks noChangeAspect="1"/>
            </p:cNvPicPr>
            <p:nvPr/>
          </p:nvPicPr>
          <p:blipFill rotWithShape="1">
            <a:blip r:embed="rId3"/>
            <a:srcRect b="53231"/>
            <a:stretch/>
          </p:blipFill>
          <p:spPr>
            <a:xfrm>
              <a:off x="217539" y="1209236"/>
              <a:ext cx="8622471" cy="4740812"/>
            </a:xfrm>
            <a:prstGeom prst="rect">
              <a:avLst/>
            </a:prstGeom>
          </p:spPr>
        </p:pic>
        <p:pic>
          <p:nvPicPr>
            <p:cNvPr id="7" name="Picture 6">
              <a:extLst>
                <a:ext uri="{FF2B5EF4-FFF2-40B4-BE49-F238E27FC236}">
                  <a16:creationId xmlns:a16="http://schemas.microsoft.com/office/drawing/2014/main" id="{24039BAC-FFDF-DE27-5BC7-C8A2B51B0FAC}"/>
                </a:ext>
              </a:extLst>
            </p:cNvPr>
            <p:cNvPicPr>
              <a:picLocks noChangeAspect="1"/>
            </p:cNvPicPr>
            <p:nvPr/>
          </p:nvPicPr>
          <p:blipFill rotWithShape="1">
            <a:blip r:embed="rId3"/>
            <a:srcRect l="2523" t="97029" r="-2523" b="-1"/>
            <a:stretch/>
          </p:blipFill>
          <p:spPr>
            <a:xfrm>
              <a:off x="203470" y="5845712"/>
              <a:ext cx="8622471" cy="301284"/>
            </a:xfrm>
            <a:prstGeom prst="rect">
              <a:avLst/>
            </a:prstGeom>
          </p:spPr>
        </p:pic>
      </p:grpSp>
      <p:pic>
        <p:nvPicPr>
          <p:cNvPr id="13" name="Picture 12">
            <a:extLst>
              <a:ext uri="{FF2B5EF4-FFF2-40B4-BE49-F238E27FC236}">
                <a16:creationId xmlns:a16="http://schemas.microsoft.com/office/drawing/2014/main" id="{18403CCA-FA73-C4C7-DC7B-33F6EAAFD3DB}"/>
              </a:ext>
            </a:extLst>
          </p:cNvPr>
          <p:cNvPicPr>
            <a:picLocks noChangeAspect="1"/>
          </p:cNvPicPr>
          <p:nvPr/>
        </p:nvPicPr>
        <p:blipFill rotWithShape="1">
          <a:blip r:embed="rId3">
            <a:alphaModFix/>
          </a:blip>
          <a:srcRect l="60369" t="52923" r="3940" b="37641"/>
          <a:stretch/>
        </p:blipFill>
        <p:spPr>
          <a:xfrm>
            <a:off x="5795890" y="2798091"/>
            <a:ext cx="2726993" cy="847578"/>
          </a:xfrm>
          <a:prstGeom prst="rect">
            <a:avLst/>
          </a:prstGeom>
        </p:spPr>
      </p:pic>
      <p:grpSp>
        <p:nvGrpSpPr>
          <p:cNvPr id="3" name="Group 2">
            <a:extLst>
              <a:ext uri="{FF2B5EF4-FFF2-40B4-BE49-F238E27FC236}">
                <a16:creationId xmlns:a16="http://schemas.microsoft.com/office/drawing/2014/main" id="{BC8C328F-93BD-488B-5C50-E25FB47C5199}"/>
              </a:ext>
            </a:extLst>
          </p:cNvPr>
          <p:cNvGrpSpPr/>
          <p:nvPr/>
        </p:nvGrpSpPr>
        <p:grpSpPr>
          <a:xfrm>
            <a:off x="2875869" y="1491177"/>
            <a:ext cx="2405109" cy="2613828"/>
            <a:chOff x="2875869" y="1491177"/>
            <a:chExt cx="2405109" cy="2613828"/>
          </a:xfrm>
        </p:grpSpPr>
        <p:sp>
          <p:nvSpPr>
            <p:cNvPr id="8" name="TextBox 7">
              <a:extLst>
                <a:ext uri="{FF2B5EF4-FFF2-40B4-BE49-F238E27FC236}">
                  <a16:creationId xmlns:a16="http://schemas.microsoft.com/office/drawing/2014/main" id="{017325F8-BAF8-989A-824A-65E090CEFD08}"/>
                </a:ext>
              </a:extLst>
            </p:cNvPr>
            <p:cNvSpPr txBox="1"/>
            <p:nvPr/>
          </p:nvSpPr>
          <p:spPr>
            <a:xfrm>
              <a:off x="4126735" y="1965789"/>
              <a:ext cx="1154243" cy="369332"/>
            </a:xfrm>
            <a:prstGeom prst="rect">
              <a:avLst/>
            </a:prstGeom>
            <a:noFill/>
          </p:spPr>
          <p:txBody>
            <a:bodyPr wrap="square" rtlCol="0">
              <a:spAutoFit/>
            </a:bodyPr>
            <a:lstStyle/>
            <a:p>
              <a:r>
                <a:rPr lang="en-US" sz="1800" dirty="0"/>
                <a:t>14:30 UT</a:t>
              </a:r>
            </a:p>
          </p:txBody>
        </p:sp>
        <p:grpSp>
          <p:nvGrpSpPr>
            <p:cNvPr id="2" name="Group 1">
              <a:extLst>
                <a:ext uri="{FF2B5EF4-FFF2-40B4-BE49-F238E27FC236}">
                  <a16:creationId xmlns:a16="http://schemas.microsoft.com/office/drawing/2014/main" id="{BE5FDF18-AD2D-A9CB-E818-49B0CCCB6FAD}"/>
                </a:ext>
              </a:extLst>
            </p:cNvPr>
            <p:cNvGrpSpPr/>
            <p:nvPr/>
          </p:nvGrpSpPr>
          <p:grpSpPr>
            <a:xfrm>
              <a:off x="2875869" y="1491177"/>
              <a:ext cx="1266787" cy="2613828"/>
              <a:chOff x="2875869" y="1491177"/>
              <a:chExt cx="1266787" cy="2613828"/>
            </a:xfrm>
          </p:grpSpPr>
          <p:pic>
            <p:nvPicPr>
              <p:cNvPr id="4" name="Picture 3">
                <a:extLst>
                  <a:ext uri="{FF2B5EF4-FFF2-40B4-BE49-F238E27FC236}">
                    <a16:creationId xmlns:a16="http://schemas.microsoft.com/office/drawing/2014/main" id="{27719F67-A725-7519-71BE-134BB6479236}"/>
                  </a:ext>
                </a:extLst>
              </p:cNvPr>
              <p:cNvPicPr>
                <a:picLocks noChangeAspect="1"/>
              </p:cNvPicPr>
              <p:nvPr/>
            </p:nvPicPr>
            <p:blipFill rotWithShape="1">
              <a:blip r:embed="rId4"/>
              <a:srcRect l="35772" t="2180" r="54341" b="63578"/>
              <a:stretch/>
            </p:blipFill>
            <p:spPr>
              <a:xfrm>
                <a:off x="3059723" y="1528067"/>
                <a:ext cx="576776" cy="2348336"/>
              </a:xfrm>
              <a:prstGeom prst="rect">
                <a:avLst/>
              </a:prstGeom>
            </p:spPr>
          </p:pic>
          <p:cxnSp>
            <p:nvCxnSpPr>
              <p:cNvPr id="5" name="Straight Arrow Connector 4">
                <a:extLst>
                  <a:ext uri="{FF2B5EF4-FFF2-40B4-BE49-F238E27FC236}">
                    <a16:creationId xmlns:a16="http://schemas.microsoft.com/office/drawing/2014/main" id="{494040A7-A866-8F0F-0B4F-58A341A68D43}"/>
                  </a:ext>
                </a:extLst>
              </p:cNvPr>
              <p:cNvCxnSpPr>
                <a:cxnSpLocks/>
              </p:cNvCxnSpPr>
              <p:nvPr/>
            </p:nvCxnSpPr>
            <p:spPr>
              <a:xfrm flipH="1" flipV="1">
                <a:off x="3390314" y="2210472"/>
                <a:ext cx="752342" cy="369332"/>
              </a:xfrm>
              <a:prstGeom prst="straightConnector1">
                <a:avLst/>
              </a:prstGeom>
              <a:ln>
                <a:tailEnd type="stealth" w="lg" len="lg"/>
              </a:ln>
            </p:spPr>
            <p:style>
              <a:lnRef idx="2">
                <a:schemeClr val="accent1"/>
              </a:lnRef>
              <a:fillRef idx="0">
                <a:schemeClr val="accent1"/>
              </a:fillRef>
              <a:effectRef idx="1">
                <a:schemeClr val="accent1"/>
              </a:effectRef>
              <a:fontRef idx="minor">
                <a:schemeClr val="tx1"/>
              </a:fontRef>
            </p:style>
          </p:cxnSp>
          <p:sp>
            <p:nvSpPr>
              <p:cNvPr id="9" name="Donut 8">
                <a:extLst>
                  <a:ext uri="{FF2B5EF4-FFF2-40B4-BE49-F238E27FC236}">
                    <a16:creationId xmlns:a16="http://schemas.microsoft.com/office/drawing/2014/main" id="{0396A644-5248-6D8A-F639-BD5CE739443A}"/>
                  </a:ext>
                </a:extLst>
              </p:cNvPr>
              <p:cNvSpPr/>
              <p:nvPr/>
            </p:nvSpPr>
            <p:spPr>
              <a:xfrm>
                <a:off x="2875869" y="1491177"/>
                <a:ext cx="877467" cy="2613828"/>
              </a:xfrm>
              <a:prstGeom prst="donut">
                <a:avLst>
                  <a:gd name="adj" fmla="val 431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sp>
        <p:nvSpPr>
          <p:cNvPr id="12" name="Text Box 3">
            <a:extLst>
              <a:ext uri="{FF2B5EF4-FFF2-40B4-BE49-F238E27FC236}">
                <a16:creationId xmlns:a16="http://schemas.microsoft.com/office/drawing/2014/main" id="{C7170640-540C-0532-FD16-E6A828E95A0C}"/>
              </a:ext>
            </a:extLst>
          </p:cNvPr>
          <p:cNvSpPr txBox="1">
            <a:spLocks noChangeArrowheads="1"/>
          </p:cNvSpPr>
          <p:nvPr/>
        </p:nvSpPr>
        <p:spPr bwMode="auto">
          <a:xfrm>
            <a:off x="217539" y="149433"/>
            <a:ext cx="870892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altLang="en-US" sz="2800" dirty="0">
                <a:solidFill>
                  <a:srgbClr val="0070C0"/>
                </a:solidFill>
                <a:latin typeface="+mj-lt"/>
              </a:rPr>
              <a:t>Comparison with Swarm  Mass Density</a:t>
            </a:r>
          </a:p>
        </p:txBody>
      </p:sp>
    </p:spTree>
    <p:extLst>
      <p:ext uri="{BB962C8B-B14F-4D97-AF65-F5344CB8AC3E}">
        <p14:creationId xmlns:p14="http://schemas.microsoft.com/office/powerpoint/2010/main" val="4056633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523124-4B91-1DA0-4E3E-747443BAD2DE}"/>
              </a:ext>
            </a:extLst>
          </p:cNvPr>
          <p:cNvPicPr>
            <a:picLocks noChangeAspect="1"/>
          </p:cNvPicPr>
          <p:nvPr/>
        </p:nvPicPr>
        <p:blipFill rotWithShape="1">
          <a:blip r:embed="rId3"/>
          <a:srcRect t="9997" r="52960"/>
          <a:stretch/>
        </p:blipFill>
        <p:spPr>
          <a:xfrm>
            <a:off x="560145" y="1208268"/>
            <a:ext cx="2788700" cy="5500299"/>
          </a:xfrm>
          <a:prstGeom prst="rect">
            <a:avLst/>
          </a:prstGeom>
        </p:spPr>
      </p:pic>
      <p:pic>
        <p:nvPicPr>
          <p:cNvPr id="7" name="Picture 6">
            <a:extLst>
              <a:ext uri="{FF2B5EF4-FFF2-40B4-BE49-F238E27FC236}">
                <a16:creationId xmlns:a16="http://schemas.microsoft.com/office/drawing/2014/main" id="{41717E83-5E4D-D233-BF62-8E354E4432E8}"/>
              </a:ext>
            </a:extLst>
          </p:cNvPr>
          <p:cNvPicPr>
            <a:picLocks noChangeAspect="1"/>
          </p:cNvPicPr>
          <p:nvPr/>
        </p:nvPicPr>
        <p:blipFill rotWithShape="1">
          <a:blip r:embed="rId4"/>
          <a:srcRect t="9808" r="53383"/>
          <a:stretch/>
        </p:blipFill>
        <p:spPr>
          <a:xfrm>
            <a:off x="3081558" y="1208268"/>
            <a:ext cx="2763624" cy="5511850"/>
          </a:xfrm>
          <a:prstGeom prst="rect">
            <a:avLst/>
          </a:prstGeom>
        </p:spPr>
      </p:pic>
      <p:pic>
        <p:nvPicPr>
          <p:cNvPr id="9" name="Picture 8">
            <a:extLst>
              <a:ext uri="{FF2B5EF4-FFF2-40B4-BE49-F238E27FC236}">
                <a16:creationId xmlns:a16="http://schemas.microsoft.com/office/drawing/2014/main" id="{96A757BF-D51F-25B5-0BA4-E60726A19B9A}"/>
              </a:ext>
            </a:extLst>
          </p:cNvPr>
          <p:cNvPicPr>
            <a:picLocks noChangeAspect="1"/>
          </p:cNvPicPr>
          <p:nvPr/>
        </p:nvPicPr>
        <p:blipFill rotWithShape="1">
          <a:blip r:embed="rId5"/>
          <a:srcRect t="11692" r="39850"/>
          <a:stretch/>
        </p:blipFill>
        <p:spPr>
          <a:xfrm>
            <a:off x="5578092" y="1323404"/>
            <a:ext cx="3565908" cy="5396714"/>
          </a:xfrm>
          <a:prstGeom prst="rect">
            <a:avLst/>
          </a:prstGeom>
        </p:spPr>
      </p:pic>
      <p:sp>
        <p:nvSpPr>
          <p:cNvPr id="10" name="Text Box 3">
            <a:extLst>
              <a:ext uri="{FF2B5EF4-FFF2-40B4-BE49-F238E27FC236}">
                <a16:creationId xmlns:a16="http://schemas.microsoft.com/office/drawing/2014/main" id="{76043B88-8B2A-33BB-7C95-D1C95FD26D56}"/>
              </a:ext>
            </a:extLst>
          </p:cNvPr>
          <p:cNvSpPr txBox="1">
            <a:spLocks noChangeArrowheads="1"/>
          </p:cNvSpPr>
          <p:nvPr/>
        </p:nvSpPr>
        <p:spPr bwMode="auto">
          <a:xfrm>
            <a:off x="217539" y="149433"/>
            <a:ext cx="870892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altLang="en-US" sz="2800" dirty="0">
                <a:solidFill>
                  <a:srgbClr val="0070C0"/>
                </a:solidFill>
                <a:latin typeface="+mj-lt"/>
              </a:rPr>
              <a:t>Comparison with Swarm  Mass Density</a:t>
            </a:r>
          </a:p>
        </p:txBody>
      </p:sp>
      <p:sp>
        <p:nvSpPr>
          <p:cNvPr id="11" name="TextBox 10">
            <a:extLst>
              <a:ext uri="{FF2B5EF4-FFF2-40B4-BE49-F238E27FC236}">
                <a16:creationId xmlns:a16="http://schemas.microsoft.com/office/drawing/2014/main" id="{65EBA0AF-2714-FD4C-CD68-36055C2EDDE2}"/>
              </a:ext>
            </a:extLst>
          </p:cNvPr>
          <p:cNvSpPr txBox="1"/>
          <p:nvPr/>
        </p:nvSpPr>
        <p:spPr>
          <a:xfrm>
            <a:off x="715454" y="783950"/>
            <a:ext cx="2394654" cy="400110"/>
          </a:xfrm>
          <a:prstGeom prst="rect">
            <a:avLst/>
          </a:prstGeom>
          <a:noFill/>
        </p:spPr>
        <p:txBody>
          <a:bodyPr wrap="square" rtlCol="0">
            <a:spAutoFit/>
          </a:bodyPr>
          <a:lstStyle/>
          <a:p>
            <a:pPr algn="ctr"/>
            <a:r>
              <a:rPr lang="en-US" sz="2000" dirty="0">
                <a:solidFill>
                  <a:srgbClr val="FF0000"/>
                </a:solidFill>
              </a:rPr>
              <a:t>TIEGCM-</a:t>
            </a:r>
            <a:r>
              <a:rPr lang="en-US" sz="2000" dirty="0" err="1">
                <a:solidFill>
                  <a:srgbClr val="FF0000"/>
                </a:solidFill>
              </a:rPr>
              <a:t>Heelis</a:t>
            </a:r>
            <a:endParaRPr lang="en-US" sz="2000" dirty="0">
              <a:solidFill>
                <a:srgbClr val="FF0000"/>
              </a:solidFill>
            </a:endParaRPr>
          </a:p>
        </p:txBody>
      </p:sp>
      <p:sp>
        <p:nvSpPr>
          <p:cNvPr id="12" name="TextBox 11">
            <a:extLst>
              <a:ext uri="{FF2B5EF4-FFF2-40B4-BE49-F238E27FC236}">
                <a16:creationId xmlns:a16="http://schemas.microsoft.com/office/drawing/2014/main" id="{1E8F7B24-5F47-F122-B590-2CC938DC5EDF}"/>
              </a:ext>
            </a:extLst>
          </p:cNvPr>
          <p:cNvSpPr txBox="1"/>
          <p:nvPr/>
        </p:nvSpPr>
        <p:spPr>
          <a:xfrm>
            <a:off x="5732837" y="750590"/>
            <a:ext cx="2394654" cy="400110"/>
          </a:xfrm>
          <a:prstGeom prst="rect">
            <a:avLst/>
          </a:prstGeom>
          <a:noFill/>
        </p:spPr>
        <p:txBody>
          <a:bodyPr wrap="square" rtlCol="0">
            <a:spAutoFit/>
          </a:bodyPr>
          <a:lstStyle/>
          <a:p>
            <a:pPr algn="ctr"/>
            <a:r>
              <a:rPr lang="en-US" sz="2000" dirty="0">
                <a:solidFill>
                  <a:srgbClr val="FF0000"/>
                </a:solidFill>
              </a:rPr>
              <a:t>TIEGCM-AMIE</a:t>
            </a:r>
          </a:p>
        </p:txBody>
      </p:sp>
      <p:sp>
        <p:nvSpPr>
          <p:cNvPr id="13" name="TextBox 12">
            <a:extLst>
              <a:ext uri="{FF2B5EF4-FFF2-40B4-BE49-F238E27FC236}">
                <a16:creationId xmlns:a16="http://schemas.microsoft.com/office/drawing/2014/main" id="{10681A26-9D87-3BD6-CC2A-102C14B35DCC}"/>
              </a:ext>
            </a:extLst>
          </p:cNvPr>
          <p:cNvSpPr txBox="1"/>
          <p:nvPr/>
        </p:nvSpPr>
        <p:spPr>
          <a:xfrm>
            <a:off x="3301561" y="781604"/>
            <a:ext cx="2394654" cy="400110"/>
          </a:xfrm>
          <a:prstGeom prst="rect">
            <a:avLst/>
          </a:prstGeom>
          <a:noFill/>
        </p:spPr>
        <p:txBody>
          <a:bodyPr wrap="square" rtlCol="0">
            <a:spAutoFit/>
          </a:bodyPr>
          <a:lstStyle/>
          <a:p>
            <a:pPr algn="ctr"/>
            <a:r>
              <a:rPr lang="en-US" sz="2000" dirty="0">
                <a:solidFill>
                  <a:srgbClr val="FF0000"/>
                </a:solidFill>
              </a:rPr>
              <a:t>TIEGCM-Weimer</a:t>
            </a:r>
          </a:p>
        </p:txBody>
      </p:sp>
    </p:spTree>
    <p:extLst>
      <p:ext uri="{BB962C8B-B14F-4D97-AF65-F5344CB8AC3E}">
        <p14:creationId xmlns:p14="http://schemas.microsoft.com/office/powerpoint/2010/main" val="4140040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0" y="4171890"/>
            <a:ext cx="1371600" cy="400110"/>
          </a:xfrm>
          <a:prstGeom prst="rect">
            <a:avLst/>
          </a:prstGeom>
          <a:noFill/>
        </p:spPr>
        <p:txBody>
          <a:bodyPr wrap="square" rtlCol="0">
            <a:spAutoFit/>
          </a:bodyPr>
          <a:lstStyle/>
          <a:p>
            <a:pPr algn="ctr"/>
            <a:r>
              <a:rPr lang="en-US" sz="2000">
                <a:solidFill>
                  <a:schemeClr val="bg1"/>
                </a:solidFill>
              </a:rPr>
              <a:t>TEC</a:t>
            </a:r>
            <a:endParaRPr lang="en-US" sz="2000" baseline="-25000">
              <a:solidFill>
                <a:schemeClr val="bg1"/>
              </a:solidFill>
            </a:endParaRPr>
          </a:p>
        </p:txBody>
      </p:sp>
      <p:sp>
        <p:nvSpPr>
          <p:cNvPr id="16" name="TextBox 15"/>
          <p:cNvSpPr txBox="1"/>
          <p:nvPr/>
        </p:nvSpPr>
        <p:spPr>
          <a:xfrm>
            <a:off x="5638800" y="4171890"/>
            <a:ext cx="1371600" cy="400110"/>
          </a:xfrm>
          <a:prstGeom prst="rect">
            <a:avLst/>
          </a:prstGeom>
          <a:noFill/>
        </p:spPr>
        <p:txBody>
          <a:bodyPr wrap="square" rtlCol="0">
            <a:spAutoFit/>
          </a:bodyPr>
          <a:lstStyle/>
          <a:p>
            <a:pPr algn="ctr"/>
            <a:r>
              <a:rPr lang="en-US" sz="2000">
                <a:solidFill>
                  <a:schemeClr val="bg1"/>
                </a:solidFill>
              </a:rPr>
              <a:t>TEC</a:t>
            </a:r>
            <a:endParaRPr lang="en-US" sz="2000" baseline="-25000">
              <a:solidFill>
                <a:schemeClr val="bg1"/>
              </a:solidFill>
            </a:endParaRPr>
          </a:p>
        </p:txBody>
      </p:sp>
      <p:sp>
        <p:nvSpPr>
          <p:cNvPr id="17" name="TextBox 16"/>
          <p:cNvSpPr txBox="1"/>
          <p:nvPr/>
        </p:nvSpPr>
        <p:spPr>
          <a:xfrm>
            <a:off x="2819400" y="4171890"/>
            <a:ext cx="1371600" cy="400110"/>
          </a:xfrm>
          <a:prstGeom prst="rect">
            <a:avLst/>
          </a:prstGeom>
          <a:noFill/>
        </p:spPr>
        <p:txBody>
          <a:bodyPr wrap="square" rtlCol="0">
            <a:spAutoFit/>
          </a:bodyPr>
          <a:lstStyle/>
          <a:p>
            <a:pPr algn="ctr"/>
            <a:r>
              <a:rPr lang="en-US" sz="2000">
                <a:solidFill>
                  <a:schemeClr val="bg1"/>
                </a:solidFill>
              </a:rPr>
              <a:t>TEC</a:t>
            </a:r>
            <a:endParaRPr lang="en-US" sz="2000" baseline="-25000">
              <a:solidFill>
                <a:schemeClr val="bg1"/>
              </a:solidFill>
            </a:endParaRPr>
          </a:p>
        </p:txBody>
      </p:sp>
      <p:sp>
        <p:nvSpPr>
          <p:cNvPr id="26" name="Text Box 3"/>
          <p:cNvSpPr txBox="1">
            <a:spLocks noChangeArrowheads="1"/>
          </p:cNvSpPr>
          <p:nvPr/>
        </p:nvSpPr>
        <p:spPr bwMode="auto">
          <a:xfrm>
            <a:off x="135591" y="743649"/>
            <a:ext cx="8872818" cy="4693593"/>
          </a:xfrm>
          <a:prstGeom prst="rect">
            <a:avLst/>
          </a:prstGeom>
          <a:noFill/>
          <a:ln w="9525">
            <a:noFill/>
            <a:miter lim="800000"/>
            <a:headEnd/>
            <a:tailEnd/>
          </a:ln>
        </p:spPr>
        <p:txBody>
          <a:bodyPr wrap="square">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917575" indent="-342900">
              <a:spcAft>
                <a:spcPts val="600"/>
              </a:spcAft>
              <a:buClr>
                <a:schemeClr val="accent2"/>
              </a:buClr>
              <a:buFont typeface="Wingdings" pitchFamily="2" charset="2"/>
              <a:buChar char="§"/>
            </a:pPr>
            <a:endParaRPr lang="en-US" sz="2400" dirty="0">
              <a:solidFill>
                <a:srgbClr val="000000"/>
              </a:solidFill>
              <a:latin typeface="Verdana" pitchFamily="-99" charset="0"/>
            </a:endParaRPr>
          </a:p>
          <a:p>
            <a:pPr marL="342900" indent="-342900">
              <a:spcAft>
                <a:spcPts val="1800"/>
              </a:spcAft>
              <a:buClr>
                <a:srgbClr val="0070C0"/>
              </a:buClr>
              <a:buFont typeface="Wingdings" pitchFamily="2" charset="2"/>
              <a:buChar char="§"/>
            </a:pPr>
            <a:r>
              <a:rPr lang="en-US" sz="2400" dirty="0">
                <a:solidFill>
                  <a:srgbClr val="000000"/>
                </a:solidFill>
                <a:latin typeface="Verdana" pitchFamily="-99" charset="0"/>
              </a:rPr>
              <a:t>AMIE is a useful tool to assimilation other ground and space-based observations that complement the GDC mission.</a:t>
            </a:r>
            <a:endParaRPr lang="en-US" sz="2400" i="1" dirty="0">
              <a:solidFill>
                <a:srgbClr val="0070C0"/>
              </a:solidFill>
              <a:latin typeface="Verdana" pitchFamily="-99" charset="0"/>
            </a:endParaRPr>
          </a:p>
          <a:p>
            <a:pPr marL="342900" indent="-342900">
              <a:spcAft>
                <a:spcPts val="1800"/>
              </a:spcAft>
              <a:buClr>
                <a:schemeClr val="accent2"/>
              </a:buClr>
              <a:buFont typeface="Wingdings" pitchFamily="2" charset="2"/>
              <a:buChar char="§"/>
            </a:pPr>
            <a:r>
              <a:rPr lang="en-US" sz="2400" dirty="0">
                <a:solidFill>
                  <a:srgbClr val="000000"/>
                </a:solidFill>
                <a:latin typeface="Verdana" pitchFamily="-99" charset="0"/>
              </a:rPr>
              <a:t>Coupled AMIE-TIEGCM is able to capture the main storm features in the IT system, but quantitative model-data differences still exist.</a:t>
            </a:r>
            <a:endParaRPr lang="en-US" sz="2400" i="1" dirty="0">
              <a:solidFill>
                <a:srgbClr val="0070C0"/>
              </a:solidFill>
              <a:latin typeface="Verdana" pitchFamily="-99" charset="0"/>
            </a:endParaRPr>
          </a:p>
          <a:p>
            <a:pPr marL="342900" indent="-342900">
              <a:spcAft>
                <a:spcPts val="1800"/>
              </a:spcAft>
              <a:buClr>
                <a:schemeClr val="accent2"/>
              </a:buClr>
              <a:buFont typeface="Wingdings" pitchFamily="2" charset="2"/>
              <a:buChar char="§"/>
            </a:pPr>
            <a:r>
              <a:rPr lang="en-US" sz="2400" dirty="0">
                <a:solidFill>
                  <a:srgbClr val="000000"/>
                </a:solidFill>
                <a:latin typeface="Verdana" pitchFamily="-99" charset="0"/>
              </a:rPr>
              <a:t>The GDC mission will provide unprecedent coverage of the global IT system, and advanced data assimilation tools as well as numerical modeling can  greatly enhance its scientific objectives.</a:t>
            </a:r>
            <a:endParaRPr lang="en-US" sz="2400" i="1" dirty="0">
              <a:solidFill>
                <a:srgbClr val="0070C0"/>
              </a:solidFill>
              <a:latin typeface="Verdana" pitchFamily="-99" charset="0"/>
            </a:endParaRPr>
          </a:p>
        </p:txBody>
      </p:sp>
      <p:sp>
        <p:nvSpPr>
          <p:cNvPr id="2" name="Text Box 3">
            <a:extLst>
              <a:ext uri="{FF2B5EF4-FFF2-40B4-BE49-F238E27FC236}">
                <a16:creationId xmlns:a16="http://schemas.microsoft.com/office/drawing/2014/main" id="{C3A9FF6A-7C98-1174-578C-10CF8E76FE91}"/>
              </a:ext>
            </a:extLst>
          </p:cNvPr>
          <p:cNvSpPr txBox="1">
            <a:spLocks noChangeArrowheads="1"/>
          </p:cNvSpPr>
          <p:nvPr/>
        </p:nvSpPr>
        <p:spPr bwMode="auto">
          <a:xfrm>
            <a:off x="221227" y="191719"/>
            <a:ext cx="870892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altLang="en-US" sz="3600" dirty="0">
                <a:solidFill>
                  <a:srgbClr val="0070C0"/>
                </a:solidFill>
                <a:latin typeface="+mj-lt"/>
              </a:rPr>
              <a:t>Summary</a:t>
            </a:r>
          </a:p>
        </p:txBody>
      </p:sp>
    </p:spTree>
    <p:extLst>
      <p:ext uri="{BB962C8B-B14F-4D97-AF65-F5344CB8AC3E}">
        <p14:creationId xmlns:p14="http://schemas.microsoft.com/office/powerpoint/2010/main" val="1029684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40" descr="ace_aedst_pot.tif"/>
          <p:cNvPicPr>
            <a:picLocks noChangeAspect="1"/>
          </p:cNvPicPr>
          <p:nvPr/>
        </p:nvPicPr>
        <p:blipFill>
          <a:blip r:embed="rId3"/>
          <a:srcRect/>
          <a:stretch>
            <a:fillRect/>
          </a:stretch>
        </p:blipFill>
        <p:spPr bwMode="auto">
          <a:xfrm>
            <a:off x="946150" y="82550"/>
            <a:ext cx="7326313" cy="1338263"/>
          </a:xfrm>
          <a:prstGeom prst="rect">
            <a:avLst/>
          </a:prstGeom>
          <a:noFill/>
          <a:ln w="9525">
            <a:noFill/>
            <a:miter lim="800000"/>
            <a:headEnd/>
            <a:tailEnd/>
          </a:ln>
        </p:spPr>
      </p:pic>
      <p:pic>
        <p:nvPicPr>
          <p:cNvPr id="21507" name="Picture 2" descr="ace_aedst_pot_jh.tif"/>
          <p:cNvPicPr>
            <a:picLocks noChangeAspect="1"/>
          </p:cNvPicPr>
          <p:nvPr/>
        </p:nvPicPr>
        <p:blipFill>
          <a:blip r:embed="rId4"/>
          <a:srcRect t="94737"/>
          <a:stretch>
            <a:fillRect/>
          </a:stretch>
        </p:blipFill>
        <p:spPr bwMode="auto">
          <a:xfrm>
            <a:off x="803275" y="1420813"/>
            <a:ext cx="7626350" cy="328612"/>
          </a:xfrm>
          <a:prstGeom prst="rect">
            <a:avLst/>
          </a:prstGeom>
          <a:noFill/>
          <a:ln w="9525">
            <a:noFill/>
            <a:miter lim="800000"/>
            <a:headEnd/>
            <a:tailEnd/>
          </a:ln>
        </p:spPr>
      </p:pic>
      <p:grpSp>
        <p:nvGrpSpPr>
          <p:cNvPr id="2" name="Group 21"/>
          <p:cNvGrpSpPr>
            <a:grpSpLocks/>
          </p:cNvGrpSpPr>
          <p:nvPr/>
        </p:nvGrpSpPr>
        <p:grpSpPr bwMode="auto">
          <a:xfrm>
            <a:off x="239713" y="141288"/>
            <a:ext cx="4329112" cy="2997200"/>
            <a:chOff x="239630" y="140680"/>
            <a:chExt cx="4329113" cy="2998024"/>
          </a:xfrm>
        </p:grpSpPr>
        <p:cxnSp>
          <p:nvCxnSpPr>
            <p:cNvPr id="21524" name="Straight Connector 12"/>
            <p:cNvCxnSpPr>
              <a:cxnSpLocks noChangeShapeType="1"/>
            </p:cNvCxnSpPr>
            <p:nvPr/>
          </p:nvCxnSpPr>
          <p:spPr bwMode="auto">
            <a:xfrm rot="5400000">
              <a:off x="2377761" y="609769"/>
              <a:ext cx="939765" cy="1588"/>
            </a:xfrm>
            <a:prstGeom prst="line">
              <a:avLst/>
            </a:prstGeom>
            <a:noFill/>
            <a:ln w="34925">
              <a:solidFill>
                <a:srgbClr val="3366FF"/>
              </a:solidFill>
              <a:prstDash val="dash"/>
              <a:round/>
              <a:headEnd/>
              <a:tailEnd/>
            </a:ln>
          </p:spPr>
        </p:cxnSp>
        <p:pic>
          <p:nvPicPr>
            <p:cNvPr id="21525" name="Picture 2" descr="tgcm_goce_ExBdrift_wind_01.tif"/>
            <p:cNvPicPr>
              <a:picLocks noChangeAspect="1"/>
            </p:cNvPicPr>
            <p:nvPr/>
          </p:nvPicPr>
          <p:blipFill>
            <a:blip r:embed="rId5"/>
            <a:srcRect b="67377"/>
            <a:stretch>
              <a:fillRect/>
            </a:stretch>
          </p:blipFill>
          <p:spPr bwMode="auto">
            <a:xfrm>
              <a:off x="239630" y="1119758"/>
              <a:ext cx="4329113" cy="2018946"/>
            </a:xfrm>
            <a:prstGeom prst="rect">
              <a:avLst/>
            </a:prstGeom>
            <a:noFill/>
            <a:ln w="9525">
              <a:noFill/>
              <a:miter lim="800000"/>
              <a:headEnd/>
              <a:tailEnd/>
            </a:ln>
          </p:spPr>
        </p:pic>
      </p:grpSp>
      <p:grpSp>
        <p:nvGrpSpPr>
          <p:cNvPr id="3" name="Group 22"/>
          <p:cNvGrpSpPr>
            <a:grpSpLocks/>
          </p:cNvGrpSpPr>
          <p:nvPr/>
        </p:nvGrpSpPr>
        <p:grpSpPr bwMode="auto">
          <a:xfrm>
            <a:off x="234950" y="136525"/>
            <a:ext cx="4329113" cy="4826000"/>
            <a:chOff x="235049" y="136121"/>
            <a:chExt cx="4329113" cy="4825739"/>
          </a:xfrm>
        </p:grpSpPr>
        <p:cxnSp>
          <p:nvCxnSpPr>
            <p:cNvPr id="21522" name="Straight Connector 12"/>
            <p:cNvCxnSpPr>
              <a:cxnSpLocks noChangeShapeType="1"/>
            </p:cNvCxnSpPr>
            <p:nvPr/>
          </p:nvCxnSpPr>
          <p:spPr bwMode="auto">
            <a:xfrm rot="5400000">
              <a:off x="3343608" y="605210"/>
              <a:ext cx="939765" cy="1588"/>
            </a:xfrm>
            <a:prstGeom prst="line">
              <a:avLst/>
            </a:prstGeom>
            <a:noFill/>
            <a:ln w="34925">
              <a:solidFill>
                <a:srgbClr val="3366FF"/>
              </a:solidFill>
              <a:prstDash val="dash"/>
              <a:round/>
              <a:headEnd/>
              <a:tailEnd/>
            </a:ln>
          </p:spPr>
        </p:cxnSp>
        <p:pic>
          <p:nvPicPr>
            <p:cNvPr id="21523" name="Picture 2" descr="tgcm_goce_ExBdrift_wind_01.tif"/>
            <p:cNvPicPr>
              <a:picLocks noChangeAspect="1"/>
            </p:cNvPicPr>
            <p:nvPr/>
          </p:nvPicPr>
          <p:blipFill>
            <a:blip r:embed="rId5"/>
            <a:srcRect t="34869" b="33688"/>
            <a:stretch>
              <a:fillRect/>
            </a:stretch>
          </p:blipFill>
          <p:spPr bwMode="auto">
            <a:xfrm>
              <a:off x="235049" y="3016112"/>
              <a:ext cx="4329113" cy="1945748"/>
            </a:xfrm>
            <a:prstGeom prst="rect">
              <a:avLst/>
            </a:prstGeom>
            <a:noFill/>
            <a:ln w="9525">
              <a:noFill/>
              <a:miter lim="800000"/>
              <a:headEnd/>
              <a:tailEnd/>
            </a:ln>
          </p:spPr>
        </p:pic>
      </p:grpSp>
      <p:grpSp>
        <p:nvGrpSpPr>
          <p:cNvPr id="4" name="Group 23"/>
          <p:cNvGrpSpPr>
            <a:grpSpLocks/>
          </p:cNvGrpSpPr>
          <p:nvPr/>
        </p:nvGrpSpPr>
        <p:grpSpPr bwMode="auto">
          <a:xfrm>
            <a:off x="273050" y="146050"/>
            <a:ext cx="4506913" cy="6667500"/>
            <a:chOff x="273281" y="145831"/>
            <a:chExt cx="4506851" cy="6667738"/>
          </a:xfrm>
        </p:grpSpPr>
        <p:cxnSp>
          <p:nvCxnSpPr>
            <p:cNvPr id="21520" name="Straight Connector 12"/>
            <p:cNvCxnSpPr>
              <a:cxnSpLocks noChangeShapeType="1"/>
            </p:cNvCxnSpPr>
            <p:nvPr/>
          </p:nvCxnSpPr>
          <p:spPr bwMode="auto">
            <a:xfrm rot="5400000">
              <a:off x="4309455" y="614920"/>
              <a:ext cx="939765" cy="1588"/>
            </a:xfrm>
            <a:prstGeom prst="line">
              <a:avLst/>
            </a:prstGeom>
            <a:noFill/>
            <a:ln w="34925">
              <a:solidFill>
                <a:srgbClr val="3366FF"/>
              </a:solidFill>
              <a:prstDash val="dash"/>
              <a:round/>
              <a:headEnd/>
              <a:tailEnd/>
            </a:ln>
          </p:spPr>
        </p:cxnSp>
        <p:pic>
          <p:nvPicPr>
            <p:cNvPr id="21521" name="Picture 2" descr="tgcm_goce_ExBdrift_wind_01.tif"/>
            <p:cNvPicPr>
              <a:picLocks noChangeAspect="1"/>
            </p:cNvPicPr>
            <p:nvPr/>
          </p:nvPicPr>
          <p:blipFill>
            <a:blip r:embed="rId5"/>
            <a:srcRect t="67967"/>
            <a:stretch>
              <a:fillRect/>
            </a:stretch>
          </p:blipFill>
          <p:spPr bwMode="auto">
            <a:xfrm>
              <a:off x="273281" y="4831300"/>
              <a:ext cx="4329113" cy="1982269"/>
            </a:xfrm>
            <a:prstGeom prst="rect">
              <a:avLst/>
            </a:prstGeom>
            <a:noFill/>
            <a:ln w="9525">
              <a:noFill/>
              <a:miter lim="800000"/>
              <a:headEnd/>
              <a:tailEnd/>
            </a:ln>
          </p:spPr>
        </p:pic>
      </p:grpSp>
      <p:grpSp>
        <p:nvGrpSpPr>
          <p:cNvPr id="5" name="Group 24"/>
          <p:cNvGrpSpPr>
            <a:grpSpLocks/>
          </p:cNvGrpSpPr>
          <p:nvPr/>
        </p:nvGrpSpPr>
        <p:grpSpPr bwMode="auto">
          <a:xfrm>
            <a:off x="4559300" y="141288"/>
            <a:ext cx="4330700" cy="2987675"/>
            <a:chOff x="4559366" y="141272"/>
            <a:chExt cx="4330700" cy="2987850"/>
          </a:xfrm>
        </p:grpSpPr>
        <p:cxnSp>
          <p:nvCxnSpPr>
            <p:cNvPr id="21518" name="Straight Connector 12"/>
            <p:cNvCxnSpPr>
              <a:cxnSpLocks noChangeShapeType="1"/>
            </p:cNvCxnSpPr>
            <p:nvPr/>
          </p:nvCxnSpPr>
          <p:spPr bwMode="auto">
            <a:xfrm rot="5400000">
              <a:off x="5289573" y="610361"/>
              <a:ext cx="939765" cy="1588"/>
            </a:xfrm>
            <a:prstGeom prst="line">
              <a:avLst/>
            </a:prstGeom>
            <a:noFill/>
            <a:ln w="34925">
              <a:solidFill>
                <a:srgbClr val="3366FF"/>
              </a:solidFill>
              <a:prstDash val="dash"/>
              <a:round/>
              <a:headEnd/>
              <a:tailEnd/>
            </a:ln>
          </p:spPr>
        </p:cxnSp>
        <p:pic>
          <p:nvPicPr>
            <p:cNvPr id="21519" name="Picture 3" descr="tgcm_goce_ExBdrift_wind_02.tif"/>
            <p:cNvPicPr>
              <a:picLocks noChangeAspect="1"/>
            </p:cNvPicPr>
            <p:nvPr/>
          </p:nvPicPr>
          <p:blipFill>
            <a:blip r:embed="rId6"/>
            <a:srcRect b="67377"/>
            <a:stretch>
              <a:fillRect/>
            </a:stretch>
          </p:blipFill>
          <p:spPr bwMode="auto">
            <a:xfrm>
              <a:off x="4559366" y="1110197"/>
              <a:ext cx="4330700" cy="2018925"/>
            </a:xfrm>
            <a:prstGeom prst="rect">
              <a:avLst/>
            </a:prstGeom>
            <a:noFill/>
            <a:ln w="9525">
              <a:noFill/>
              <a:miter lim="800000"/>
              <a:headEnd/>
              <a:tailEnd/>
            </a:ln>
          </p:spPr>
        </p:pic>
      </p:grpSp>
      <p:grpSp>
        <p:nvGrpSpPr>
          <p:cNvPr id="6" name="Group 25"/>
          <p:cNvGrpSpPr>
            <a:grpSpLocks/>
          </p:cNvGrpSpPr>
          <p:nvPr/>
        </p:nvGrpSpPr>
        <p:grpSpPr bwMode="auto">
          <a:xfrm>
            <a:off x="4573588" y="136525"/>
            <a:ext cx="4330700" cy="4846638"/>
            <a:chOff x="4573429" y="136713"/>
            <a:chExt cx="4330700" cy="4847136"/>
          </a:xfrm>
        </p:grpSpPr>
        <p:cxnSp>
          <p:nvCxnSpPr>
            <p:cNvPr id="21516" name="Straight Connector 12"/>
            <p:cNvCxnSpPr>
              <a:cxnSpLocks noChangeShapeType="1"/>
            </p:cNvCxnSpPr>
            <p:nvPr/>
          </p:nvCxnSpPr>
          <p:spPr bwMode="auto">
            <a:xfrm rot="5400000">
              <a:off x="6241149" y="605802"/>
              <a:ext cx="939765" cy="1588"/>
            </a:xfrm>
            <a:prstGeom prst="line">
              <a:avLst/>
            </a:prstGeom>
            <a:noFill/>
            <a:ln w="34925">
              <a:solidFill>
                <a:srgbClr val="3366FF"/>
              </a:solidFill>
              <a:prstDash val="dash"/>
              <a:round/>
              <a:headEnd/>
              <a:tailEnd/>
            </a:ln>
          </p:spPr>
        </p:cxnSp>
        <p:pic>
          <p:nvPicPr>
            <p:cNvPr id="21517" name="Picture 19" descr="tgcm_goce_ExBdrift_wind_02.tif"/>
            <p:cNvPicPr>
              <a:picLocks noChangeAspect="1"/>
            </p:cNvPicPr>
            <p:nvPr/>
          </p:nvPicPr>
          <p:blipFill>
            <a:blip r:embed="rId6"/>
            <a:srcRect t="34869" b="33096"/>
            <a:stretch>
              <a:fillRect/>
            </a:stretch>
          </p:blipFill>
          <p:spPr bwMode="auto">
            <a:xfrm>
              <a:off x="4573429" y="3001556"/>
              <a:ext cx="4330700" cy="1982293"/>
            </a:xfrm>
            <a:prstGeom prst="rect">
              <a:avLst/>
            </a:prstGeom>
            <a:noFill/>
            <a:ln w="9525">
              <a:noFill/>
              <a:miter lim="800000"/>
              <a:headEnd/>
              <a:tailEnd/>
            </a:ln>
          </p:spPr>
        </p:pic>
      </p:grpSp>
      <p:grpSp>
        <p:nvGrpSpPr>
          <p:cNvPr id="7" name="Group 26"/>
          <p:cNvGrpSpPr>
            <a:grpSpLocks/>
          </p:cNvGrpSpPr>
          <p:nvPr/>
        </p:nvGrpSpPr>
        <p:grpSpPr bwMode="auto">
          <a:xfrm>
            <a:off x="4583113" y="131763"/>
            <a:ext cx="4330700" cy="6667500"/>
            <a:chOff x="4583119" y="132154"/>
            <a:chExt cx="4330700" cy="6666917"/>
          </a:xfrm>
        </p:grpSpPr>
        <p:cxnSp>
          <p:nvCxnSpPr>
            <p:cNvPr id="21514" name="Straight Connector 12"/>
            <p:cNvCxnSpPr>
              <a:cxnSpLocks noChangeShapeType="1"/>
            </p:cNvCxnSpPr>
            <p:nvPr/>
          </p:nvCxnSpPr>
          <p:spPr bwMode="auto">
            <a:xfrm rot="5400000">
              <a:off x="7235538" y="601243"/>
              <a:ext cx="939765" cy="1588"/>
            </a:xfrm>
            <a:prstGeom prst="line">
              <a:avLst/>
            </a:prstGeom>
            <a:noFill/>
            <a:ln w="34925">
              <a:solidFill>
                <a:srgbClr val="3366FF"/>
              </a:solidFill>
              <a:prstDash val="dash"/>
              <a:round/>
              <a:headEnd/>
              <a:tailEnd/>
            </a:ln>
          </p:spPr>
        </p:cxnSp>
        <p:pic>
          <p:nvPicPr>
            <p:cNvPr id="21515" name="Picture 20" descr="tgcm_goce_ExBdrift_wind_02.tif"/>
            <p:cNvPicPr>
              <a:picLocks noChangeAspect="1"/>
            </p:cNvPicPr>
            <p:nvPr/>
          </p:nvPicPr>
          <p:blipFill>
            <a:blip r:embed="rId6"/>
            <a:srcRect t="67967"/>
            <a:stretch>
              <a:fillRect/>
            </a:stretch>
          </p:blipFill>
          <p:spPr bwMode="auto">
            <a:xfrm>
              <a:off x="4583119" y="4816787"/>
              <a:ext cx="4330700" cy="1982284"/>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 Box 3">
            <a:extLst>
              <a:ext uri="{FF2B5EF4-FFF2-40B4-BE49-F238E27FC236}">
                <a16:creationId xmlns:a16="http://schemas.microsoft.com/office/drawing/2014/main" id="{C7170640-540C-0532-FD16-E6A828E95A0C}"/>
              </a:ext>
            </a:extLst>
          </p:cNvPr>
          <p:cNvSpPr txBox="1">
            <a:spLocks noChangeArrowheads="1"/>
          </p:cNvSpPr>
          <p:nvPr/>
        </p:nvSpPr>
        <p:spPr bwMode="auto">
          <a:xfrm>
            <a:off x="217539" y="478049"/>
            <a:ext cx="870892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altLang="en-US" sz="2800" dirty="0">
                <a:solidFill>
                  <a:srgbClr val="0070C0"/>
                </a:solidFill>
                <a:latin typeface="+mj-lt"/>
              </a:rPr>
              <a:t>Science Goals of the GDC Mission</a:t>
            </a:r>
          </a:p>
        </p:txBody>
      </p:sp>
      <p:sp>
        <p:nvSpPr>
          <p:cNvPr id="10" name="TextBox 9">
            <a:extLst>
              <a:ext uri="{FF2B5EF4-FFF2-40B4-BE49-F238E27FC236}">
                <a16:creationId xmlns:a16="http://schemas.microsoft.com/office/drawing/2014/main" id="{164E4C36-E93D-38CB-C80B-FF89947CD094}"/>
              </a:ext>
            </a:extLst>
          </p:cNvPr>
          <p:cNvSpPr txBox="1"/>
          <p:nvPr/>
        </p:nvSpPr>
        <p:spPr>
          <a:xfrm>
            <a:off x="495946" y="1580827"/>
            <a:ext cx="8430514" cy="2677656"/>
          </a:xfrm>
          <a:prstGeom prst="rect">
            <a:avLst/>
          </a:prstGeom>
          <a:noFill/>
        </p:spPr>
        <p:txBody>
          <a:bodyPr wrap="square" rtlCol="0">
            <a:spAutoFit/>
          </a:bodyPr>
          <a:lstStyle/>
          <a:p>
            <a:r>
              <a:rPr lang="en-US" sz="2400" dirty="0">
                <a:solidFill>
                  <a:srgbClr val="FF0000"/>
                </a:solidFill>
              </a:rPr>
              <a:t>Goal 1:</a:t>
            </a:r>
            <a:r>
              <a:rPr lang="en-US" sz="2400" dirty="0"/>
              <a:t> Understand how the high latitude ionosphere-thermosphere system responds to variable solar wind/magnetospheric forcing.</a:t>
            </a:r>
          </a:p>
          <a:p>
            <a:endParaRPr lang="en-US" sz="2400" dirty="0"/>
          </a:p>
          <a:p>
            <a:r>
              <a:rPr lang="en-US" sz="2400" dirty="0">
                <a:solidFill>
                  <a:srgbClr val="FF0000"/>
                </a:solidFill>
              </a:rPr>
              <a:t>Goal 2:</a:t>
            </a:r>
            <a:r>
              <a:rPr lang="en-US" sz="2400" dirty="0"/>
              <a:t> Understand how internal processes in the global ionosphere-thermosphere system redistribute mass, momentum, and energy.</a:t>
            </a:r>
          </a:p>
        </p:txBody>
      </p:sp>
    </p:spTree>
    <p:extLst>
      <p:ext uri="{BB962C8B-B14F-4D97-AF65-F5344CB8AC3E}">
        <p14:creationId xmlns:p14="http://schemas.microsoft.com/office/powerpoint/2010/main" val="4038663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1371599" y="1336462"/>
            <a:ext cx="9395781" cy="3006938"/>
          </a:xfrm>
          <a:prstGeom prst="rect">
            <a:avLst/>
          </a:prstGeom>
          <a:noFill/>
          <a:ln w="25400">
            <a:noFill/>
            <a:miter lim="800000"/>
            <a:headEnd/>
            <a:tailEnd/>
          </a:ln>
        </p:spPr>
        <p:txBody>
          <a:bodyPr wrap="none" anchor="ctr">
            <a:prstTxWarp prst="textNoShape">
              <a:avLst/>
            </a:prstTxWarp>
          </a:bodyPr>
          <a:lstStyle/>
          <a:p>
            <a:endParaRPr lang="en-US" sz="1050"/>
          </a:p>
        </p:txBody>
      </p:sp>
      <p:grpSp>
        <p:nvGrpSpPr>
          <p:cNvPr id="18436" name="Group 13"/>
          <p:cNvGrpSpPr>
            <a:grpSpLocks/>
          </p:cNvGrpSpPr>
          <p:nvPr/>
        </p:nvGrpSpPr>
        <p:grpSpPr bwMode="auto">
          <a:xfrm>
            <a:off x="2963589" y="1258866"/>
            <a:ext cx="817669" cy="3261991"/>
            <a:chOff x="1223" y="1270"/>
            <a:chExt cx="330" cy="2187"/>
          </a:xfrm>
        </p:grpSpPr>
        <p:sp>
          <p:nvSpPr>
            <p:cNvPr id="18487" name="Text Box 5"/>
            <p:cNvSpPr txBox="1">
              <a:spLocks noChangeArrowheads="1"/>
            </p:cNvSpPr>
            <p:nvPr/>
          </p:nvSpPr>
          <p:spPr bwMode="auto">
            <a:xfrm>
              <a:off x="1223" y="1270"/>
              <a:ext cx="244" cy="2187"/>
            </a:xfrm>
            <a:prstGeom prst="rect">
              <a:avLst/>
            </a:prstGeom>
            <a:noFill/>
            <a:ln w="9525">
              <a:noFill/>
              <a:miter lim="800000"/>
              <a:headEnd/>
              <a:tailEnd/>
            </a:ln>
          </p:spPr>
          <p:txBody>
            <a:bodyPr wrap="none">
              <a:prstTxWarp prst="textNoShape">
                <a:avLst/>
              </a:prstTxWarp>
              <a:spAutoFit/>
            </a:bodyPr>
            <a:lstStyle/>
            <a:p>
              <a:r>
                <a:rPr lang="en-US" sz="2400">
                  <a:latin typeface="Symbol" pitchFamily="-101" charset="2"/>
                </a:rPr>
                <a:t>F</a:t>
              </a:r>
            </a:p>
            <a:p>
              <a:endParaRPr lang="en-US" sz="2400"/>
            </a:p>
            <a:p>
              <a:r>
                <a:rPr lang="en-US" sz="2400" b="1"/>
                <a:t>E</a:t>
              </a:r>
            </a:p>
            <a:p>
              <a:endParaRPr lang="en-US" sz="2400"/>
            </a:p>
            <a:p>
              <a:r>
                <a:rPr lang="en-US" sz="2400" b="1"/>
                <a:t>I</a:t>
              </a:r>
            </a:p>
            <a:p>
              <a:endParaRPr lang="en-US" b="1"/>
            </a:p>
            <a:p>
              <a:r>
                <a:rPr lang="en-US" sz="2400"/>
                <a:t>J</a:t>
              </a:r>
              <a:r>
                <a:rPr lang="en-US" sz="2400" baseline="-25000"/>
                <a:t>||</a:t>
              </a:r>
            </a:p>
            <a:p>
              <a:endParaRPr lang="en-US" sz="2400"/>
            </a:p>
            <a:p>
              <a:r>
                <a:rPr lang="en-US" sz="2400">
                  <a:latin typeface="Symbol" pitchFamily="-101" charset="2"/>
                </a:rPr>
                <a:t>D</a:t>
              </a:r>
              <a:r>
                <a:rPr lang="en-US" sz="2400" b="1"/>
                <a:t>B</a:t>
              </a:r>
            </a:p>
          </p:txBody>
        </p:sp>
        <p:sp>
          <p:nvSpPr>
            <p:cNvPr id="18488" name="AutoShape 6"/>
            <p:cNvSpPr>
              <a:spLocks/>
            </p:cNvSpPr>
            <p:nvPr/>
          </p:nvSpPr>
          <p:spPr bwMode="auto">
            <a:xfrm>
              <a:off x="1437" y="1322"/>
              <a:ext cx="116" cy="2034"/>
            </a:xfrm>
            <a:prstGeom prst="rightBrace">
              <a:avLst>
                <a:gd name="adj1" fmla="val 111111"/>
                <a:gd name="adj2" fmla="val 50000"/>
              </a:avLst>
            </a:prstGeom>
            <a:noFill/>
            <a:ln w="38100">
              <a:solidFill>
                <a:schemeClr val="tx1"/>
              </a:solidFill>
              <a:round/>
              <a:headEnd/>
              <a:tailEnd/>
            </a:ln>
          </p:spPr>
          <p:txBody>
            <a:bodyPr wrap="none" anchor="ctr">
              <a:prstTxWarp prst="textNoShape">
                <a:avLst/>
              </a:prstTxWarp>
            </a:bodyPr>
            <a:lstStyle/>
            <a:p>
              <a:endParaRPr lang="en-US" sz="1050"/>
            </a:p>
          </p:txBody>
        </p:sp>
      </p:grpSp>
      <p:sp>
        <p:nvSpPr>
          <p:cNvPr id="18483" name="Text Box 12"/>
          <p:cNvSpPr txBox="1">
            <a:spLocks noChangeArrowheads="1"/>
          </p:cNvSpPr>
          <p:nvPr/>
        </p:nvSpPr>
        <p:spPr bwMode="auto">
          <a:xfrm>
            <a:off x="4051298" y="2506406"/>
            <a:ext cx="994183" cy="584775"/>
          </a:xfrm>
          <a:prstGeom prst="rect">
            <a:avLst/>
          </a:prstGeom>
          <a:noFill/>
          <a:ln w="9525">
            <a:noFill/>
            <a:miter lim="800000"/>
            <a:headEnd/>
            <a:tailEnd/>
          </a:ln>
        </p:spPr>
        <p:txBody>
          <a:bodyPr wrap="none">
            <a:prstTxWarp prst="textNoShape">
              <a:avLst/>
            </a:prstTxWarp>
            <a:spAutoFit/>
          </a:bodyPr>
          <a:lstStyle/>
          <a:p>
            <a:r>
              <a:rPr lang="en-US" sz="2400"/>
              <a:t>= </a:t>
            </a:r>
            <a:r>
              <a:rPr lang="en-US" sz="3200">
                <a:latin typeface="Symbol" pitchFamily="-101" charset="2"/>
              </a:rPr>
              <a:t>S</a:t>
            </a:r>
            <a:r>
              <a:rPr lang="en-US" sz="2400">
                <a:latin typeface="Symbol" pitchFamily="-101" charset="2"/>
              </a:rPr>
              <a:t> </a:t>
            </a:r>
            <a:r>
              <a:rPr lang="en-US" sz="2400" err="1"/>
              <a:t>a</a:t>
            </a:r>
            <a:r>
              <a:rPr lang="en-US" sz="2800" baseline="-25000" err="1"/>
              <a:t>i</a:t>
            </a:r>
            <a:endParaRPr lang="en-US" sz="2800" baseline="-25000"/>
          </a:p>
        </p:txBody>
      </p:sp>
      <p:grpSp>
        <p:nvGrpSpPr>
          <p:cNvPr id="18439" name="Group 29"/>
          <p:cNvGrpSpPr>
            <a:grpSpLocks/>
          </p:cNvGrpSpPr>
          <p:nvPr/>
        </p:nvGrpSpPr>
        <p:grpSpPr bwMode="auto">
          <a:xfrm>
            <a:off x="313325" y="1214919"/>
            <a:ext cx="2563397" cy="3393247"/>
            <a:chOff x="652" y="1248"/>
            <a:chExt cx="1268" cy="2275"/>
          </a:xfrm>
        </p:grpSpPr>
        <p:sp>
          <p:nvSpPr>
            <p:cNvPr id="18471" name="Text Box 16"/>
            <p:cNvSpPr txBox="1">
              <a:spLocks noChangeArrowheads="1"/>
            </p:cNvSpPr>
            <p:nvPr/>
          </p:nvSpPr>
          <p:spPr bwMode="auto">
            <a:xfrm>
              <a:off x="965" y="1248"/>
              <a:ext cx="580" cy="433"/>
            </a:xfrm>
            <a:prstGeom prst="rect">
              <a:avLst/>
            </a:prstGeom>
            <a:noFill/>
            <a:ln w="9525">
              <a:noFill/>
              <a:miter lim="800000"/>
              <a:headEnd/>
              <a:tailEnd/>
            </a:ln>
          </p:spPr>
          <p:txBody>
            <a:bodyPr wrap="none">
              <a:prstTxWarp prst="textNoShape">
                <a:avLst/>
              </a:prstTxWarp>
              <a:spAutoFit/>
            </a:bodyPr>
            <a:lstStyle/>
            <a:p>
              <a:pPr algn="r"/>
              <a:r>
                <a:rPr lang="en-US" sz="1800"/>
                <a:t>Statistical</a:t>
              </a:r>
            </a:p>
            <a:p>
              <a:pPr algn="r"/>
              <a:r>
                <a:rPr lang="en-US" sz="1800"/>
                <a:t>Model</a:t>
              </a:r>
            </a:p>
          </p:txBody>
        </p:sp>
        <p:sp>
          <p:nvSpPr>
            <p:cNvPr id="18472" name="Text Box 17"/>
            <p:cNvSpPr txBox="1">
              <a:spLocks noChangeArrowheads="1"/>
            </p:cNvSpPr>
            <p:nvPr/>
          </p:nvSpPr>
          <p:spPr bwMode="auto">
            <a:xfrm>
              <a:off x="982" y="1632"/>
              <a:ext cx="554" cy="619"/>
            </a:xfrm>
            <a:prstGeom prst="rect">
              <a:avLst/>
            </a:prstGeom>
            <a:noFill/>
            <a:ln w="9525">
              <a:noFill/>
              <a:miter lim="800000"/>
              <a:headEnd/>
              <a:tailEnd/>
            </a:ln>
          </p:spPr>
          <p:txBody>
            <a:bodyPr wrap="none">
              <a:prstTxWarp prst="textNoShape">
                <a:avLst/>
              </a:prstTxWarp>
              <a:spAutoFit/>
            </a:bodyPr>
            <a:lstStyle/>
            <a:p>
              <a:pPr algn="r"/>
              <a:r>
                <a:rPr lang="en-US" sz="1800"/>
                <a:t>Satellites</a:t>
              </a:r>
            </a:p>
            <a:p>
              <a:pPr algn="r"/>
              <a:endParaRPr lang="en-US" sz="1800"/>
            </a:p>
            <a:p>
              <a:pPr algn="r"/>
              <a:r>
                <a:rPr lang="en-US" sz="1800"/>
                <a:t>Radars</a:t>
              </a:r>
            </a:p>
          </p:txBody>
        </p:sp>
        <p:sp>
          <p:nvSpPr>
            <p:cNvPr id="18473" name="Text Box 18"/>
            <p:cNvSpPr txBox="1">
              <a:spLocks noChangeArrowheads="1"/>
            </p:cNvSpPr>
            <p:nvPr/>
          </p:nvSpPr>
          <p:spPr bwMode="auto">
            <a:xfrm>
              <a:off x="652" y="2610"/>
              <a:ext cx="884" cy="433"/>
            </a:xfrm>
            <a:prstGeom prst="rect">
              <a:avLst/>
            </a:prstGeom>
            <a:noFill/>
            <a:ln w="9525">
              <a:noFill/>
              <a:miter lim="800000"/>
              <a:headEnd/>
              <a:tailEnd/>
            </a:ln>
          </p:spPr>
          <p:txBody>
            <a:bodyPr wrap="none">
              <a:prstTxWarp prst="textNoShape">
                <a:avLst/>
              </a:prstTxWarp>
              <a:spAutoFit/>
            </a:bodyPr>
            <a:lstStyle/>
            <a:p>
              <a:pPr algn="r"/>
              <a:r>
                <a:rPr lang="en-US" sz="1800"/>
                <a:t>Satellite</a:t>
              </a:r>
            </a:p>
            <a:p>
              <a:pPr algn="r"/>
              <a:r>
                <a:rPr lang="en-US" sz="1800"/>
                <a:t>Magnetometers</a:t>
              </a:r>
            </a:p>
          </p:txBody>
        </p:sp>
        <p:sp>
          <p:nvSpPr>
            <p:cNvPr id="18474" name="Text Box 19"/>
            <p:cNvSpPr txBox="1">
              <a:spLocks noChangeArrowheads="1"/>
            </p:cNvSpPr>
            <p:nvPr/>
          </p:nvSpPr>
          <p:spPr bwMode="auto">
            <a:xfrm>
              <a:off x="652" y="3090"/>
              <a:ext cx="884" cy="433"/>
            </a:xfrm>
            <a:prstGeom prst="rect">
              <a:avLst/>
            </a:prstGeom>
            <a:noFill/>
            <a:ln w="9525">
              <a:noFill/>
              <a:miter lim="800000"/>
              <a:headEnd/>
              <a:tailEnd/>
            </a:ln>
          </p:spPr>
          <p:txBody>
            <a:bodyPr wrap="none">
              <a:prstTxWarp prst="textNoShape">
                <a:avLst/>
              </a:prstTxWarp>
              <a:spAutoFit/>
            </a:bodyPr>
            <a:lstStyle/>
            <a:p>
              <a:pPr algn="r"/>
              <a:r>
                <a:rPr lang="en-US" sz="1800"/>
                <a:t>Ground</a:t>
              </a:r>
            </a:p>
            <a:p>
              <a:pPr algn="r"/>
              <a:r>
                <a:rPr lang="en-US" sz="1800"/>
                <a:t>Magnetometers</a:t>
              </a:r>
            </a:p>
          </p:txBody>
        </p:sp>
        <p:sp>
          <p:nvSpPr>
            <p:cNvPr id="18475" name="Text Box 20"/>
            <p:cNvSpPr txBox="1">
              <a:spLocks noChangeArrowheads="1"/>
            </p:cNvSpPr>
            <p:nvPr/>
          </p:nvSpPr>
          <p:spPr bwMode="auto">
            <a:xfrm>
              <a:off x="937" y="2236"/>
              <a:ext cx="599" cy="248"/>
            </a:xfrm>
            <a:prstGeom prst="rect">
              <a:avLst/>
            </a:prstGeom>
            <a:noFill/>
            <a:ln w="9525">
              <a:noFill/>
              <a:miter lim="800000"/>
              <a:headEnd/>
              <a:tailEnd/>
            </a:ln>
          </p:spPr>
          <p:txBody>
            <a:bodyPr wrap="none">
              <a:prstTxWarp prst="textNoShape">
                <a:avLst/>
              </a:prstTxWarp>
              <a:spAutoFit/>
            </a:bodyPr>
            <a:lstStyle/>
            <a:p>
              <a:pPr algn="r"/>
              <a:r>
                <a:rPr lang="en-US" sz="1800"/>
                <a:t>IS Radars</a:t>
              </a:r>
            </a:p>
          </p:txBody>
        </p:sp>
        <p:sp>
          <p:nvSpPr>
            <p:cNvPr id="18476" name="Line 22"/>
            <p:cNvSpPr>
              <a:spLocks noChangeShapeType="1"/>
            </p:cNvSpPr>
            <p:nvPr/>
          </p:nvSpPr>
          <p:spPr bwMode="auto">
            <a:xfrm>
              <a:off x="1536" y="1440"/>
              <a:ext cx="384" cy="0"/>
            </a:xfrm>
            <a:prstGeom prst="line">
              <a:avLst/>
            </a:prstGeom>
            <a:noFill/>
            <a:ln w="25400">
              <a:solidFill>
                <a:schemeClr val="tx1"/>
              </a:solidFill>
              <a:round/>
              <a:headEnd/>
              <a:tailEnd type="triangle" w="sm" len="lg"/>
            </a:ln>
          </p:spPr>
          <p:txBody>
            <a:bodyPr wrap="none" anchor="ctr">
              <a:prstTxWarp prst="textNoShape">
                <a:avLst/>
              </a:prstTxWarp>
            </a:bodyPr>
            <a:lstStyle/>
            <a:p>
              <a:endParaRPr lang="en-US" sz="1800"/>
            </a:p>
          </p:txBody>
        </p:sp>
        <p:sp>
          <p:nvSpPr>
            <p:cNvPr id="18477" name="Line 23"/>
            <p:cNvSpPr>
              <a:spLocks noChangeShapeType="1"/>
            </p:cNvSpPr>
            <p:nvPr/>
          </p:nvSpPr>
          <p:spPr bwMode="auto">
            <a:xfrm>
              <a:off x="1536" y="1728"/>
              <a:ext cx="384" cy="144"/>
            </a:xfrm>
            <a:prstGeom prst="line">
              <a:avLst/>
            </a:prstGeom>
            <a:noFill/>
            <a:ln w="25400">
              <a:solidFill>
                <a:schemeClr val="tx1"/>
              </a:solidFill>
              <a:round/>
              <a:headEnd/>
              <a:tailEnd type="triangle" w="sm" len="lg"/>
            </a:ln>
          </p:spPr>
          <p:txBody>
            <a:bodyPr wrap="none" anchor="ctr">
              <a:prstTxWarp prst="textNoShape">
                <a:avLst/>
              </a:prstTxWarp>
            </a:bodyPr>
            <a:lstStyle/>
            <a:p>
              <a:endParaRPr lang="en-US" sz="1800"/>
            </a:p>
          </p:txBody>
        </p:sp>
        <p:sp>
          <p:nvSpPr>
            <p:cNvPr id="18478" name="Line 24"/>
            <p:cNvSpPr>
              <a:spLocks noChangeShapeType="1"/>
            </p:cNvSpPr>
            <p:nvPr/>
          </p:nvSpPr>
          <p:spPr bwMode="auto">
            <a:xfrm>
              <a:off x="1536" y="2352"/>
              <a:ext cx="384" cy="0"/>
            </a:xfrm>
            <a:prstGeom prst="line">
              <a:avLst/>
            </a:prstGeom>
            <a:noFill/>
            <a:ln w="25400">
              <a:solidFill>
                <a:schemeClr val="tx1"/>
              </a:solidFill>
              <a:round/>
              <a:headEnd/>
              <a:tailEnd type="triangle" w="sm" len="lg"/>
            </a:ln>
          </p:spPr>
          <p:txBody>
            <a:bodyPr wrap="none" anchor="ctr">
              <a:prstTxWarp prst="textNoShape">
                <a:avLst/>
              </a:prstTxWarp>
            </a:bodyPr>
            <a:lstStyle/>
            <a:p>
              <a:endParaRPr lang="en-US" sz="1800"/>
            </a:p>
          </p:txBody>
        </p:sp>
        <p:sp>
          <p:nvSpPr>
            <p:cNvPr id="18479" name="Line 25"/>
            <p:cNvSpPr>
              <a:spLocks noChangeShapeType="1"/>
            </p:cNvSpPr>
            <p:nvPr/>
          </p:nvSpPr>
          <p:spPr bwMode="auto">
            <a:xfrm>
              <a:off x="1536" y="2784"/>
              <a:ext cx="384" cy="0"/>
            </a:xfrm>
            <a:prstGeom prst="line">
              <a:avLst/>
            </a:prstGeom>
            <a:noFill/>
            <a:ln w="25400">
              <a:solidFill>
                <a:schemeClr val="tx1"/>
              </a:solidFill>
              <a:round/>
              <a:headEnd/>
              <a:tailEnd type="triangle" w="sm" len="lg"/>
            </a:ln>
          </p:spPr>
          <p:txBody>
            <a:bodyPr wrap="none" anchor="ctr">
              <a:prstTxWarp prst="textNoShape">
                <a:avLst/>
              </a:prstTxWarp>
            </a:bodyPr>
            <a:lstStyle/>
            <a:p>
              <a:endParaRPr lang="en-US" sz="1800"/>
            </a:p>
          </p:txBody>
        </p:sp>
        <p:sp>
          <p:nvSpPr>
            <p:cNvPr id="18480" name="Line 26"/>
            <p:cNvSpPr>
              <a:spLocks noChangeShapeType="1"/>
            </p:cNvSpPr>
            <p:nvPr/>
          </p:nvSpPr>
          <p:spPr bwMode="auto">
            <a:xfrm>
              <a:off x="1536" y="3264"/>
              <a:ext cx="384" cy="0"/>
            </a:xfrm>
            <a:prstGeom prst="line">
              <a:avLst/>
            </a:prstGeom>
            <a:noFill/>
            <a:ln w="25400">
              <a:solidFill>
                <a:schemeClr val="tx1"/>
              </a:solidFill>
              <a:round/>
              <a:headEnd/>
              <a:tailEnd type="triangle" w="sm" len="lg"/>
            </a:ln>
          </p:spPr>
          <p:txBody>
            <a:bodyPr wrap="none" anchor="ctr">
              <a:prstTxWarp prst="textNoShape">
                <a:avLst/>
              </a:prstTxWarp>
            </a:bodyPr>
            <a:lstStyle/>
            <a:p>
              <a:endParaRPr lang="en-US" sz="1800"/>
            </a:p>
          </p:txBody>
        </p:sp>
        <p:sp>
          <p:nvSpPr>
            <p:cNvPr id="18481" name="Line 27"/>
            <p:cNvSpPr>
              <a:spLocks noChangeShapeType="1"/>
            </p:cNvSpPr>
            <p:nvPr/>
          </p:nvSpPr>
          <p:spPr bwMode="auto">
            <a:xfrm flipV="1">
              <a:off x="1536" y="1920"/>
              <a:ext cx="384" cy="96"/>
            </a:xfrm>
            <a:prstGeom prst="line">
              <a:avLst/>
            </a:prstGeom>
            <a:noFill/>
            <a:ln w="25400">
              <a:solidFill>
                <a:schemeClr val="tx1"/>
              </a:solidFill>
              <a:round/>
              <a:headEnd/>
              <a:tailEnd type="triangle" w="sm" len="lg"/>
            </a:ln>
          </p:spPr>
          <p:txBody>
            <a:bodyPr wrap="none" anchor="ctr">
              <a:prstTxWarp prst="textNoShape">
                <a:avLst/>
              </a:prstTxWarp>
            </a:bodyPr>
            <a:lstStyle/>
            <a:p>
              <a:endParaRPr lang="en-US" sz="1800"/>
            </a:p>
          </p:txBody>
        </p:sp>
        <p:sp>
          <p:nvSpPr>
            <p:cNvPr id="18482" name="Line 28"/>
            <p:cNvSpPr>
              <a:spLocks noChangeShapeType="1"/>
            </p:cNvSpPr>
            <p:nvPr/>
          </p:nvSpPr>
          <p:spPr bwMode="auto">
            <a:xfrm>
              <a:off x="1536" y="2880"/>
              <a:ext cx="384" cy="288"/>
            </a:xfrm>
            <a:prstGeom prst="line">
              <a:avLst/>
            </a:prstGeom>
            <a:noFill/>
            <a:ln w="25400">
              <a:solidFill>
                <a:schemeClr val="tx1"/>
              </a:solidFill>
              <a:round/>
              <a:headEnd/>
              <a:tailEnd type="triangle" w="sm" len="lg"/>
            </a:ln>
          </p:spPr>
          <p:txBody>
            <a:bodyPr wrap="none" anchor="ctr">
              <a:prstTxWarp prst="textNoShape">
                <a:avLst/>
              </a:prstTxWarp>
            </a:bodyPr>
            <a:lstStyle/>
            <a:p>
              <a:endParaRPr lang="en-US" sz="1800"/>
            </a:p>
          </p:txBody>
        </p:sp>
      </p:grpSp>
      <p:sp>
        <p:nvSpPr>
          <p:cNvPr id="18441" name="AutoShape 49"/>
          <p:cNvSpPr>
            <a:spLocks/>
          </p:cNvSpPr>
          <p:nvPr/>
        </p:nvSpPr>
        <p:spPr bwMode="auto">
          <a:xfrm rot="5400000">
            <a:off x="3009898" y="4334723"/>
            <a:ext cx="238558" cy="678562"/>
          </a:xfrm>
          <a:prstGeom prst="rightBrace">
            <a:avLst>
              <a:gd name="adj1" fmla="val 41667"/>
              <a:gd name="adj2" fmla="val 50000"/>
            </a:avLst>
          </a:prstGeom>
          <a:noFill/>
          <a:ln w="31750">
            <a:solidFill>
              <a:schemeClr val="accent2"/>
            </a:solidFill>
            <a:round/>
            <a:headEnd/>
            <a:tailEnd/>
          </a:ln>
        </p:spPr>
        <p:txBody>
          <a:bodyPr wrap="none" anchor="ctr">
            <a:prstTxWarp prst="textNoShape">
              <a:avLst/>
            </a:prstTxWarp>
          </a:bodyPr>
          <a:lstStyle/>
          <a:p>
            <a:endParaRPr lang="en-US" sz="1050"/>
          </a:p>
        </p:txBody>
      </p:sp>
      <p:sp>
        <p:nvSpPr>
          <p:cNvPr id="18442" name="AutoShape 50"/>
          <p:cNvSpPr>
            <a:spLocks/>
          </p:cNvSpPr>
          <p:nvPr/>
        </p:nvSpPr>
        <p:spPr bwMode="auto">
          <a:xfrm rot="5400000">
            <a:off x="4536455" y="4332387"/>
            <a:ext cx="222590" cy="643093"/>
          </a:xfrm>
          <a:prstGeom prst="rightBrace">
            <a:avLst>
              <a:gd name="adj1" fmla="val 36111"/>
              <a:gd name="adj2" fmla="val 50000"/>
            </a:avLst>
          </a:prstGeom>
          <a:noFill/>
          <a:ln w="31750">
            <a:solidFill>
              <a:schemeClr val="accent2"/>
            </a:solidFill>
            <a:round/>
            <a:headEnd/>
            <a:tailEnd/>
          </a:ln>
        </p:spPr>
        <p:txBody>
          <a:bodyPr wrap="none" anchor="ctr">
            <a:prstTxWarp prst="textNoShape">
              <a:avLst/>
            </a:prstTxWarp>
          </a:bodyPr>
          <a:lstStyle/>
          <a:p>
            <a:endParaRPr lang="en-US" sz="1050"/>
          </a:p>
        </p:txBody>
      </p:sp>
      <p:sp>
        <p:nvSpPr>
          <p:cNvPr id="18445" name="Text Box 57"/>
          <p:cNvSpPr txBox="1">
            <a:spLocks noChangeArrowheads="1"/>
          </p:cNvSpPr>
          <p:nvPr/>
        </p:nvSpPr>
        <p:spPr bwMode="auto">
          <a:xfrm>
            <a:off x="2052760" y="4810759"/>
            <a:ext cx="2139032" cy="707886"/>
          </a:xfrm>
          <a:prstGeom prst="rect">
            <a:avLst/>
          </a:prstGeom>
          <a:noFill/>
          <a:ln w="9525">
            <a:noFill/>
            <a:miter lim="800000"/>
            <a:headEnd/>
            <a:tailEnd/>
          </a:ln>
        </p:spPr>
        <p:txBody>
          <a:bodyPr wrap="square">
            <a:prstTxWarp prst="textNoShape">
              <a:avLst/>
            </a:prstTxWarp>
            <a:spAutoFit/>
          </a:bodyPr>
          <a:lstStyle/>
          <a:p>
            <a:pPr algn="ctr"/>
            <a:r>
              <a:rPr lang="en-US" sz="2000">
                <a:solidFill>
                  <a:schemeClr val="accent2"/>
                </a:solidFill>
              </a:rPr>
              <a:t>Fitted</a:t>
            </a:r>
          </a:p>
          <a:p>
            <a:pPr algn="ctr"/>
            <a:r>
              <a:rPr lang="en-US" sz="2000">
                <a:solidFill>
                  <a:schemeClr val="accent2"/>
                </a:solidFill>
              </a:rPr>
              <a:t>Distributions</a:t>
            </a:r>
          </a:p>
        </p:txBody>
      </p:sp>
      <p:sp>
        <p:nvSpPr>
          <p:cNvPr id="18446" name="Text Box 58"/>
          <p:cNvSpPr txBox="1">
            <a:spLocks noChangeArrowheads="1"/>
          </p:cNvSpPr>
          <p:nvPr/>
        </p:nvSpPr>
        <p:spPr bwMode="auto">
          <a:xfrm>
            <a:off x="3572592" y="4799584"/>
            <a:ext cx="2052296" cy="707886"/>
          </a:xfrm>
          <a:prstGeom prst="rect">
            <a:avLst/>
          </a:prstGeom>
          <a:noFill/>
          <a:ln w="9525">
            <a:noFill/>
            <a:miter lim="800000"/>
            <a:headEnd/>
            <a:tailEnd/>
          </a:ln>
        </p:spPr>
        <p:txBody>
          <a:bodyPr wrap="square">
            <a:prstTxWarp prst="textNoShape">
              <a:avLst/>
            </a:prstTxWarp>
            <a:spAutoFit/>
          </a:bodyPr>
          <a:lstStyle/>
          <a:p>
            <a:pPr algn="ctr"/>
            <a:r>
              <a:rPr lang="en-US" sz="2000">
                <a:solidFill>
                  <a:schemeClr val="accent2"/>
                </a:solidFill>
              </a:rPr>
              <a:t>Fitted</a:t>
            </a:r>
          </a:p>
          <a:p>
            <a:pPr algn="ctr"/>
            <a:r>
              <a:rPr lang="en-US" sz="2000">
                <a:solidFill>
                  <a:schemeClr val="accent2"/>
                </a:solidFill>
              </a:rPr>
              <a:t>Coefficients</a:t>
            </a:r>
          </a:p>
        </p:txBody>
      </p:sp>
      <p:sp>
        <p:nvSpPr>
          <p:cNvPr id="18447" name="Text Box 59"/>
          <p:cNvSpPr txBox="1">
            <a:spLocks noChangeArrowheads="1"/>
          </p:cNvSpPr>
          <p:nvPr/>
        </p:nvSpPr>
        <p:spPr bwMode="auto">
          <a:xfrm>
            <a:off x="5110357" y="4795958"/>
            <a:ext cx="1768740" cy="707886"/>
          </a:xfrm>
          <a:prstGeom prst="rect">
            <a:avLst/>
          </a:prstGeom>
          <a:noFill/>
          <a:ln w="9525">
            <a:noFill/>
            <a:miter lim="800000"/>
            <a:headEnd/>
            <a:tailEnd/>
          </a:ln>
        </p:spPr>
        <p:txBody>
          <a:bodyPr wrap="square">
            <a:prstTxWarp prst="textNoShape">
              <a:avLst/>
            </a:prstTxWarp>
            <a:spAutoFit/>
          </a:bodyPr>
          <a:lstStyle/>
          <a:p>
            <a:pPr algn="ctr"/>
            <a:r>
              <a:rPr lang="en-US" sz="2000">
                <a:solidFill>
                  <a:schemeClr val="accent2"/>
                </a:solidFill>
              </a:rPr>
              <a:t>Basis</a:t>
            </a:r>
          </a:p>
          <a:p>
            <a:pPr algn="ctr"/>
            <a:r>
              <a:rPr lang="en-US" sz="2000">
                <a:solidFill>
                  <a:schemeClr val="accent2"/>
                </a:solidFill>
              </a:rPr>
              <a:t>Functions</a:t>
            </a:r>
          </a:p>
        </p:txBody>
      </p:sp>
      <p:grpSp>
        <p:nvGrpSpPr>
          <p:cNvPr id="18464" name="Group 47"/>
          <p:cNvGrpSpPr>
            <a:grpSpLocks/>
          </p:cNvGrpSpPr>
          <p:nvPr/>
        </p:nvGrpSpPr>
        <p:grpSpPr bwMode="auto">
          <a:xfrm>
            <a:off x="6014503" y="2202211"/>
            <a:ext cx="1030223" cy="1840558"/>
            <a:chOff x="3675" y="1872"/>
            <a:chExt cx="641" cy="1234"/>
          </a:xfrm>
        </p:grpSpPr>
        <p:grpSp>
          <p:nvGrpSpPr>
            <p:cNvPr id="18467" name="Group 34"/>
            <p:cNvGrpSpPr>
              <a:grpSpLocks/>
            </p:cNvGrpSpPr>
            <p:nvPr/>
          </p:nvGrpSpPr>
          <p:grpSpPr bwMode="auto">
            <a:xfrm>
              <a:off x="3884" y="1872"/>
              <a:ext cx="432" cy="1234"/>
              <a:chOff x="3884" y="1872"/>
              <a:chExt cx="432" cy="1234"/>
            </a:xfrm>
          </p:grpSpPr>
          <p:sp>
            <p:nvSpPr>
              <p:cNvPr id="18469" name="Text Box 30"/>
              <p:cNvSpPr txBox="1">
                <a:spLocks noChangeArrowheads="1"/>
              </p:cNvSpPr>
              <p:nvPr/>
            </p:nvSpPr>
            <p:spPr bwMode="auto">
              <a:xfrm>
                <a:off x="3978" y="1878"/>
                <a:ext cx="329" cy="1228"/>
              </a:xfrm>
              <a:prstGeom prst="rect">
                <a:avLst/>
              </a:prstGeom>
              <a:noFill/>
              <a:ln w="9525">
                <a:noFill/>
                <a:miter lim="800000"/>
                <a:headEnd/>
                <a:tailEnd/>
              </a:ln>
            </p:spPr>
            <p:txBody>
              <a:bodyPr wrap="none">
                <a:prstTxWarp prst="textNoShape">
                  <a:avLst/>
                </a:prstTxWarp>
                <a:spAutoFit/>
              </a:bodyPr>
              <a:lstStyle/>
              <a:p>
                <a:r>
                  <a:rPr lang="en-US" sz="2400">
                    <a:latin typeface="Symbol" pitchFamily="-101" charset="2"/>
                  </a:rPr>
                  <a:t>S</a:t>
                </a:r>
                <a:r>
                  <a:rPr lang="en-US" sz="2400" baseline="-25000"/>
                  <a:t>P</a:t>
                </a:r>
              </a:p>
              <a:p>
                <a:r>
                  <a:rPr lang="en-US" sz="2400">
                    <a:latin typeface="Symbol" pitchFamily="-101" charset="2"/>
                  </a:rPr>
                  <a:t>S</a:t>
                </a:r>
                <a:r>
                  <a:rPr lang="en-US" sz="2400" baseline="-25000"/>
                  <a:t>H</a:t>
                </a:r>
              </a:p>
              <a:p>
                <a:pPr>
                  <a:spcBef>
                    <a:spcPts val="300"/>
                  </a:spcBef>
                </a:pPr>
                <a:r>
                  <a:rPr lang="en-US" sz="2200"/>
                  <a:t>F</a:t>
                </a:r>
                <a:r>
                  <a:rPr lang="en-US" sz="2200" baseline="-25000"/>
                  <a:t>E</a:t>
                </a:r>
                <a:endParaRPr lang="en-US" sz="2200"/>
              </a:p>
              <a:p>
                <a:pPr>
                  <a:spcBef>
                    <a:spcPts val="300"/>
                  </a:spcBef>
                </a:pPr>
                <a:r>
                  <a:rPr lang="en-US" sz="2200" err="1"/>
                  <a:t>E</a:t>
                </a:r>
                <a:r>
                  <a:rPr lang="en-US" sz="2200" baseline="-25000" err="1"/>
                  <a:t>m</a:t>
                </a:r>
                <a:endParaRPr lang="en-US" sz="2200"/>
              </a:p>
              <a:p>
                <a:endParaRPr lang="en-US" sz="2400" baseline="-25000"/>
              </a:p>
            </p:txBody>
          </p:sp>
          <p:sp>
            <p:nvSpPr>
              <p:cNvPr id="18470" name="AutoShape 32"/>
              <p:cNvSpPr>
                <a:spLocks noChangeArrowheads="1"/>
              </p:cNvSpPr>
              <p:nvPr/>
            </p:nvSpPr>
            <p:spPr bwMode="auto">
              <a:xfrm>
                <a:off x="3884" y="1872"/>
                <a:ext cx="432" cy="1037"/>
              </a:xfrm>
              <a:prstGeom prst="bracketPair">
                <a:avLst>
                  <a:gd name="adj" fmla="val 16667"/>
                </a:avLst>
              </a:prstGeom>
              <a:noFill/>
              <a:ln w="31750">
                <a:solidFill>
                  <a:schemeClr val="tx1"/>
                </a:solidFill>
                <a:round/>
                <a:headEnd/>
                <a:tailEnd/>
              </a:ln>
            </p:spPr>
            <p:txBody>
              <a:bodyPr wrap="none" anchor="ctr">
                <a:prstTxWarp prst="textNoShape">
                  <a:avLst/>
                </a:prstTxWarp>
              </a:bodyPr>
              <a:lstStyle/>
              <a:p>
                <a:endParaRPr lang="en-US" sz="2400"/>
              </a:p>
            </p:txBody>
          </p:sp>
        </p:grpSp>
        <p:sp>
          <p:nvSpPr>
            <p:cNvPr id="18468" name="AutoShape 33"/>
            <p:cNvSpPr>
              <a:spLocks noChangeArrowheads="1"/>
            </p:cNvSpPr>
            <p:nvPr/>
          </p:nvSpPr>
          <p:spPr bwMode="auto">
            <a:xfrm>
              <a:off x="3675" y="1920"/>
              <a:ext cx="117" cy="576"/>
            </a:xfrm>
            <a:prstGeom prst="curvedLeftArrow">
              <a:avLst>
                <a:gd name="adj1" fmla="val 66667"/>
                <a:gd name="adj2" fmla="val 133333"/>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sz="2400"/>
            </a:p>
          </p:txBody>
        </p:sp>
      </p:grpSp>
      <p:grpSp>
        <p:nvGrpSpPr>
          <p:cNvPr id="9" name="Group 62"/>
          <p:cNvGrpSpPr>
            <a:grpSpLocks/>
          </p:cNvGrpSpPr>
          <p:nvPr/>
        </p:nvGrpSpPr>
        <p:grpSpPr bwMode="auto">
          <a:xfrm>
            <a:off x="7128160" y="1490132"/>
            <a:ext cx="1944975" cy="3660231"/>
            <a:chOff x="4272" y="1440"/>
            <a:chExt cx="917" cy="2454"/>
          </a:xfrm>
        </p:grpSpPr>
        <p:grpSp>
          <p:nvGrpSpPr>
            <p:cNvPr id="18451" name="Group 46"/>
            <p:cNvGrpSpPr>
              <a:grpSpLocks/>
            </p:cNvGrpSpPr>
            <p:nvPr/>
          </p:nvGrpSpPr>
          <p:grpSpPr bwMode="auto">
            <a:xfrm>
              <a:off x="4272" y="1440"/>
              <a:ext cx="917" cy="1734"/>
              <a:chOff x="4272" y="1440"/>
              <a:chExt cx="917" cy="1734"/>
            </a:xfrm>
          </p:grpSpPr>
          <p:sp>
            <p:nvSpPr>
              <p:cNvPr id="18454" name="Text Box 36"/>
              <p:cNvSpPr txBox="1">
                <a:spLocks noChangeArrowheads="1"/>
              </p:cNvSpPr>
              <p:nvPr/>
            </p:nvSpPr>
            <p:spPr bwMode="auto">
              <a:xfrm>
                <a:off x="4501" y="1440"/>
                <a:ext cx="556" cy="433"/>
              </a:xfrm>
              <a:prstGeom prst="rect">
                <a:avLst/>
              </a:prstGeom>
              <a:noFill/>
              <a:ln w="9525">
                <a:noFill/>
                <a:miter lim="800000"/>
                <a:headEnd/>
                <a:tailEnd/>
              </a:ln>
            </p:spPr>
            <p:txBody>
              <a:bodyPr wrap="none">
                <a:prstTxWarp prst="textNoShape">
                  <a:avLst/>
                </a:prstTxWarp>
                <a:spAutoFit/>
              </a:bodyPr>
              <a:lstStyle/>
              <a:p>
                <a:r>
                  <a:rPr lang="en-US" sz="1800"/>
                  <a:t>Statistical</a:t>
                </a:r>
              </a:p>
              <a:p>
                <a:r>
                  <a:rPr lang="en-US" sz="1800"/>
                  <a:t>Model</a:t>
                </a:r>
              </a:p>
            </p:txBody>
          </p:sp>
          <p:sp>
            <p:nvSpPr>
              <p:cNvPr id="18455" name="Text Box 37"/>
              <p:cNvSpPr txBox="1">
                <a:spLocks noChangeArrowheads="1"/>
              </p:cNvSpPr>
              <p:nvPr/>
            </p:nvSpPr>
            <p:spPr bwMode="auto">
              <a:xfrm>
                <a:off x="4507" y="1834"/>
                <a:ext cx="575" cy="248"/>
              </a:xfrm>
              <a:prstGeom prst="rect">
                <a:avLst/>
              </a:prstGeom>
              <a:noFill/>
              <a:ln w="9525">
                <a:noFill/>
                <a:miter lim="800000"/>
                <a:headEnd/>
                <a:tailEnd/>
              </a:ln>
            </p:spPr>
            <p:txBody>
              <a:bodyPr wrap="none">
                <a:prstTxWarp prst="textNoShape">
                  <a:avLst/>
                </a:prstTxWarp>
                <a:spAutoFit/>
              </a:bodyPr>
              <a:lstStyle/>
              <a:p>
                <a:r>
                  <a:rPr lang="en-US" sz="1800"/>
                  <a:t>IS Radars</a:t>
                </a:r>
              </a:p>
            </p:txBody>
          </p:sp>
          <p:sp>
            <p:nvSpPr>
              <p:cNvPr id="18456" name="Text Box 38"/>
              <p:cNvSpPr txBox="1">
                <a:spLocks noChangeArrowheads="1"/>
              </p:cNvSpPr>
              <p:nvPr/>
            </p:nvSpPr>
            <p:spPr bwMode="auto">
              <a:xfrm>
                <a:off x="4499" y="2026"/>
                <a:ext cx="690" cy="433"/>
              </a:xfrm>
              <a:prstGeom prst="rect">
                <a:avLst/>
              </a:prstGeom>
              <a:noFill/>
              <a:ln w="9525">
                <a:noFill/>
                <a:miter lim="800000"/>
                <a:headEnd/>
                <a:tailEnd/>
              </a:ln>
            </p:spPr>
            <p:txBody>
              <a:bodyPr wrap="none">
                <a:prstTxWarp prst="textNoShape">
                  <a:avLst/>
                </a:prstTxWarp>
                <a:spAutoFit/>
              </a:bodyPr>
              <a:lstStyle/>
              <a:p>
                <a:r>
                  <a:rPr lang="en-US" sz="1800"/>
                  <a:t>Precipitating</a:t>
                </a:r>
              </a:p>
              <a:p>
                <a:r>
                  <a:rPr lang="en-US" sz="1800"/>
                  <a:t>Particles</a:t>
                </a:r>
              </a:p>
            </p:txBody>
          </p:sp>
          <p:sp>
            <p:nvSpPr>
              <p:cNvPr id="18457" name="Text Box 39"/>
              <p:cNvSpPr txBox="1">
                <a:spLocks noChangeArrowheads="1"/>
              </p:cNvSpPr>
              <p:nvPr/>
            </p:nvSpPr>
            <p:spPr bwMode="auto">
              <a:xfrm>
                <a:off x="4499" y="2382"/>
                <a:ext cx="575" cy="433"/>
              </a:xfrm>
              <a:prstGeom prst="rect">
                <a:avLst/>
              </a:prstGeom>
              <a:noFill/>
              <a:ln w="9525">
                <a:noFill/>
                <a:miter lim="800000"/>
                <a:headEnd/>
                <a:tailEnd/>
              </a:ln>
            </p:spPr>
            <p:txBody>
              <a:bodyPr wrap="none">
                <a:prstTxWarp prst="textNoShape">
                  <a:avLst/>
                </a:prstTxWarp>
                <a:spAutoFit/>
              </a:bodyPr>
              <a:lstStyle/>
              <a:p>
                <a:r>
                  <a:rPr lang="en-US" sz="1800"/>
                  <a:t>Magnetic</a:t>
                </a:r>
              </a:p>
              <a:p>
                <a:r>
                  <a:rPr lang="en-US" sz="1800"/>
                  <a:t>Variations</a:t>
                </a:r>
              </a:p>
            </p:txBody>
          </p:sp>
          <p:sp>
            <p:nvSpPr>
              <p:cNvPr id="18458" name="Text Box 40"/>
              <p:cNvSpPr txBox="1">
                <a:spLocks noChangeArrowheads="1"/>
              </p:cNvSpPr>
              <p:nvPr/>
            </p:nvSpPr>
            <p:spPr bwMode="auto">
              <a:xfrm>
                <a:off x="4507" y="2741"/>
                <a:ext cx="441" cy="433"/>
              </a:xfrm>
              <a:prstGeom prst="rect">
                <a:avLst/>
              </a:prstGeom>
              <a:noFill/>
              <a:ln w="9525">
                <a:noFill/>
                <a:miter lim="800000"/>
                <a:headEnd/>
                <a:tailEnd/>
              </a:ln>
            </p:spPr>
            <p:txBody>
              <a:bodyPr wrap="none">
                <a:prstTxWarp prst="textNoShape">
                  <a:avLst/>
                </a:prstTxWarp>
                <a:spAutoFit/>
              </a:bodyPr>
              <a:lstStyle/>
              <a:p>
                <a:r>
                  <a:rPr lang="en-US" sz="1800"/>
                  <a:t>Auroral</a:t>
                </a:r>
              </a:p>
              <a:p>
                <a:r>
                  <a:rPr lang="en-US" sz="1800"/>
                  <a:t>images</a:t>
                </a:r>
              </a:p>
            </p:txBody>
          </p:sp>
          <p:sp>
            <p:nvSpPr>
              <p:cNvPr id="18459" name="Line 41"/>
              <p:cNvSpPr>
                <a:spLocks noChangeShapeType="1"/>
              </p:cNvSpPr>
              <p:nvPr/>
            </p:nvSpPr>
            <p:spPr bwMode="auto">
              <a:xfrm flipV="1">
                <a:off x="4272" y="1968"/>
                <a:ext cx="240" cy="144"/>
              </a:xfrm>
              <a:prstGeom prst="line">
                <a:avLst/>
              </a:prstGeom>
              <a:noFill/>
              <a:ln w="31750">
                <a:solidFill>
                  <a:schemeClr val="tx1"/>
                </a:solidFill>
                <a:round/>
                <a:headEnd type="triangle" w="sm" len="lg"/>
                <a:tailEnd/>
              </a:ln>
            </p:spPr>
            <p:txBody>
              <a:bodyPr wrap="none" anchor="ctr">
                <a:prstTxWarp prst="textNoShape">
                  <a:avLst/>
                </a:prstTxWarp>
              </a:bodyPr>
              <a:lstStyle/>
              <a:p>
                <a:endParaRPr lang="en-US" sz="1800"/>
              </a:p>
            </p:txBody>
          </p:sp>
          <p:sp>
            <p:nvSpPr>
              <p:cNvPr id="18460" name="Line 42"/>
              <p:cNvSpPr>
                <a:spLocks noChangeShapeType="1"/>
              </p:cNvSpPr>
              <p:nvPr/>
            </p:nvSpPr>
            <p:spPr bwMode="auto">
              <a:xfrm flipV="1">
                <a:off x="4272" y="1632"/>
                <a:ext cx="240" cy="336"/>
              </a:xfrm>
              <a:prstGeom prst="line">
                <a:avLst/>
              </a:prstGeom>
              <a:noFill/>
              <a:ln w="31750">
                <a:solidFill>
                  <a:schemeClr val="tx1"/>
                </a:solidFill>
                <a:round/>
                <a:headEnd type="triangle" w="sm" len="lg"/>
                <a:tailEnd/>
              </a:ln>
            </p:spPr>
            <p:txBody>
              <a:bodyPr wrap="none" anchor="ctr">
                <a:prstTxWarp prst="textNoShape">
                  <a:avLst/>
                </a:prstTxWarp>
              </a:bodyPr>
              <a:lstStyle/>
              <a:p>
                <a:endParaRPr lang="en-US" sz="1800"/>
              </a:p>
            </p:txBody>
          </p:sp>
          <p:sp>
            <p:nvSpPr>
              <p:cNvPr id="18461" name="Line 43"/>
              <p:cNvSpPr>
                <a:spLocks noChangeShapeType="1"/>
              </p:cNvSpPr>
              <p:nvPr/>
            </p:nvSpPr>
            <p:spPr bwMode="auto">
              <a:xfrm>
                <a:off x="4272" y="2160"/>
                <a:ext cx="240" cy="96"/>
              </a:xfrm>
              <a:prstGeom prst="line">
                <a:avLst/>
              </a:prstGeom>
              <a:noFill/>
              <a:ln w="31750">
                <a:solidFill>
                  <a:schemeClr val="tx1"/>
                </a:solidFill>
                <a:round/>
                <a:headEnd type="triangle" w="sm" len="lg"/>
                <a:tailEnd/>
              </a:ln>
            </p:spPr>
            <p:txBody>
              <a:bodyPr wrap="none" anchor="ctr">
                <a:prstTxWarp prst="textNoShape">
                  <a:avLst/>
                </a:prstTxWarp>
              </a:bodyPr>
              <a:lstStyle/>
              <a:p>
                <a:endParaRPr lang="en-US" sz="1800"/>
              </a:p>
            </p:txBody>
          </p:sp>
          <p:sp>
            <p:nvSpPr>
              <p:cNvPr id="18462" name="Line 44"/>
              <p:cNvSpPr>
                <a:spLocks noChangeShapeType="1"/>
              </p:cNvSpPr>
              <p:nvPr/>
            </p:nvSpPr>
            <p:spPr bwMode="auto">
              <a:xfrm>
                <a:off x="4272" y="2256"/>
                <a:ext cx="240" cy="240"/>
              </a:xfrm>
              <a:prstGeom prst="line">
                <a:avLst/>
              </a:prstGeom>
              <a:noFill/>
              <a:ln w="31750">
                <a:solidFill>
                  <a:schemeClr val="tx1"/>
                </a:solidFill>
                <a:round/>
                <a:headEnd type="triangle" w="sm" len="lg"/>
                <a:tailEnd/>
              </a:ln>
            </p:spPr>
            <p:txBody>
              <a:bodyPr wrap="none" anchor="ctr">
                <a:prstTxWarp prst="textNoShape">
                  <a:avLst/>
                </a:prstTxWarp>
              </a:bodyPr>
              <a:lstStyle/>
              <a:p>
                <a:endParaRPr lang="en-US" sz="1800"/>
              </a:p>
            </p:txBody>
          </p:sp>
          <p:sp>
            <p:nvSpPr>
              <p:cNvPr id="18463" name="Line 45"/>
              <p:cNvSpPr>
                <a:spLocks noChangeShapeType="1"/>
              </p:cNvSpPr>
              <p:nvPr/>
            </p:nvSpPr>
            <p:spPr bwMode="auto">
              <a:xfrm>
                <a:off x="4272" y="2400"/>
                <a:ext cx="240" cy="554"/>
              </a:xfrm>
              <a:prstGeom prst="line">
                <a:avLst/>
              </a:prstGeom>
              <a:noFill/>
              <a:ln w="31750">
                <a:solidFill>
                  <a:schemeClr val="tx1"/>
                </a:solidFill>
                <a:round/>
                <a:headEnd type="triangle" w="sm" len="lg"/>
                <a:tailEnd/>
              </a:ln>
            </p:spPr>
            <p:txBody>
              <a:bodyPr wrap="none" anchor="ctr">
                <a:prstTxWarp prst="textNoShape">
                  <a:avLst/>
                </a:prstTxWarp>
              </a:bodyPr>
              <a:lstStyle/>
              <a:p>
                <a:endParaRPr lang="en-US" sz="1800"/>
              </a:p>
            </p:txBody>
          </p:sp>
        </p:grpSp>
        <p:sp>
          <p:nvSpPr>
            <p:cNvPr id="18452" name="AutoShape 53"/>
            <p:cNvSpPr>
              <a:spLocks/>
            </p:cNvSpPr>
            <p:nvPr/>
          </p:nvSpPr>
          <p:spPr bwMode="auto">
            <a:xfrm rot="5400000">
              <a:off x="4684" y="3359"/>
              <a:ext cx="153" cy="361"/>
            </a:xfrm>
            <a:prstGeom prst="rightBrace">
              <a:avLst>
                <a:gd name="adj1" fmla="val 27778"/>
                <a:gd name="adj2" fmla="val 50000"/>
              </a:avLst>
            </a:prstGeom>
            <a:noFill/>
            <a:ln w="31750">
              <a:solidFill>
                <a:schemeClr val="accent2"/>
              </a:solidFill>
              <a:round/>
              <a:headEnd/>
              <a:tailEnd/>
            </a:ln>
          </p:spPr>
          <p:txBody>
            <a:bodyPr wrap="none" anchor="ctr">
              <a:prstTxWarp prst="textNoShape">
                <a:avLst/>
              </a:prstTxWarp>
            </a:bodyPr>
            <a:lstStyle/>
            <a:p>
              <a:endParaRPr lang="en-US" sz="1800"/>
            </a:p>
          </p:txBody>
        </p:sp>
        <p:sp>
          <p:nvSpPr>
            <p:cNvPr id="18453" name="Text Box 61"/>
            <p:cNvSpPr txBox="1">
              <a:spLocks noChangeArrowheads="1"/>
            </p:cNvSpPr>
            <p:nvPr/>
          </p:nvSpPr>
          <p:spPr bwMode="auto">
            <a:xfrm>
              <a:off x="4596" y="3646"/>
              <a:ext cx="319" cy="248"/>
            </a:xfrm>
            <a:prstGeom prst="rect">
              <a:avLst/>
            </a:prstGeom>
            <a:noFill/>
            <a:ln w="9525">
              <a:noFill/>
              <a:miter lim="800000"/>
              <a:headEnd/>
              <a:tailEnd/>
            </a:ln>
          </p:spPr>
          <p:txBody>
            <a:bodyPr wrap="none">
              <a:prstTxWarp prst="textNoShape">
                <a:avLst/>
              </a:prstTxWarp>
              <a:spAutoFit/>
            </a:bodyPr>
            <a:lstStyle/>
            <a:p>
              <a:r>
                <a:rPr lang="en-US" sz="1800">
                  <a:solidFill>
                    <a:schemeClr val="accent2"/>
                  </a:solidFill>
                </a:rPr>
                <a:t>Data</a:t>
              </a:r>
            </a:p>
          </p:txBody>
        </p:sp>
      </p:grpSp>
      <p:sp>
        <p:nvSpPr>
          <p:cNvPr id="18450" name="Rectangle 55"/>
          <p:cNvSpPr>
            <a:spLocks noChangeArrowheads="1"/>
          </p:cNvSpPr>
          <p:nvPr/>
        </p:nvSpPr>
        <p:spPr bwMode="auto">
          <a:xfrm>
            <a:off x="5157011" y="6471439"/>
            <a:ext cx="3986989" cy="400110"/>
          </a:xfrm>
          <a:prstGeom prst="rect">
            <a:avLst/>
          </a:prstGeom>
          <a:noFill/>
          <a:ln w="9525">
            <a:noFill/>
            <a:miter lim="800000"/>
            <a:headEnd/>
            <a:tailEnd/>
          </a:ln>
        </p:spPr>
        <p:txBody>
          <a:bodyPr wrap="none">
            <a:prstTxWarp prst="textNoShape">
              <a:avLst/>
            </a:prstTxWarp>
            <a:spAutoFit/>
          </a:bodyPr>
          <a:lstStyle/>
          <a:p>
            <a:r>
              <a:rPr lang="en-US" sz="2000" dirty="0">
                <a:solidFill>
                  <a:srgbClr val="0070C0"/>
                </a:solidFill>
              </a:rPr>
              <a:t>[After Richmond &amp; </a:t>
            </a:r>
            <a:r>
              <a:rPr lang="en-US" sz="2000" dirty="0" err="1">
                <a:solidFill>
                  <a:srgbClr val="0070C0"/>
                </a:solidFill>
              </a:rPr>
              <a:t>Kamide</a:t>
            </a:r>
            <a:r>
              <a:rPr lang="en-US" sz="2000" dirty="0">
                <a:solidFill>
                  <a:srgbClr val="0070C0"/>
                </a:solidFill>
              </a:rPr>
              <a:t>, 1988]</a:t>
            </a:r>
          </a:p>
        </p:txBody>
      </p:sp>
      <p:grpSp>
        <p:nvGrpSpPr>
          <p:cNvPr id="18437" name="Group 11"/>
          <p:cNvGrpSpPr>
            <a:grpSpLocks/>
          </p:cNvGrpSpPr>
          <p:nvPr/>
        </p:nvGrpSpPr>
        <p:grpSpPr bwMode="auto">
          <a:xfrm>
            <a:off x="5179482" y="1270772"/>
            <a:ext cx="1008460" cy="3261990"/>
            <a:chOff x="3504" y="1280"/>
            <a:chExt cx="407" cy="2187"/>
          </a:xfrm>
        </p:grpSpPr>
        <p:sp>
          <p:nvSpPr>
            <p:cNvPr id="18485" name="AutoShape 7"/>
            <p:cNvSpPr>
              <a:spLocks/>
            </p:cNvSpPr>
            <p:nvPr/>
          </p:nvSpPr>
          <p:spPr bwMode="auto">
            <a:xfrm flipH="1">
              <a:off x="3504" y="1392"/>
              <a:ext cx="126" cy="1998"/>
            </a:xfrm>
            <a:prstGeom prst="rightBrace">
              <a:avLst>
                <a:gd name="adj1" fmla="val 111111"/>
                <a:gd name="adj2" fmla="val 50000"/>
              </a:avLst>
            </a:prstGeom>
            <a:noFill/>
            <a:ln w="38100">
              <a:solidFill>
                <a:schemeClr val="tx1"/>
              </a:solidFill>
              <a:round/>
              <a:headEnd/>
              <a:tailEnd/>
            </a:ln>
          </p:spPr>
          <p:txBody>
            <a:bodyPr wrap="none" anchor="ctr">
              <a:prstTxWarp prst="textNoShape">
                <a:avLst/>
              </a:prstTxWarp>
            </a:bodyPr>
            <a:lstStyle/>
            <a:p>
              <a:endParaRPr lang="en-US" sz="2400"/>
            </a:p>
          </p:txBody>
        </p:sp>
        <p:sp>
          <p:nvSpPr>
            <p:cNvPr id="18486" name="Text Box 8"/>
            <p:cNvSpPr txBox="1">
              <a:spLocks noChangeArrowheads="1"/>
            </p:cNvSpPr>
            <p:nvPr/>
          </p:nvSpPr>
          <p:spPr bwMode="auto">
            <a:xfrm>
              <a:off x="3653" y="1280"/>
              <a:ext cx="258" cy="2187"/>
            </a:xfrm>
            <a:prstGeom prst="rect">
              <a:avLst/>
            </a:prstGeom>
            <a:noFill/>
            <a:ln w="9525">
              <a:noFill/>
              <a:miter lim="800000"/>
              <a:headEnd/>
              <a:tailEnd/>
            </a:ln>
          </p:spPr>
          <p:txBody>
            <a:bodyPr wrap="none">
              <a:prstTxWarp prst="textNoShape">
                <a:avLst/>
              </a:prstTxWarp>
              <a:spAutoFit/>
            </a:bodyPr>
            <a:lstStyle/>
            <a:p>
              <a:r>
                <a:rPr lang="en-US" sz="2400">
                  <a:latin typeface="Symbol" pitchFamily="-101" charset="2"/>
                </a:rPr>
                <a:t>F</a:t>
              </a:r>
              <a:r>
                <a:rPr lang="en-US" sz="2400" baseline="-25000"/>
                <a:t>i</a:t>
              </a:r>
            </a:p>
            <a:p>
              <a:endParaRPr lang="en-US" sz="2400"/>
            </a:p>
            <a:p>
              <a:r>
                <a:rPr lang="en-US" sz="2400" b="1" err="1"/>
                <a:t>E</a:t>
              </a:r>
              <a:r>
                <a:rPr lang="en-US" sz="2400" baseline="-25000" err="1"/>
                <a:t>i</a:t>
              </a:r>
              <a:endParaRPr lang="en-US" sz="2400" baseline="-25000"/>
            </a:p>
            <a:p>
              <a:endParaRPr lang="en-US" sz="2400"/>
            </a:p>
            <a:p>
              <a:r>
                <a:rPr lang="en-US" sz="2400" b="1"/>
                <a:t>I</a:t>
              </a:r>
              <a:r>
                <a:rPr lang="en-US" sz="2400" baseline="-25000"/>
                <a:t>i</a:t>
              </a:r>
            </a:p>
            <a:p>
              <a:endParaRPr lang="en-US" b="1"/>
            </a:p>
            <a:p>
              <a:r>
                <a:rPr lang="en-US" sz="2400"/>
                <a:t>J</a:t>
              </a:r>
              <a:r>
                <a:rPr lang="en-US" sz="2400" baseline="-25000"/>
                <a:t>||</a:t>
              </a:r>
              <a:r>
                <a:rPr lang="en-US" sz="2400" baseline="-25000" err="1"/>
                <a:t>i</a:t>
              </a:r>
              <a:endParaRPr lang="en-US" sz="2400" baseline="-25000"/>
            </a:p>
            <a:p>
              <a:endParaRPr lang="en-US" sz="2400"/>
            </a:p>
            <a:p>
              <a:r>
                <a:rPr lang="en-US" sz="2400" err="1">
                  <a:latin typeface="Symbol" pitchFamily="-101" charset="2"/>
                </a:rPr>
                <a:t>D</a:t>
              </a:r>
              <a:r>
                <a:rPr lang="en-US" sz="2400" b="1" err="1"/>
                <a:t>B</a:t>
              </a:r>
              <a:r>
                <a:rPr lang="en-US" sz="2400" baseline="-25000" err="1"/>
                <a:t>i</a:t>
              </a:r>
              <a:endParaRPr lang="en-US" sz="2400" baseline="-25000"/>
            </a:p>
          </p:txBody>
        </p:sp>
      </p:grpSp>
      <p:sp>
        <p:nvSpPr>
          <p:cNvPr id="2" name="Text Box 3">
            <a:extLst>
              <a:ext uri="{FF2B5EF4-FFF2-40B4-BE49-F238E27FC236}">
                <a16:creationId xmlns:a16="http://schemas.microsoft.com/office/drawing/2014/main" id="{D08087D1-6AA5-079A-402E-CC5AB77C4BE4}"/>
              </a:ext>
            </a:extLst>
          </p:cNvPr>
          <p:cNvSpPr txBox="1">
            <a:spLocks noChangeArrowheads="1"/>
          </p:cNvSpPr>
          <p:nvPr/>
        </p:nvSpPr>
        <p:spPr bwMode="auto">
          <a:xfrm>
            <a:off x="221227" y="114229"/>
            <a:ext cx="870892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altLang="en-US" sz="2800" dirty="0">
                <a:solidFill>
                  <a:srgbClr val="0070C0"/>
                </a:solidFill>
                <a:latin typeface="+mj-lt"/>
              </a:rPr>
              <a:t>Assimilative Mapping of Ionospheric Electrodynamics (AMIE)</a:t>
            </a:r>
          </a:p>
        </p:txBody>
      </p:sp>
      <p:sp>
        <p:nvSpPr>
          <p:cNvPr id="3" name="AutoShape 50">
            <a:extLst>
              <a:ext uri="{FF2B5EF4-FFF2-40B4-BE49-F238E27FC236}">
                <a16:creationId xmlns:a16="http://schemas.microsoft.com/office/drawing/2014/main" id="{4A524A30-DF3E-79A7-7B60-58CD88F3C69B}"/>
              </a:ext>
            </a:extLst>
          </p:cNvPr>
          <p:cNvSpPr>
            <a:spLocks/>
          </p:cNvSpPr>
          <p:nvPr/>
        </p:nvSpPr>
        <p:spPr bwMode="auto">
          <a:xfrm rot="5400000">
            <a:off x="5823384" y="4350828"/>
            <a:ext cx="222590" cy="643093"/>
          </a:xfrm>
          <a:prstGeom prst="rightBrace">
            <a:avLst>
              <a:gd name="adj1" fmla="val 36111"/>
              <a:gd name="adj2" fmla="val 50000"/>
            </a:avLst>
          </a:prstGeom>
          <a:noFill/>
          <a:ln w="31750">
            <a:solidFill>
              <a:schemeClr val="accent2"/>
            </a:solidFill>
            <a:round/>
            <a:headEnd/>
            <a:tailEnd/>
          </a:ln>
        </p:spPr>
        <p:txBody>
          <a:bodyPr wrap="none" anchor="ctr">
            <a:prstTxWarp prst="textNoShape">
              <a:avLst/>
            </a:prstTxWarp>
          </a:bodyPr>
          <a:lstStyle/>
          <a:p>
            <a:endParaRPr lang="en-US" sz="1050"/>
          </a:p>
        </p:txBody>
      </p:sp>
      <p:sp>
        <p:nvSpPr>
          <p:cNvPr id="4" name="AutoShape 49">
            <a:extLst>
              <a:ext uri="{FF2B5EF4-FFF2-40B4-BE49-F238E27FC236}">
                <a16:creationId xmlns:a16="http://schemas.microsoft.com/office/drawing/2014/main" id="{B45817EF-93CE-A399-3A05-D42BE0997520}"/>
              </a:ext>
            </a:extLst>
          </p:cNvPr>
          <p:cNvSpPr>
            <a:spLocks/>
          </p:cNvSpPr>
          <p:nvPr/>
        </p:nvSpPr>
        <p:spPr bwMode="auto">
          <a:xfrm rot="5400000">
            <a:off x="1045996" y="3987096"/>
            <a:ext cx="314661" cy="1551517"/>
          </a:xfrm>
          <a:prstGeom prst="rightBrace">
            <a:avLst>
              <a:gd name="adj1" fmla="val 41667"/>
              <a:gd name="adj2" fmla="val 50000"/>
            </a:avLst>
          </a:prstGeom>
          <a:noFill/>
          <a:ln w="31750">
            <a:solidFill>
              <a:schemeClr val="accent2"/>
            </a:solidFill>
            <a:round/>
            <a:headEnd/>
            <a:tailEnd/>
          </a:ln>
        </p:spPr>
        <p:txBody>
          <a:bodyPr wrap="none" anchor="ctr">
            <a:prstTxWarp prst="textNoShape">
              <a:avLst/>
            </a:prstTxWarp>
          </a:bodyPr>
          <a:lstStyle/>
          <a:p>
            <a:endParaRPr lang="en-US" sz="1050"/>
          </a:p>
        </p:txBody>
      </p:sp>
      <p:sp>
        <p:nvSpPr>
          <p:cNvPr id="5" name="Text Box 61">
            <a:extLst>
              <a:ext uri="{FF2B5EF4-FFF2-40B4-BE49-F238E27FC236}">
                <a16:creationId xmlns:a16="http://schemas.microsoft.com/office/drawing/2014/main" id="{74AF5552-A34D-1B85-075E-0D639BC8344D}"/>
              </a:ext>
            </a:extLst>
          </p:cNvPr>
          <p:cNvSpPr txBox="1">
            <a:spLocks noChangeArrowheads="1"/>
          </p:cNvSpPr>
          <p:nvPr/>
        </p:nvSpPr>
        <p:spPr bwMode="auto">
          <a:xfrm>
            <a:off x="893249" y="4853070"/>
            <a:ext cx="617313" cy="399732"/>
          </a:xfrm>
          <a:prstGeom prst="rect">
            <a:avLst/>
          </a:prstGeom>
          <a:noFill/>
          <a:ln w="9525">
            <a:noFill/>
            <a:miter lim="800000"/>
            <a:headEnd/>
            <a:tailEnd/>
          </a:ln>
        </p:spPr>
        <p:txBody>
          <a:bodyPr wrap="none">
            <a:prstTxWarp prst="textNoShape">
              <a:avLst/>
            </a:prstTxWarp>
            <a:spAutoFit/>
          </a:bodyPr>
          <a:lstStyle/>
          <a:p>
            <a:r>
              <a:rPr lang="en-US" sz="2000">
                <a:solidFill>
                  <a:schemeClr val="accent2"/>
                </a:solidFill>
              </a:rPr>
              <a:t>Data</a:t>
            </a:r>
          </a:p>
        </p:txBody>
      </p:sp>
      <p:sp>
        <p:nvSpPr>
          <p:cNvPr id="6" name="TextBox 5">
            <a:extLst>
              <a:ext uri="{FF2B5EF4-FFF2-40B4-BE49-F238E27FC236}">
                <a16:creationId xmlns:a16="http://schemas.microsoft.com/office/drawing/2014/main" id="{FB4F9E73-91E4-0B61-A21C-EF1267E0D3D6}"/>
              </a:ext>
            </a:extLst>
          </p:cNvPr>
          <p:cNvSpPr txBox="1"/>
          <p:nvPr/>
        </p:nvSpPr>
        <p:spPr>
          <a:xfrm>
            <a:off x="6501488" y="5354948"/>
            <a:ext cx="2571647" cy="769441"/>
          </a:xfrm>
          <a:prstGeom prst="rect">
            <a:avLst/>
          </a:prstGeom>
          <a:noFill/>
        </p:spPr>
        <p:txBody>
          <a:bodyPr wrap="square" rtlCol="0">
            <a:spAutoFit/>
          </a:bodyPr>
          <a:lstStyle/>
          <a:p>
            <a:r>
              <a:rPr lang="en-US" sz="2200" dirty="0"/>
              <a:t>F</a:t>
            </a:r>
            <a:r>
              <a:rPr lang="en-US" sz="2200" baseline="-25000" dirty="0"/>
              <a:t>E</a:t>
            </a:r>
            <a:r>
              <a:rPr lang="en-US" sz="2200" dirty="0"/>
              <a:t>: energy flux</a:t>
            </a:r>
          </a:p>
          <a:p>
            <a:r>
              <a:rPr lang="en-US" sz="2200" dirty="0" err="1"/>
              <a:t>E</a:t>
            </a:r>
            <a:r>
              <a:rPr lang="en-US" sz="2200" baseline="-25000" dirty="0" err="1"/>
              <a:t>m</a:t>
            </a:r>
            <a:r>
              <a:rPr lang="en-US" sz="2200" dirty="0"/>
              <a:t>: mean energy</a:t>
            </a:r>
          </a:p>
        </p:txBody>
      </p:sp>
    </p:spTree>
    <p:extLst>
      <p:ext uri="{BB962C8B-B14F-4D97-AF65-F5344CB8AC3E}">
        <p14:creationId xmlns:p14="http://schemas.microsoft.com/office/powerpoint/2010/main" val="2228198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124BDA3-67AF-93A0-9562-8804156D6BE5}"/>
              </a:ext>
            </a:extLst>
          </p:cNvPr>
          <p:cNvSpPr>
            <a:spLocks noGrp="1"/>
          </p:cNvSpPr>
          <p:nvPr>
            <p:ph type="sldNum" sz="quarter" idx="12"/>
          </p:nvPr>
        </p:nvSpPr>
        <p:spPr/>
        <p:txBody>
          <a:bodyPr/>
          <a:lstStyle/>
          <a:p>
            <a:fld id="{761AABDB-38D7-7D4A-A303-7EAD78E2D904}" type="slidenum">
              <a:rPr lang="en-US" smtClean="0"/>
              <a:t>4</a:t>
            </a:fld>
            <a:endParaRPr lang="en-US"/>
          </a:p>
        </p:txBody>
      </p:sp>
      <p:sp>
        <p:nvSpPr>
          <p:cNvPr id="4" name="Text Box 3">
            <a:extLst>
              <a:ext uri="{FF2B5EF4-FFF2-40B4-BE49-F238E27FC236}">
                <a16:creationId xmlns:a16="http://schemas.microsoft.com/office/drawing/2014/main" id="{9792D33E-7125-9CFB-C90E-CFE175A4725A}"/>
              </a:ext>
            </a:extLst>
          </p:cNvPr>
          <p:cNvSpPr txBox="1">
            <a:spLocks noChangeArrowheads="1"/>
          </p:cNvSpPr>
          <p:nvPr/>
        </p:nvSpPr>
        <p:spPr bwMode="auto">
          <a:xfrm>
            <a:off x="221227" y="114229"/>
            <a:ext cx="870892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altLang="en-US" sz="2800" dirty="0">
                <a:solidFill>
                  <a:srgbClr val="0070C0"/>
                </a:solidFill>
                <a:latin typeface="+mj-lt"/>
              </a:rPr>
              <a:t>AMIE Inputs &amp; Outputs</a:t>
            </a:r>
          </a:p>
        </p:txBody>
      </p:sp>
      <p:grpSp>
        <p:nvGrpSpPr>
          <p:cNvPr id="9" name="Group 8">
            <a:extLst>
              <a:ext uri="{FF2B5EF4-FFF2-40B4-BE49-F238E27FC236}">
                <a16:creationId xmlns:a16="http://schemas.microsoft.com/office/drawing/2014/main" id="{C68D58B2-7122-6A15-CEDD-C202B97D7A3A}"/>
              </a:ext>
            </a:extLst>
          </p:cNvPr>
          <p:cNvGrpSpPr/>
          <p:nvPr/>
        </p:nvGrpSpPr>
        <p:grpSpPr>
          <a:xfrm>
            <a:off x="64061" y="1128718"/>
            <a:ext cx="5822389" cy="4541454"/>
            <a:chOff x="64061" y="1128718"/>
            <a:chExt cx="5822389" cy="4541454"/>
          </a:xfrm>
        </p:grpSpPr>
        <p:sp>
          <p:nvSpPr>
            <p:cNvPr id="5" name="TextBox 4">
              <a:extLst>
                <a:ext uri="{FF2B5EF4-FFF2-40B4-BE49-F238E27FC236}">
                  <a16:creationId xmlns:a16="http://schemas.microsoft.com/office/drawing/2014/main" id="{0DBE467F-4BA8-4ADC-459D-AFB9F5CCDB69}"/>
                </a:ext>
              </a:extLst>
            </p:cNvPr>
            <p:cNvSpPr txBox="1"/>
            <p:nvPr/>
          </p:nvSpPr>
          <p:spPr>
            <a:xfrm>
              <a:off x="64061" y="1857376"/>
              <a:ext cx="3250636" cy="3077766"/>
            </a:xfrm>
            <a:prstGeom prst="rect">
              <a:avLst/>
            </a:prstGeom>
            <a:noFill/>
          </p:spPr>
          <p:txBody>
            <a:bodyPr wrap="square" rtlCol="0">
              <a:spAutoFit/>
            </a:bodyPr>
            <a:lstStyle/>
            <a:p>
              <a:pPr algn="ctr"/>
              <a:r>
                <a:rPr lang="en-US" sz="2000" dirty="0">
                  <a:solidFill>
                    <a:srgbClr val="FF0000"/>
                  </a:solidFill>
                </a:rPr>
                <a:t>Model</a:t>
              </a:r>
            </a:p>
            <a:p>
              <a:r>
                <a:rPr lang="en-US" sz="1800" dirty="0">
                  <a:solidFill>
                    <a:srgbClr val="0432FF"/>
                  </a:solidFill>
                </a:rPr>
                <a:t>Auroral Conductance:</a:t>
              </a:r>
            </a:p>
            <a:p>
              <a:pPr indent="241300"/>
              <a:r>
                <a:rPr lang="en-US" sz="1800" dirty="0"/>
                <a:t>Fuller-Rowell &amp; Evans (HP)</a:t>
              </a:r>
            </a:p>
            <a:p>
              <a:pPr indent="241300"/>
              <a:r>
                <a:rPr lang="en-US" sz="1800" dirty="0"/>
                <a:t>Hardy (</a:t>
              </a:r>
              <a:r>
                <a:rPr lang="en-US" sz="1800" dirty="0" err="1"/>
                <a:t>Kp</a:t>
              </a:r>
              <a:r>
                <a:rPr lang="en-US" sz="1800" dirty="0"/>
                <a:t>)</a:t>
              </a:r>
            </a:p>
            <a:p>
              <a:endParaRPr lang="en-US" sz="1000" dirty="0"/>
            </a:p>
            <a:p>
              <a:r>
                <a:rPr lang="en-US" sz="1800" dirty="0">
                  <a:solidFill>
                    <a:srgbClr val="0432FF"/>
                  </a:solidFill>
                </a:rPr>
                <a:t>Electric Potential:</a:t>
              </a:r>
            </a:p>
            <a:p>
              <a:pPr indent="241300"/>
              <a:r>
                <a:rPr lang="en-US" sz="1800" dirty="0"/>
                <a:t>Mill Stone Hill (HP)</a:t>
              </a:r>
            </a:p>
            <a:p>
              <a:pPr indent="241300"/>
              <a:r>
                <a:rPr lang="en-US" sz="1800" dirty="0"/>
                <a:t>Heppner-Maynard (IMF)</a:t>
              </a:r>
            </a:p>
            <a:p>
              <a:pPr indent="241300"/>
              <a:r>
                <a:rPr lang="en-US" sz="1800" dirty="0"/>
                <a:t>Weimer (IMF)</a:t>
              </a:r>
            </a:p>
            <a:p>
              <a:pPr indent="241300"/>
              <a:r>
                <a:rPr lang="en-US" sz="1800" dirty="0"/>
                <a:t>IZMEM (IMF)</a:t>
              </a:r>
            </a:p>
            <a:p>
              <a:endParaRPr lang="en-US" sz="2000" dirty="0"/>
            </a:p>
          </p:txBody>
        </p:sp>
        <p:sp>
          <p:nvSpPr>
            <p:cNvPr id="7" name="TextBox 6">
              <a:extLst>
                <a:ext uri="{FF2B5EF4-FFF2-40B4-BE49-F238E27FC236}">
                  <a16:creationId xmlns:a16="http://schemas.microsoft.com/office/drawing/2014/main" id="{0CDAC316-43D7-211A-68B7-FA9FCC5F6EA2}"/>
                </a:ext>
              </a:extLst>
            </p:cNvPr>
            <p:cNvSpPr txBox="1"/>
            <p:nvPr/>
          </p:nvSpPr>
          <p:spPr>
            <a:xfrm>
              <a:off x="3245418" y="1638299"/>
              <a:ext cx="2641032" cy="4031873"/>
            </a:xfrm>
            <a:prstGeom prst="rect">
              <a:avLst/>
            </a:prstGeom>
            <a:noFill/>
          </p:spPr>
          <p:txBody>
            <a:bodyPr wrap="square" rtlCol="0">
              <a:spAutoFit/>
            </a:bodyPr>
            <a:lstStyle/>
            <a:p>
              <a:pPr algn="ctr"/>
              <a:r>
                <a:rPr lang="en-US" sz="2000" dirty="0">
                  <a:solidFill>
                    <a:srgbClr val="FF0000"/>
                  </a:solidFill>
                </a:rPr>
                <a:t>Data</a:t>
              </a:r>
            </a:p>
            <a:p>
              <a:r>
                <a:rPr lang="en-US" sz="1800" dirty="0">
                  <a:solidFill>
                    <a:srgbClr val="0432FF"/>
                  </a:solidFill>
                </a:rPr>
                <a:t>Satellite:</a:t>
              </a:r>
            </a:p>
            <a:p>
              <a:pPr indent="241300"/>
              <a:r>
                <a:rPr lang="en-US" sz="1800" dirty="0"/>
                <a:t>Electric fields</a:t>
              </a:r>
            </a:p>
            <a:p>
              <a:pPr indent="241300"/>
              <a:r>
                <a:rPr lang="en-US" sz="1800" dirty="0"/>
                <a:t>Ion drifts</a:t>
              </a:r>
            </a:p>
            <a:p>
              <a:pPr indent="241300"/>
              <a:r>
                <a:rPr lang="en-US" sz="1800" dirty="0"/>
                <a:t>Magnetic fields</a:t>
              </a:r>
            </a:p>
            <a:p>
              <a:pPr indent="241300"/>
              <a:r>
                <a:rPr lang="en-US" sz="1800" dirty="0" err="1"/>
                <a:t>Precipit</a:t>
              </a:r>
              <a:r>
                <a:rPr lang="en-US" sz="1800" dirty="0"/>
                <a:t>. particles</a:t>
              </a:r>
            </a:p>
            <a:p>
              <a:endParaRPr lang="en-US" sz="1000" dirty="0"/>
            </a:p>
            <a:p>
              <a:r>
                <a:rPr lang="en-US" sz="1800" dirty="0">
                  <a:solidFill>
                    <a:srgbClr val="0432FF"/>
                  </a:solidFill>
                </a:rPr>
                <a:t>Radars:</a:t>
              </a:r>
            </a:p>
            <a:p>
              <a:pPr indent="241300"/>
              <a:r>
                <a:rPr lang="en-US" sz="1800" dirty="0"/>
                <a:t>Ion drifts (IS &amp; HF)</a:t>
              </a:r>
            </a:p>
            <a:p>
              <a:pPr indent="241300"/>
              <a:r>
                <a:rPr lang="en-US" sz="1800" dirty="0" err="1"/>
                <a:t>Conductances</a:t>
              </a:r>
              <a:r>
                <a:rPr lang="en-US" sz="1800" dirty="0"/>
                <a:t> (IS)</a:t>
              </a:r>
            </a:p>
            <a:p>
              <a:pPr indent="12700"/>
              <a:endParaRPr lang="en-US" sz="1000" dirty="0"/>
            </a:p>
            <a:p>
              <a:pPr indent="12700"/>
              <a:r>
                <a:rPr lang="en-US" sz="1800" dirty="0">
                  <a:solidFill>
                    <a:srgbClr val="0432FF"/>
                  </a:solidFill>
                </a:rPr>
                <a:t>Ground magnetometers</a:t>
              </a:r>
            </a:p>
            <a:p>
              <a:pPr indent="12700"/>
              <a:endParaRPr lang="en-US" sz="1000" dirty="0">
                <a:solidFill>
                  <a:srgbClr val="0432FF"/>
                </a:solidFill>
              </a:endParaRPr>
            </a:p>
            <a:p>
              <a:pPr indent="12700"/>
              <a:r>
                <a:rPr lang="en-US" sz="1800" dirty="0">
                  <a:solidFill>
                    <a:srgbClr val="0432FF"/>
                  </a:solidFill>
                </a:rPr>
                <a:t>Auroral Imagers: </a:t>
              </a:r>
            </a:p>
            <a:p>
              <a:pPr indent="241300"/>
              <a:r>
                <a:rPr lang="en-US" sz="1800" dirty="0"/>
                <a:t>Ground &amp; space</a:t>
              </a:r>
            </a:p>
          </p:txBody>
        </p:sp>
        <p:sp>
          <p:nvSpPr>
            <p:cNvPr id="8" name="TextBox 7">
              <a:extLst>
                <a:ext uri="{FF2B5EF4-FFF2-40B4-BE49-F238E27FC236}">
                  <a16:creationId xmlns:a16="http://schemas.microsoft.com/office/drawing/2014/main" id="{28D9D722-5F31-BD21-F9E4-A884BC1F2AC8}"/>
                </a:ext>
              </a:extLst>
            </p:cNvPr>
            <p:cNvSpPr txBox="1"/>
            <p:nvPr/>
          </p:nvSpPr>
          <p:spPr>
            <a:xfrm>
              <a:off x="2257430" y="1128718"/>
              <a:ext cx="1857375" cy="461665"/>
            </a:xfrm>
            <a:prstGeom prst="rect">
              <a:avLst/>
            </a:prstGeom>
            <a:noFill/>
          </p:spPr>
          <p:txBody>
            <a:bodyPr wrap="square" rtlCol="0">
              <a:spAutoFit/>
            </a:bodyPr>
            <a:lstStyle/>
            <a:p>
              <a:pPr algn="ctr"/>
              <a:r>
                <a:rPr lang="en-US" sz="2400" dirty="0">
                  <a:solidFill>
                    <a:srgbClr val="FF0000"/>
                  </a:solidFill>
                </a:rPr>
                <a:t>Inputs</a:t>
              </a:r>
            </a:p>
          </p:txBody>
        </p:sp>
      </p:grpSp>
      <p:sp>
        <p:nvSpPr>
          <p:cNvPr id="10" name="TextBox 9">
            <a:extLst>
              <a:ext uri="{FF2B5EF4-FFF2-40B4-BE49-F238E27FC236}">
                <a16:creationId xmlns:a16="http://schemas.microsoft.com/office/drawing/2014/main" id="{4B0A5363-53F0-5F81-1F2E-65F56E936151}"/>
              </a:ext>
            </a:extLst>
          </p:cNvPr>
          <p:cNvSpPr txBox="1"/>
          <p:nvPr/>
        </p:nvSpPr>
        <p:spPr>
          <a:xfrm>
            <a:off x="5764779" y="1259534"/>
            <a:ext cx="3250635" cy="4231928"/>
          </a:xfrm>
          <a:prstGeom prst="rect">
            <a:avLst/>
          </a:prstGeom>
          <a:noFill/>
        </p:spPr>
        <p:txBody>
          <a:bodyPr wrap="square" rtlCol="0">
            <a:spAutoFit/>
          </a:bodyPr>
          <a:lstStyle/>
          <a:p>
            <a:pPr algn="ctr"/>
            <a:r>
              <a:rPr lang="en-US" sz="2400" dirty="0">
                <a:solidFill>
                  <a:srgbClr val="FF0000"/>
                </a:solidFill>
              </a:rPr>
              <a:t>Outputs</a:t>
            </a:r>
          </a:p>
          <a:p>
            <a:pPr algn="ctr"/>
            <a:endParaRPr lang="en-US" sz="2000" dirty="0"/>
          </a:p>
          <a:p>
            <a:pPr marL="285750" indent="-285750">
              <a:spcAft>
                <a:spcPts val="600"/>
              </a:spcAft>
              <a:buFont typeface="Arial" panose="020B0604020202020204" pitchFamily="34" charset="0"/>
              <a:buChar char="•"/>
            </a:pPr>
            <a:r>
              <a:rPr lang="en-US" sz="1800" dirty="0"/>
              <a:t>Modified </a:t>
            </a:r>
            <a:r>
              <a:rPr lang="en-US" sz="1800" dirty="0" err="1"/>
              <a:t>conductances</a:t>
            </a:r>
            <a:endParaRPr lang="en-US" sz="1800" dirty="0"/>
          </a:p>
          <a:p>
            <a:pPr marL="285750" indent="-285750">
              <a:spcAft>
                <a:spcPts val="600"/>
              </a:spcAft>
              <a:buFont typeface="Arial" panose="020B0604020202020204" pitchFamily="34" charset="0"/>
              <a:buChar char="•"/>
            </a:pPr>
            <a:r>
              <a:rPr lang="en-US" sz="1800" dirty="0"/>
              <a:t>Energy flux &amp; mean energy</a:t>
            </a:r>
          </a:p>
          <a:p>
            <a:pPr marL="285750" indent="-285750">
              <a:spcAft>
                <a:spcPts val="600"/>
              </a:spcAft>
              <a:buFont typeface="Arial" panose="020B0604020202020204" pitchFamily="34" charset="0"/>
              <a:buChar char="•"/>
            </a:pPr>
            <a:r>
              <a:rPr lang="en-US" sz="1800" dirty="0"/>
              <a:t>Electric &amp; magnetic fields</a:t>
            </a:r>
          </a:p>
          <a:p>
            <a:pPr marL="285750" indent="-285750">
              <a:spcAft>
                <a:spcPts val="600"/>
              </a:spcAft>
              <a:buFont typeface="Arial" panose="020B0604020202020204" pitchFamily="34" charset="0"/>
              <a:buChar char="•"/>
            </a:pPr>
            <a:r>
              <a:rPr lang="en-US" sz="1800" dirty="0"/>
              <a:t>Electric potential</a:t>
            </a:r>
          </a:p>
          <a:p>
            <a:pPr marL="285750" indent="-285750">
              <a:spcAft>
                <a:spcPts val="600"/>
              </a:spcAft>
              <a:buFont typeface="Arial" panose="020B0604020202020204" pitchFamily="34" charset="0"/>
              <a:buChar char="•"/>
            </a:pPr>
            <a:r>
              <a:rPr lang="en-US" sz="1800" dirty="0"/>
              <a:t>Horizontal currents</a:t>
            </a:r>
          </a:p>
          <a:p>
            <a:pPr marL="285750" indent="-285750">
              <a:spcAft>
                <a:spcPts val="600"/>
              </a:spcAft>
              <a:buFont typeface="Arial" panose="020B0604020202020204" pitchFamily="34" charset="0"/>
              <a:buChar char="•"/>
            </a:pPr>
            <a:r>
              <a:rPr lang="en-US" sz="1800" dirty="0"/>
              <a:t>Field-aligned current</a:t>
            </a:r>
          </a:p>
          <a:p>
            <a:pPr marL="285750" indent="-285750">
              <a:spcAft>
                <a:spcPts val="600"/>
              </a:spcAft>
              <a:buFont typeface="Arial" panose="020B0604020202020204" pitchFamily="34" charset="0"/>
              <a:buChar char="•"/>
            </a:pPr>
            <a:r>
              <a:rPr lang="en-US" sz="1800" dirty="0"/>
              <a:t>Joule heating</a:t>
            </a:r>
          </a:p>
          <a:p>
            <a:pPr marL="285750" indent="-285750">
              <a:spcAft>
                <a:spcPts val="600"/>
              </a:spcAft>
              <a:buFont typeface="Arial" panose="020B0604020202020204" pitchFamily="34" charset="0"/>
              <a:buChar char="•"/>
            </a:pPr>
            <a:r>
              <a:rPr lang="en-US" sz="1800" dirty="0"/>
              <a:t>Poynting flux</a:t>
            </a:r>
          </a:p>
          <a:p>
            <a:pPr marL="285750" indent="-285750">
              <a:spcAft>
                <a:spcPts val="600"/>
              </a:spcAft>
              <a:buFont typeface="Arial" panose="020B0604020202020204" pitchFamily="34" charset="0"/>
              <a:buChar char="•"/>
            </a:pPr>
            <a:r>
              <a:rPr lang="en-US" sz="1800" dirty="0"/>
              <a:t>Equivalent current</a:t>
            </a:r>
          </a:p>
          <a:p>
            <a:pPr indent="12700"/>
            <a:endParaRPr lang="en-US" sz="1800" dirty="0"/>
          </a:p>
        </p:txBody>
      </p:sp>
    </p:spTree>
    <p:extLst>
      <p:ext uri="{BB962C8B-B14F-4D97-AF65-F5344CB8AC3E}">
        <p14:creationId xmlns:p14="http://schemas.microsoft.com/office/powerpoint/2010/main" val="308215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304800" y="1447800"/>
            <a:ext cx="6019800" cy="3200400"/>
          </a:xfrm>
          <a:prstGeom prst="rect">
            <a:avLst/>
          </a:prstGeom>
          <a:noFill/>
          <a:ln w="25400">
            <a:noFill/>
            <a:miter lim="800000"/>
            <a:headEnd/>
            <a:tailEnd/>
          </a:ln>
        </p:spPr>
        <p:txBody>
          <a:bodyPr wrap="none" anchor="ctr">
            <a:prstTxWarp prst="textNoShape">
              <a:avLst/>
            </a:prstTxWarp>
          </a:bodyPr>
          <a:lstStyle/>
          <a:p>
            <a:pPr algn="ctr" eaLnBrk="0" hangingPunct="0"/>
            <a:endParaRPr lang="en-US"/>
          </a:p>
        </p:txBody>
      </p:sp>
      <p:pic>
        <p:nvPicPr>
          <p:cNvPr id="22532" name="Picture 9" descr="SuperDARN: Radar List.pdf"/>
          <p:cNvPicPr>
            <a:picLocks noChangeAspect="1"/>
          </p:cNvPicPr>
          <p:nvPr/>
        </p:nvPicPr>
        <p:blipFill>
          <a:blip r:embed="rId3"/>
          <a:srcRect l="22942" t="28181" r="50000" b="50455"/>
          <a:stretch>
            <a:fillRect/>
          </a:stretch>
        </p:blipFill>
        <p:spPr bwMode="auto">
          <a:xfrm>
            <a:off x="838200" y="914400"/>
            <a:ext cx="3259138" cy="3330575"/>
          </a:xfrm>
          <a:prstGeom prst="rect">
            <a:avLst/>
          </a:prstGeom>
          <a:noFill/>
          <a:ln w="9525">
            <a:noFill/>
            <a:miter lim="800000"/>
            <a:headEnd/>
            <a:tailEnd/>
          </a:ln>
        </p:spPr>
      </p:pic>
      <p:grpSp>
        <p:nvGrpSpPr>
          <p:cNvPr id="2" name="Group 9"/>
          <p:cNvGrpSpPr>
            <a:grpSpLocks/>
          </p:cNvGrpSpPr>
          <p:nvPr/>
        </p:nvGrpSpPr>
        <p:grpSpPr bwMode="auto">
          <a:xfrm>
            <a:off x="4724400" y="914400"/>
            <a:ext cx="3800475" cy="3378200"/>
            <a:chOff x="5268025" y="3429000"/>
            <a:chExt cx="3799775" cy="3377489"/>
          </a:xfrm>
        </p:grpSpPr>
        <p:pic>
          <p:nvPicPr>
            <p:cNvPr id="22538" name="Picture 13"/>
            <p:cNvPicPr>
              <a:picLocks noChangeAspect="1" noChangeArrowheads="1"/>
            </p:cNvPicPr>
            <p:nvPr/>
          </p:nvPicPr>
          <p:blipFill>
            <a:blip r:embed="rId4">
              <a:clrChange>
                <a:clrFrom>
                  <a:srgbClr val="1D1046"/>
                </a:clrFrom>
                <a:clrTo>
                  <a:srgbClr val="1D1046">
                    <a:alpha val="0"/>
                  </a:srgbClr>
                </a:clrTo>
              </a:clrChange>
            </a:blip>
            <a:srcRect l="3004" r="21182"/>
            <a:stretch>
              <a:fillRect/>
            </a:stretch>
          </p:blipFill>
          <p:spPr bwMode="auto">
            <a:xfrm>
              <a:off x="5837518" y="3429000"/>
              <a:ext cx="3230282" cy="3377489"/>
            </a:xfrm>
            <a:prstGeom prst="rect">
              <a:avLst/>
            </a:prstGeom>
            <a:noFill/>
            <a:ln w="9525">
              <a:noFill/>
              <a:miter lim="800000"/>
              <a:headEnd/>
              <a:tailEnd/>
            </a:ln>
          </p:spPr>
        </p:pic>
        <p:sp>
          <p:nvSpPr>
            <p:cNvPr id="22539" name="Text Box 3"/>
            <p:cNvSpPr txBox="1">
              <a:spLocks noChangeArrowheads="1"/>
            </p:cNvSpPr>
            <p:nvPr/>
          </p:nvSpPr>
          <p:spPr bwMode="auto">
            <a:xfrm rot="-5400000">
              <a:off x="4585534" y="5025191"/>
              <a:ext cx="1888111" cy="523130"/>
            </a:xfrm>
            <a:prstGeom prst="rect">
              <a:avLst/>
            </a:prstGeom>
            <a:noFill/>
            <a:ln w="9525">
              <a:noFill/>
              <a:miter lim="800000"/>
              <a:headEnd/>
              <a:tailEnd/>
            </a:ln>
          </p:spPr>
          <p:txBody>
            <a:bodyPr wrap="none">
              <a:prstTxWarp prst="textNoShape">
                <a:avLst/>
              </a:prstTxWarp>
              <a:spAutoFit/>
            </a:bodyPr>
            <a:lstStyle/>
            <a:p>
              <a:pPr algn="ctr" eaLnBrk="0" hangingPunct="0"/>
              <a:r>
                <a:rPr lang="en-US" sz="2800">
                  <a:solidFill>
                    <a:srgbClr val="000000"/>
                  </a:solidFill>
                  <a:latin typeface="Comic Sans MS" pitchFamily="-101" charset="0"/>
                </a:rPr>
                <a:t>IS</a:t>
              </a:r>
              <a:r>
                <a:rPr lang="en-US" sz="2800">
                  <a:solidFill>
                    <a:srgbClr val="0000FF"/>
                  </a:solidFill>
                  <a:latin typeface="Comic Sans MS" pitchFamily="-101" charset="0"/>
                </a:rPr>
                <a:t> </a:t>
              </a:r>
              <a:r>
                <a:rPr lang="en-US" sz="2800">
                  <a:solidFill>
                    <a:srgbClr val="000000"/>
                  </a:solidFill>
                  <a:latin typeface="Comic Sans MS" pitchFamily="-101" charset="0"/>
                </a:rPr>
                <a:t>Radars</a:t>
              </a:r>
              <a:r>
                <a:rPr lang="en-US" sz="2800">
                  <a:solidFill>
                    <a:srgbClr val="000099"/>
                  </a:solidFill>
                  <a:latin typeface="Comic Sans MS" pitchFamily="-101" charset="0"/>
                </a:rPr>
                <a:t> </a:t>
              </a:r>
            </a:p>
          </p:txBody>
        </p:sp>
      </p:grpSp>
      <p:sp>
        <p:nvSpPr>
          <p:cNvPr id="22534" name="Text Box 3"/>
          <p:cNvSpPr txBox="1">
            <a:spLocks noChangeArrowheads="1"/>
          </p:cNvSpPr>
          <p:nvPr/>
        </p:nvSpPr>
        <p:spPr bwMode="auto">
          <a:xfrm rot="-5400000">
            <a:off x="-616744" y="2477294"/>
            <a:ext cx="2214563" cy="523875"/>
          </a:xfrm>
          <a:prstGeom prst="rect">
            <a:avLst/>
          </a:prstGeom>
          <a:noFill/>
          <a:ln w="9525">
            <a:noFill/>
            <a:miter lim="800000"/>
            <a:headEnd/>
            <a:tailEnd/>
          </a:ln>
        </p:spPr>
        <p:txBody>
          <a:bodyPr wrap="none">
            <a:prstTxWarp prst="textNoShape">
              <a:avLst/>
            </a:prstTxWarp>
            <a:spAutoFit/>
          </a:bodyPr>
          <a:lstStyle/>
          <a:p>
            <a:pPr algn="ctr" eaLnBrk="0" hangingPunct="0"/>
            <a:r>
              <a:rPr lang="en-US" sz="2800">
                <a:latin typeface="Comic Sans MS" pitchFamily="-101" charset="0"/>
              </a:rPr>
              <a:t>SuperDARN</a:t>
            </a:r>
            <a:r>
              <a:rPr lang="en-US" sz="2800">
                <a:solidFill>
                  <a:srgbClr val="0000FF"/>
                </a:solidFill>
                <a:latin typeface="Comic Sans MS" pitchFamily="-101" charset="0"/>
              </a:rPr>
              <a:t> </a:t>
            </a:r>
            <a:endParaRPr lang="en-US" sz="2800">
              <a:solidFill>
                <a:srgbClr val="000099"/>
              </a:solidFill>
              <a:latin typeface="Comic Sans MS" pitchFamily="-101" charset="0"/>
            </a:endParaRPr>
          </a:p>
        </p:txBody>
      </p:sp>
      <p:grpSp>
        <p:nvGrpSpPr>
          <p:cNvPr id="3" name="Group 11"/>
          <p:cNvGrpSpPr>
            <a:grpSpLocks/>
          </p:cNvGrpSpPr>
          <p:nvPr/>
        </p:nvGrpSpPr>
        <p:grpSpPr bwMode="auto">
          <a:xfrm>
            <a:off x="2809875" y="2895600"/>
            <a:ext cx="5343525" cy="3521075"/>
            <a:chOff x="2286000" y="2895600"/>
            <a:chExt cx="5343107" cy="3520420"/>
          </a:xfrm>
        </p:grpSpPr>
        <p:pic>
          <p:nvPicPr>
            <p:cNvPr id="22536" name="Picture 4" descr="north"/>
            <p:cNvPicPr>
              <a:picLocks noChangeAspect="1" noChangeArrowheads="1"/>
            </p:cNvPicPr>
            <p:nvPr/>
          </p:nvPicPr>
          <p:blipFill>
            <a:blip r:embed="rId5"/>
            <a:srcRect l="7843" t="18182" r="7843" b="18182"/>
            <a:stretch>
              <a:fillRect/>
            </a:stretch>
          </p:blipFill>
          <p:spPr bwMode="auto">
            <a:xfrm>
              <a:off x="2286000" y="2895600"/>
              <a:ext cx="3604272" cy="3520420"/>
            </a:xfrm>
            <a:prstGeom prst="rect">
              <a:avLst/>
            </a:prstGeom>
            <a:noFill/>
            <a:ln w="9525">
              <a:noFill/>
              <a:miter lim="800000"/>
              <a:headEnd/>
              <a:tailEnd/>
            </a:ln>
          </p:spPr>
        </p:pic>
        <p:sp>
          <p:nvSpPr>
            <p:cNvPr id="22537" name="Text Box 3"/>
            <p:cNvSpPr txBox="1">
              <a:spLocks noChangeArrowheads="1"/>
            </p:cNvSpPr>
            <p:nvPr/>
          </p:nvSpPr>
          <p:spPr bwMode="auto">
            <a:xfrm>
              <a:off x="4859574" y="5867400"/>
              <a:ext cx="2769533" cy="523220"/>
            </a:xfrm>
            <a:prstGeom prst="rect">
              <a:avLst/>
            </a:prstGeom>
            <a:noFill/>
            <a:ln w="9525">
              <a:noFill/>
              <a:miter lim="800000"/>
              <a:headEnd/>
              <a:tailEnd/>
            </a:ln>
          </p:spPr>
          <p:txBody>
            <a:bodyPr wrap="none">
              <a:prstTxWarp prst="textNoShape">
                <a:avLst/>
              </a:prstTxWarp>
              <a:spAutoFit/>
            </a:bodyPr>
            <a:lstStyle/>
            <a:p>
              <a:pPr algn="ctr" eaLnBrk="0" hangingPunct="0"/>
              <a:r>
                <a:rPr lang="en-US" sz="2800">
                  <a:solidFill>
                    <a:srgbClr val="000000"/>
                  </a:solidFill>
                  <a:latin typeface="Comic Sans MS" pitchFamily="-101" charset="0"/>
                </a:rPr>
                <a:t>magnetometers</a:t>
              </a:r>
              <a:r>
                <a:rPr lang="en-US" sz="2800">
                  <a:solidFill>
                    <a:srgbClr val="000099"/>
                  </a:solidFill>
                  <a:latin typeface="Comic Sans MS" pitchFamily="-101" charset="0"/>
                </a:rPr>
                <a:t> </a:t>
              </a:r>
            </a:p>
          </p:txBody>
        </p:sp>
      </p:grpSp>
      <p:sp>
        <p:nvSpPr>
          <p:cNvPr id="4" name="Text Box 3">
            <a:extLst>
              <a:ext uri="{FF2B5EF4-FFF2-40B4-BE49-F238E27FC236}">
                <a16:creationId xmlns:a16="http://schemas.microsoft.com/office/drawing/2014/main" id="{BAD6A957-A9E3-F860-203D-08C925DD0EB2}"/>
              </a:ext>
            </a:extLst>
          </p:cNvPr>
          <p:cNvSpPr txBox="1">
            <a:spLocks noChangeArrowheads="1"/>
          </p:cNvSpPr>
          <p:nvPr/>
        </p:nvSpPr>
        <p:spPr bwMode="auto">
          <a:xfrm>
            <a:off x="221227" y="114229"/>
            <a:ext cx="870892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altLang="en-US" sz="2800" dirty="0">
                <a:solidFill>
                  <a:srgbClr val="0070C0"/>
                </a:solidFill>
                <a:latin typeface="+mj-lt"/>
              </a:rPr>
              <a:t>Ground Based Instruments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slide(fromBottom)">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304800" y="1447800"/>
            <a:ext cx="6019800" cy="3200400"/>
          </a:xfrm>
          <a:prstGeom prst="rect">
            <a:avLst/>
          </a:prstGeom>
          <a:noFill/>
          <a:ln w="25400">
            <a:noFill/>
            <a:miter lim="800000"/>
            <a:headEnd/>
            <a:tailEnd/>
          </a:ln>
        </p:spPr>
        <p:txBody>
          <a:bodyPr wrap="none" anchor="ctr">
            <a:prstTxWarp prst="textNoShape">
              <a:avLst/>
            </a:prstTxWarp>
          </a:bodyPr>
          <a:lstStyle/>
          <a:p>
            <a:pPr algn="ctr" eaLnBrk="0" hangingPunct="0"/>
            <a:endParaRPr lang="en-US"/>
          </a:p>
        </p:txBody>
      </p:sp>
      <p:pic>
        <p:nvPicPr>
          <p:cNvPr id="24580" name="Picture 6" descr="1270458000.north.png"/>
          <p:cNvPicPr>
            <a:picLocks noChangeAspect="1"/>
          </p:cNvPicPr>
          <p:nvPr/>
        </p:nvPicPr>
        <p:blipFill>
          <a:blip r:embed="rId3"/>
          <a:srcRect/>
          <a:stretch>
            <a:fillRect/>
          </a:stretch>
        </p:blipFill>
        <p:spPr bwMode="auto">
          <a:xfrm>
            <a:off x="457200" y="1600200"/>
            <a:ext cx="4064000" cy="4064000"/>
          </a:xfrm>
          <a:prstGeom prst="rect">
            <a:avLst/>
          </a:prstGeom>
          <a:noFill/>
          <a:ln w="9525">
            <a:noFill/>
            <a:miter lim="800000"/>
            <a:headEnd/>
            <a:tailEnd/>
          </a:ln>
        </p:spPr>
      </p:pic>
      <p:pic>
        <p:nvPicPr>
          <p:cNvPr id="24581" name="Picture 7" descr="1270458000.south.png"/>
          <p:cNvPicPr>
            <a:picLocks noChangeAspect="1"/>
          </p:cNvPicPr>
          <p:nvPr/>
        </p:nvPicPr>
        <p:blipFill>
          <a:blip r:embed="rId4"/>
          <a:srcRect/>
          <a:stretch>
            <a:fillRect/>
          </a:stretch>
        </p:blipFill>
        <p:spPr bwMode="auto">
          <a:xfrm>
            <a:off x="4724400" y="1524000"/>
            <a:ext cx="4064000" cy="4064000"/>
          </a:xfrm>
          <a:prstGeom prst="rect">
            <a:avLst/>
          </a:prstGeom>
          <a:noFill/>
          <a:ln w="9525">
            <a:noFill/>
            <a:miter lim="800000"/>
            <a:headEnd/>
            <a:tailEnd/>
          </a:ln>
        </p:spPr>
      </p:pic>
      <p:sp>
        <p:nvSpPr>
          <p:cNvPr id="2" name="Text Box 3">
            <a:extLst>
              <a:ext uri="{FF2B5EF4-FFF2-40B4-BE49-F238E27FC236}">
                <a16:creationId xmlns:a16="http://schemas.microsoft.com/office/drawing/2014/main" id="{D06ABFFF-1C88-79BB-18F6-27CB820237CF}"/>
              </a:ext>
            </a:extLst>
          </p:cNvPr>
          <p:cNvSpPr txBox="1">
            <a:spLocks noChangeArrowheads="1"/>
          </p:cNvSpPr>
          <p:nvPr/>
        </p:nvSpPr>
        <p:spPr bwMode="auto">
          <a:xfrm>
            <a:off x="221227" y="114229"/>
            <a:ext cx="870892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altLang="en-US" sz="2800" dirty="0">
                <a:solidFill>
                  <a:srgbClr val="0070C0"/>
                </a:solidFill>
                <a:latin typeface="+mj-lt"/>
              </a:rPr>
              <a:t>AMPERE Magnetic Field Measurements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345A01C-8A74-F55B-F9C4-DCD2F11BBE2E}"/>
              </a:ext>
            </a:extLst>
          </p:cNvPr>
          <p:cNvGrpSpPr/>
          <p:nvPr/>
        </p:nvGrpSpPr>
        <p:grpSpPr>
          <a:xfrm>
            <a:off x="1328734" y="755655"/>
            <a:ext cx="6480811" cy="5928801"/>
            <a:chOff x="1328734" y="541337"/>
            <a:chExt cx="6480811" cy="5928801"/>
          </a:xfrm>
        </p:grpSpPr>
        <p:pic>
          <p:nvPicPr>
            <p:cNvPr id="17410" name="Picture 2" descr="ace_aedst_pot_apr5.tif"/>
            <p:cNvPicPr>
              <a:picLocks noChangeAspect="1"/>
            </p:cNvPicPr>
            <p:nvPr/>
          </p:nvPicPr>
          <p:blipFill rotWithShape="1">
            <a:blip r:embed="rId3"/>
            <a:srcRect t="1" b="28898"/>
            <a:stretch/>
          </p:blipFill>
          <p:spPr bwMode="auto">
            <a:xfrm>
              <a:off x="1347785" y="541337"/>
              <a:ext cx="6461760" cy="5212080"/>
            </a:xfrm>
            <a:prstGeom prst="rect">
              <a:avLst/>
            </a:prstGeom>
            <a:noFill/>
            <a:ln w="9525">
              <a:noFill/>
              <a:miter lim="800000"/>
              <a:headEnd/>
              <a:tailEnd/>
            </a:ln>
          </p:spPr>
        </p:pic>
        <p:pic>
          <p:nvPicPr>
            <p:cNvPr id="2" name="Picture 2" descr="ace_aedst_pot_apr5.tif">
              <a:extLst>
                <a:ext uri="{FF2B5EF4-FFF2-40B4-BE49-F238E27FC236}">
                  <a16:creationId xmlns:a16="http://schemas.microsoft.com/office/drawing/2014/main" id="{31AF06C7-1BAF-772D-80DB-886EC12E4ADA}"/>
                </a:ext>
              </a:extLst>
            </p:cNvPr>
            <p:cNvPicPr>
              <a:picLocks noChangeAspect="1"/>
            </p:cNvPicPr>
            <p:nvPr/>
          </p:nvPicPr>
          <p:blipFill rotWithShape="1">
            <a:blip r:embed="rId3"/>
            <a:srcRect t="90673"/>
            <a:stretch/>
          </p:blipFill>
          <p:spPr bwMode="auto">
            <a:xfrm>
              <a:off x="1328734" y="5786428"/>
              <a:ext cx="6461760" cy="683710"/>
            </a:xfrm>
            <a:prstGeom prst="rect">
              <a:avLst/>
            </a:prstGeom>
            <a:noFill/>
            <a:ln w="9525">
              <a:noFill/>
              <a:miter lim="800000"/>
              <a:headEnd/>
              <a:tailEnd/>
            </a:ln>
          </p:spPr>
        </p:pic>
      </p:grpSp>
      <p:sp>
        <p:nvSpPr>
          <p:cNvPr id="4" name="Text Box 3">
            <a:extLst>
              <a:ext uri="{FF2B5EF4-FFF2-40B4-BE49-F238E27FC236}">
                <a16:creationId xmlns:a16="http://schemas.microsoft.com/office/drawing/2014/main" id="{AD204475-D030-3A45-2236-AC2D2C658FC9}"/>
              </a:ext>
            </a:extLst>
          </p:cNvPr>
          <p:cNvSpPr txBox="1">
            <a:spLocks noChangeArrowheads="1"/>
          </p:cNvSpPr>
          <p:nvPr/>
        </p:nvSpPr>
        <p:spPr bwMode="auto">
          <a:xfrm>
            <a:off x="364107" y="114229"/>
            <a:ext cx="870892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altLang="en-US" sz="2800" dirty="0">
                <a:solidFill>
                  <a:srgbClr val="0070C0"/>
                </a:solidFill>
                <a:latin typeface="+mj-lt"/>
              </a:rPr>
              <a:t>Solar Wind &amp; Geomagnetic Conditions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2" descr="figure 3.jpg"/>
          <p:cNvPicPr>
            <a:picLocks noChangeAspect="1"/>
          </p:cNvPicPr>
          <p:nvPr/>
        </p:nvPicPr>
        <p:blipFill>
          <a:blip r:embed="rId3"/>
          <a:srcRect/>
          <a:stretch>
            <a:fillRect/>
          </a:stretch>
        </p:blipFill>
        <p:spPr bwMode="auto">
          <a:xfrm>
            <a:off x="614363" y="150813"/>
            <a:ext cx="7915275" cy="6556375"/>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AD428A8-C504-CDAA-7435-4686E1DA43F1}"/>
              </a:ext>
            </a:extLst>
          </p:cNvPr>
          <p:cNvSpPr>
            <a:spLocks noGrp="1"/>
          </p:cNvSpPr>
          <p:nvPr>
            <p:ph type="sldNum" sz="quarter" idx="12"/>
          </p:nvPr>
        </p:nvSpPr>
        <p:spPr/>
        <p:txBody>
          <a:bodyPr/>
          <a:lstStyle/>
          <a:p>
            <a:pPr>
              <a:defRPr/>
            </a:pPr>
            <a:fld id="{39C7A26F-8C8B-5E43-8B46-0F0603A2A12F}" type="slidenum">
              <a:rPr lang="en-US" smtClean="0"/>
              <a:pPr>
                <a:defRPr/>
              </a:pPr>
              <a:t>9</a:t>
            </a:fld>
            <a:endParaRPr lang="en-US"/>
          </a:p>
        </p:txBody>
      </p:sp>
      <p:pic>
        <p:nvPicPr>
          <p:cNvPr id="6" name="Picture 5">
            <a:extLst>
              <a:ext uri="{FF2B5EF4-FFF2-40B4-BE49-F238E27FC236}">
                <a16:creationId xmlns:a16="http://schemas.microsoft.com/office/drawing/2014/main" id="{C22DE0C0-26B5-6A1D-F6B8-62C0FCB7CE0B}"/>
              </a:ext>
            </a:extLst>
          </p:cNvPr>
          <p:cNvPicPr>
            <a:picLocks noChangeAspect="1"/>
          </p:cNvPicPr>
          <p:nvPr/>
        </p:nvPicPr>
        <p:blipFill>
          <a:blip r:embed="rId2"/>
          <a:stretch>
            <a:fillRect/>
          </a:stretch>
        </p:blipFill>
        <p:spPr>
          <a:xfrm>
            <a:off x="961431" y="495948"/>
            <a:ext cx="3294380" cy="2915920"/>
          </a:xfrm>
          <a:prstGeom prst="rect">
            <a:avLst/>
          </a:prstGeom>
        </p:spPr>
      </p:pic>
      <p:pic>
        <p:nvPicPr>
          <p:cNvPr id="8" name="Picture 7">
            <a:extLst>
              <a:ext uri="{FF2B5EF4-FFF2-40B4-BE49-F238E27FC236}">
                <a16:creationId xmlns:a16="http://schemas.microsoft.com/office/drawing/2014/main" id="{0EB0AE89-2031-38B0-ABED-0CC3ADE438FD}"/>
              </a:ext>
            </a:extLst>
          </p:cNvPr>
          <p:cNvPicPr>
            <a:picLocks noChangeAspect="1"/>
          </p:cNvPicPr>
          <p:nvPr/>
        </p:nvPicPr>
        <p:blipFill>
          <a:blip r:embed="rId3"/>
          <a:stretch>
            <a:fillRect/>
          </a:stretch>
        </p:blipFill>
        <p:spPr>
          <a:xfrm>
            <a:off x="4888191" y="429908"/>
            <a:ext cx="3294380" cy="2981960"/>
          </a:xfrm>
          <a:prstGeom prst="rect">
            <a:avLst/>
          </a:prstGeom>
        </p:spPr>
      </p:pic>
      <p:pic>
        <p:nvPicPr>
          <p:cNvPr id="10" name="Picture 9">
            <a:extLst>
              <a:ext uri="{FF2B5EF4-FFF2-40B4-BE49-F238E27FC236}">
                <a16:creationId xmlns:a16="http://schemas.microsoft.com/office/drawing/2014/main" id="{A98EA473-1F0D-045A-FC06-82900C96D85D}"/>
              </a:ext>
            </a:extLst>
          </p:cNvPr>
          <p:cNvPicPr>
            <a:picLocks noChangeAspect="1"/>
          </p:cNvPicPr>
          <p:nvPr/>
        </p:nvPicPr>
        <p:blipFill>
          <a:blip r:embed="rId4"/>
          <a:stretch>
            <a:fillRect/>
          </a:stretch>
        </p:blipFill>
        <p:spPr>
          <a:xfrm>
            <a:off x="961431" y="3942080"/>
            <a:ext cx="3294380" cy="2915920"/>
          </a:xfrm>
          <a:prstGeom prst="rect">
            <a:avLst/>
          </a:prstGeom>
        </p:spPr>
      </p:pic>
      <p:pic>
        <p:nvPicPr>
          <p:cNvPr id="12" name="Picture 11">
            <a:extLst>
              <a:ext uri="{FF2B5EF4-FFF2-40B4-BE49-F238E27FC236}">
                <a16:creationId xmlns:a16="http://schemas.microsoft.com/office/drawing/2014/main" id="{44CBFC06-7061-5CA4-949F-B1375FF9893E}"/>
              </a:ext>
            </a:extLst>
          </p:cNvPr>
          <p:cNvPicPr>
            <a:picLocks noChangeAspect="1"/>
          </p:cNvPicPr>
          <p:nvPr/>
        </p:nvPicPr>
        <p:blipFill>
          <a:blip r:embed="rId5"/>
          <a:stretch>
            <a:fillRect/>
          </a:stretch>
        </p:blipFill>
        <p:spPr>
          <a:xfrm>
            <a:off x="4888191" y="3876040"/>
            <a:ext cx="3294380" cy="2981960"/>
          </a:xfrm>
          <a:prstGeom prst="rect">
            <a:avLst/>
          </a:prstGeom>
        </p:spPr>
      </p:pic>
      <p:sp>
        <p:nvSpPr>
          <p:cNvPr id="13" name="TextBox 12">
            <a:extLst>
              <a:ext uri="{FF2B5EF4-FFF2-40B4-BE49-F238E27FC236}">
                <a16:creationId xmlns:a16="http://schemas.microsoft.com/office/drawing/2014/main" id="{EC15D3EB-F762-C497-3365-22138AA4371D}"/>
              </a:ext>
            </a:extLst>
          </p:cNvPr>
          <p:cNvSpPr txBox="1"/>
          <p:nvPr/>
        </p:nvSpPr>
        <p:spPr>
          <a:xfrm>
            <a:off x="3084160" y="61992"/>
            <a:ext cx="3037668" cy="461665"/>
          </a:xfrm>
          <a:prstGeom prst="rect">
            <a:avLst/>
          </a:prstGeom>
          <a:noFill/>
        </p:spPr>
        <p:txBody>
          <a:bodyPr wrap="square" rtlCol="0">
            <a:spAutoFit/>
          </a:bodyPr>
          <a:lstStyle/>
          <a:p>
            <a:pPr algn="ctr"/>
            <a:r>
              <a:rPr lang="en-US" sz="2400" dirty="0">
                <a:solidFill>
                  <a:srgbClr val="FF0000"/>
                </a:solidFill>
              </a:rPr>
              <a:t>Quiet Time</a:t>
            </a:r>
          </a:p>
        </p:txBody>
      </p:sp>
      <p:sp>
        <p:nvSpPr>
          <p:cNvPr id="14" name="TextBox 13">
            <a:extLst>
              <a:ext uri="{FF2B5EF4-FFF2-40B4-BE49-F238E27FC236}">
                <a16:creationId xmlns:a16="http://schemas.microsoft.com/office/drawing/2014/main" id="{EF63B201-57A9-369D-8CF3-909D30EF0B26}"/>
              </a:ext>
            </a:extLst>
          </p:cNvPr>
          <p:cNvSpPr txBox="1"/>
          <p:nvPr/>
        </p:nvSpPr>
        <p:spPr>
          <a:xfrm>
            <a:off x="3066079" y="3531029"/>
            <a:ext cx="3037668" cy="461665"/>
          </a:xfrm>
          <a:prstGeom prst="rect">
            <a:avLst/>
          </a:prstGeom>
          <a:noFill/>
        </p:spPr>
        <p:txBody>
          <a:bodyPr wrap="square" rtlCol="0">
            <a:spAutoFit/>
          </a:bodyPr>
          <a:lstStyle/>
          <a:p>
            <a:pPr algn="ctr"/>
            <a:r>
              <a:rPr lang="en-US" sz="2400" dirty="0">
                <a:solidFill>
                  <a:srgbClr val="FF0000"/>
                </a:solidFill>
              </a:rPr>
              <a:t>Storm Time</a:t>
            </a:r>
          </a:p>
        </p:txBody>
      </p:sp>
    </p:spTree>
    <p:extLst>
      <p:ext uri="{BB962C8B-B14F-4D97-AF65-F5344CB8AC3E}">
        <p14:creationId xmlns:p14="http://schemas.microsoft.com/office/powerpoint/2010/main" val="2696832715"/>
      </p:ext>
    </p:extLst>
  </p:cSld>
  <p:clrMapOvr>
    <a:masterClrMapping/>
  </p:clrMapOvr>
</p:sld>
</file>

<file path=ppt/theme/theme1.xml><?xml version="1.0" encoding="utf-8"?>
<a:theme xmlns:a="http://schemas.openxmlformats.org/drawingml/2006/main" name="Title Page: NCAR - Blue Logo">
  <a:themeElements>
    <a:clrScheme name="NCAR UCAR">
      <a:dk1>
        <a:srgbClr val="000000"/>
      </a:dk1>
      <a:lt1>
        <a:srgbClr val="FFFFFF"/>
      </a:lt1>
      <a:dk2>
        <a:srgbClr val="1F3058"/>
      </a:dk2>
      <a:lt2>
        <a:srgbClr val="EEECE1"/>
      </a:lt2>
      <a:accent1>
        <a:srgbClr val="1A3141"/>
      </a:accent1>
      <a:accent2>
        <a:srgbClr val="456673"/>
      </a:accent2>
      <a:accent3>
        <a:srgbClr val="C45229"/>
      </a:accent3>
      <a:accent4>
        <a:srgbClr val="9F1B25"/>
      </a:accent4>
      <a:accent5>
        <a:srgbClr val="B36E25"/>
      </a:accent5>
      <a:accent6>
        <a:srgbClr val="555058"/>
      </a:accent6>
      <a:hlink>
        <a:srgbClr val="1F3058"/>
      </a:hlink>
      <a:folHlink>
        <a:srgbClr val="7C788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CAR-Blue-BottomSwooshes">
  <a:themeElements>
    <a:clrScheme name="Custom 3">
      <a:dk1>
        <a:srgbClr val="666666"/>
      </a:dk1>
      <a:lt1>
        <a:srgbClr val="FFFFFF"/>
      </a:lt1>
      <a:dk2>
        <a:srgbClr val="122D5D"/>
      </a:dk2>
      <a:lt2>
        <a:srgbClr val="D3DCEC"/>
      </a:lt2>
      <a:accent1>
        <a:srgbClr val="277DA1"/>
      </a:accent1>
      <a:accent2>
        <a:srgbClr val="248F87"/>
      </a:accent2>
      <a:accent3>
        <a:srgbClr val="BBD52F"/>
      </a:accent3>
      <a:accent4>
        <a:srgbClr val="D3DCEC"/>
      </a:accent4>
      <a:accent5>
        <a:srgbClr val="6C6C6C"/>
      </a:accent5>
      <a:accent6>
        <a:srgbClr val="9EA0A3"/>
      </a:accent6>
      <a:hlink>
        <a:srgbClr val="1A658F"/>
      </a:hlink>
      <a:folHlink>
        <a:srgbClr val="BBD52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67575</TotalTime>
  <Words>1041</Words>
  <Application>Microsoft Macintosh PowerPoint</Application>
  <PresentationFormat>On-screen Show (4:3)</PresentationFormat>
  <Paragraphs>202</Paragraphs>
  <Slides>19</Slides>
  <Notes>14</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19</vt:i4>
      </vt:variant>
    </vt:vector>
  </HeadingPairs>
  <TitlesOfParts>
    <vt:vector size="30" baseType="lpstr">
      <vt:lpstr>Helvetica</vt:lpstr>
      <vt:lpstr>Calibri</vt:lpstr>
      <vt:lpstr>Wingdings</vt:lpstr>
      <vt:lpstr>Verdana</vt:lpstr>
      <vt:lpstr>Symbol</vt:lpstr>
      <vt:lpstr>Arial</vt:lpstr>
      <vt:lpstr>Comic Sans MS</vt:lpstr>
      <vt:lpstr>Helvetica Neue</vt:lpstr>
      <vt:lpstr>Times New Roman</vt:lpstr>
      <vt:lpstr>Title Page: NCAR - Blue Logo</vt:lpstr>
      <vt:lpstr>NCAR-Blue-BottomSwooshes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Wendy Hawkins</dc:creator>
  <cp:lastModifiedBy>Gang Lu</cp:lastModifiedBy>
  <cp:revision>475</cp:revision>
  <cp:lastPrinted>2023-07-28T19:40:46Z</cp:lastPrinted>
  <dcterms:modified xsi:type="dcterms:W3CDTF">2023-07-28T19:50:43Z</dcterms:modified>
</cp:coreProperties>
</file>