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Microsoft_Equation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handoutMasterIdLst>
    <p:handoutMasterId r:id="rId40"/>
  </p:handoutMasterIdLst>
  <p:sldIdLst>
    <p:sldId id="256" r:id="rId2"/>
    <p:sldId id="400" r:id="rId3"/>
    <p:sldId id="406" r:id="rId4"/>
    <p:sldId id="402" r:id="rId5"/>
    <p:sldId id="403" r:id="rId6"/>
    <p:sldId id="430" r:id="rId7"/>
    <p:sldId id="353" r:id="rId8"/>
    <p:sldId id="365" r:id="rId9"/>
    <p:sldId id="378" r:id="rId10"/>
    <p:sldId id="352" r:id="rId11"/>
    <p:sldId id="377" r:id="rId12"/>
    <p:sldId id="379" r:id="rId13"/>
    <p:sldId id="380" r:id="rId14"/>
    <p:sldId id="408" r:id="rId15"/>
    <p:sldId id="393" r:id="rId16"/>
    <p:sldId id="423" r:id="rId17"/>
    <p:sldId id="413" r:id="rId18"/>
    <p:sldId id="414" r:id="rId19"/>
    <p:sldId id="382" r:id="rId20"/>
    <p:sldId id="386" r:id="rId21"/>
    <p:sldId id="389" r:id="rId22"/>
    <p:sldId id="421" r:id="rId23"/>
    <p:sldId id="433" r:id="rId24"/>
    <p:sldId id="422" r:id="rId25"/>
    <p:sldId id="426" r:id="rId26"/>
    <p:sldId id="409" r:id="rId27"/>
    <p:sldId id="410" r:id="rId28"/>
    <p:sldId id="411" r:id="rId29"/>
    <p:sldId id="427" r:id="rId30"/>
    <p:sldId id="384" r:id="rId31"/>
    <p:sldId id="398" r:id="rId32"/>
    <p:sldId id="391" r:id="rId33"/>
    <p:sldId id="392" r:id="rId34"/>
    <p:sldId id="434" r:id="rId35"/>
    <p:sldId id="435" r:id="rId36"/>
    <p:sldId id="436" r:id="rId37"/>
    <p:sldId id="437" r:id="rId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Helvetica" pitchFamily="-112" charset="0"/>
        <a:ea typeface="+mn-ea"/>
        <a:cs typeface="+mn-cs"/>
      </a:defRPr>
    </a:lvl1pPr>
    <a:lvl2pPr marL="457200" algn="l" rtl="0" eaLnBrk="0" fontAlgn="base" hangingPunct="0">
      <a:spcBef>
        <a:spcPct val="0"/>
      </a:spcBef>
      <a:spcAft>
        <a:spcPct val="0"/>
      </a:spcAft>
      <a:defRPr kern="1200">
        <a:solidFill>
          <a:schemeClr val="tx1"/>
        </a:solidFill>
        <a:latin typeface="Helvetica" pitchFamily="-112" charset="0"/>
        <a:ea typeface="+mn-ea"/>
        <a:cs typeface="+mn-cs"/>
      </a:defRPr>
    </a:lvl2pPr>
    <a:lvl3pPr marL="914400" algn="l" rtl="0" eaLnBrk="0" fontAlgn="base" hangingPunct="0">
      <a:spcBef>
        <a:spcPct val="0"/>
      </a:spcBef>
      <a:spcAft>
        <a:spcPct val="0"/>
      </a:spcAft>
      <a:defRPr kern="1200">
        <a:solidFill>
          <a:schemeClr val="tx1"/>
        </a:solidFill>
        <a:latin typeface="Helvetica" pitchFamily="-112" charset="0"/>
        <a:ea typeface="+mn-ea"/>
        <a:cs typeface="+mn-cs"/>
      </a:defRPr>
    </a:lvl3pPr>
    <a:lvl4pPr marL="1371600" algn="l" rtl="0" eaLnBrk="0" fontAlgn="base" hangingPunct="0">
      <a:spcBef>
        <a:spcPct val="0"/>
      </a:spcBef>
      <a:spcAft>
        <a:spcPct val="0"/>
      </a:spcAft>
      <a:defRPr kern="1200">
        <a:solidFill>
          <a:schemeClr val="tx1"/>
        </a:solidFill>
        <a:latin typeface="Helvetica" pitchFamily="-112" charset="0"/>
        <a:ea typeface="+mn-ea"/>
        <a:cs typeface="+mn-cs"/>
      </a:defRPr>
    </a:lvl4pPr>
    <a:lvl5pPr marL="1828800" algn="l" rtl="0" eaLnBrk="0" fontAlgn="base" hangingPunct="0">
      <a:spcBef>
        <a:spcPct val="0"/>
      </a:spcBef>
      <a:spcAft>
        <a:spcPct val="0"/>
      </a:spcAft>
      <a:defRPr kern="1200">
        <a:solidFill>
          <a:schemeClr val="tx1"/>
        </a:solidFill>
        <a:latin typeface="Helvetica" pitchFamily="-112" charset="0"/>
        <a:ea typeface="+mn-ea"/>
        <a:cs typeface="+mn-cs"/>
      </a:defRPr>
    </a:lvl5pPr>
    <a:lvl6pPr marL="2286000" algn="l" defTabSz="457200" rtl="0" eaLnBrk="1" latinLnBrk="0" hangingPunct="1">
      <a:defRPr kern="1200">
        <a:solidFill>
          <a:schemeClr val="tx1"/>
        </a:solidFill>
        <a:latin typeface="Helvetica" pitchFamily="-112" charset="0"/>
        <a:ea typeface="+mn-ea"/>
        <a:cs typeface="+mn-cs"/>
      </a:defRPr>
    </a:lvl6pPr>
    <a:lvl7pPr marL="2743200" algn="l" defTabSz="457200" rtl="0" eaLnBrk="1" latinLnBrk="0" hangingPunct="1">
      <a:defRPr kern="1200">
        <a:solidFill>
          <a:schemeClr val="tx1"/>
        </a:solidFill>
        <a:latin typeface="Helvetica" pitchFamily="-112" charset="0"/>
        <a:ea typeface="+mn-ea"/>
        <a:cs typeface="+mn-cs"/>
      </a:defRPr>
    </a:lvl7pPr>
    <a:lvl8pPr marL="3200400" algn="l" defTabSz="457200" rtl="0" eaLnBrk="1" latinLnBrk="0" hangingPunct="1">
      <a:defRPr kern="1200">
        <a:solidFill>
          <a:schemeClr val="tx1"/>
        </a:solidFill>
        <a:latin typeface="Helvetica" pitchFamily="-112" charset="0"/>
        <a:ea typeface="+mn-ea"/>
        <a:cs typeface="+mn-cs"/>
      </a:defRPr>
    </a:lvl8pPr>
    <a:lvl9pPr marL="3657600" algn="l" defTabSz="457200" rtl="0" eaLnBrk="1" latinLnBrk="0" hangingPunct="1">
      <a:defRPr kern="1200">
        <a:solidFill>
          <a:schemeClr val="tx1"/>
        </a:solidFill>
        <a:latin typeface="Helvetica" pitchFamily="-11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F05"/>
    <a:srgbClr val="00750B"/>
    <a:srgbClr val="ED181E"/>
    <a:srgbClr val="CCCACC"/>
    <a:srgbClr val="7F007F"/>
    <a:srgbClr val="087F08"/>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77" autoAdjust="0"/>
    <p:restoredTop sz="96123" autoAdjust="0"/>
  </p:normalViewPr>
  <p:slideViewPr>
    <p:cSldViewPr>
      <p:cViewPr>
        <p:scale>
          <a:sx n="100" d="100"/>
          <a:sy n="100" d="100"/>
        </p:scale>
        <p:origin x="-17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944"/>
    </p:cViewPr>
  </p:sorterViewPr>
  <p:notesViewPr>
    <p:cSldViewPr>
      <p:cViewPr varScale="1">
        <p:scale>
          <a:sx n="91" d="100"/>
          <a:sy n="91" d="100"/>
        </p:scale>
        <p:origin x="-210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aseline="-25000"/>
            </a:lvl1pPr>
          </a:lstStyle>
          <a:p>
            <a:endParaRPr lang="en-US" dirty="0"/>
          </a:p>
        </p:txBody>
      </p:sp>
      <p:sp>
        <p:nvSpPr>
          <p:cNvPr id="3072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25000"/>
            </a:lvl1pPr>
          </a:lstStyle>
          <a:p>
            <a:endParaRPr lang="en-US" dirty="0"/>
          </a:p>
        </p:txBody>
      </p:sp>
      <p:sp>
        <p:nvSpPr>
          <p:cNvPr id="3072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25000"/>
            </a:lvl1pPr>
          </a:lstStyle>
          <a:p>
            <a:endParaRPr lang="en-US" dirty="0"/>
          </a:p>
        </p:txBody>
      </p:sp>
      <p:sp>
        <p:nvSpPr>
          <p:cNvPr id="3072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25000"/>
            </a:lvl1pPr>
          </a:lstStyle>
          <a:p>
            <a:fld id="{2335BFB0-30E8-2245-A15E-35F63892779D}" type="slidenum">
              <a:rPr lang="en-US"/>
              <a:pPr/>
              <a:t>‹#›</a:t>
            </a:fld>
            <a:endParaRPr lang="en-US" dirty="0"/>
          </a:p>
        </p:txBody>
      </p:sp>
    </p:spTree>
    <p:extLst>
      <p:ext uri="{BB962C8B-B14F-4D97-AF65-F5344CB8AC3E}">
        <p14:creationId xmlns:p14="http://schemas.microsoft.com/office/powerpoint/2010/main" val="35330864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aseline="-25000"/>
            </a:lvl1pPr>
          </a:lstStyle>
          <a:p>
            <a:endParaRPr lang="en-US" dirty="0"/>
          </a:p>
        </p:txBody>
      </p:sp>
      <p:sp>
        <p:nvSpPr>
          <p:cNvPr id="276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25000"/>
            </a:lvl1pPr>
          </a:lstStyle>
          <a:p>
            <a:endParaRPr lang="en-US" dirty="0"/>
          </a:p>
        </p:txBody>
      </p:sp>
      <p:sp>
        <p:nvSpPr>
          <p:cNvPr id="27652" name="Rectangle 4"/>
          <p:cNvSpPr>
            <a:spLocks noGrp="1" noRot="1" noChangeAspect="1" noChangeArrowheads="1" noTextEdit="1"/>
          </p:cNvSpPr>
          <p:nvPr>
            <p:ph type="sldImg" idx="2"/>
          </p:nvPr>
        </p:nvSpPr>
        <p:spPr bwMode="auto">
          <a:xfrm>
            <a:off x="914400" y="685800"/>
            <a:ext cx="5029200" cy="3771900"/>
          </a:xfrm>
          <a:prstGeom prst="rect">
            <a:avLst/>
          </a:prstGeom>
          <a:noFill/>
          <a:ln w="9525">
            <a:solidFill>
              <a:srgbClr val="000000"/>
            </a:solidFill>
            <a:miter lim="800000"/>
            <a:headEnd/>
            <a:tailEnd/>
          </a:ln>
          <a:effectLst/>
        </p:spPr>
      </p:sp>
      <p:sp>
        <p:nvSpPr>
          <p:cNvPr id="27653" name="Rectangle 5"/>
          <p:cNvSpPr>
            <a:spLocks noGrp="1" noChangeArrowheads="1"/>
          </p:cNvSpPr>
          <p:nvPr>
            <p:ph type="body" sz="quarter" idx="3"/>
          </p:nvPr>
        </p:nvSpPr>
        <p:spPr bwMode="auto">
          <a:xfrm>
            <a:off x="914400" y="4953000"/>
            <a:ext cx="5029200"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25000"/>
            </a:lvl1pPr>
          </a:lstStyle>
          <a:p>
            <a:endParaRPr lang="en-US" dirty="0"/>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25000"/>
            </a:lvl1pPr>
          </a:lstStyle>
          <a:p>
            <a:fld id="{35043799-74CE-B34D-817D-4250362EF3AC}" type="slidenum">
              <a:rPr lang="en-US"/>
              <a:pPr/>
              <a:t>‹#›</a:t>
            </a:fld>
            <a:endParaRPr lang="en-US" dirty="0"/>
          </a:p>
        </p:txBody>
      </p:sp>
    </p:spTree>
    <p:extLst>
      <p:ext uri="{BB962C8B-B14F-4D97-AF65-F5344CB8AC3E}">
        <p14:creationId xmlns:p14="http://schemas.microsoft.com/office/powerpoint/2010/main" val="2573785785"/>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Times" pitchFamily="-112" charset="0"/>
        <a:ea typeface="+mn-ea"/>
        <a:cs typeface="+mn-cs"/>
      </a:defRPr>
    </a:lvl1pPr>
    <a:lvl2pPr marL="457200" algn="l" rtl="0" fontAlgn="base">
      <a:spcBef>
        <a:spcPct val="30000"/>
      </a:spcBef>
      <a:spcAft>
        <a:spcPct val="0"/>
      </a:spcAft>
      <a:defRPr sz="1200" kern="1200">
        <a:solidFill>
          <a:schemeClr val="tx1"/>
        </a:solidFill>
        <a:latin typeface="Times" pitchFamily="-112" charset="0"/>
        <a:ea typeface="Geneva" pitchFamily="-112" charset="-128"/>
        <a:cs typeface="+mn-cs"/>
      </a:defRPr>
    </a:lvl2pPr>
    <a:lvl3pPr marL="914400" algn="l" rtl="0" fontAlgn="base">
      <a:spcBef>
        <a:spcPct val="30000"/>
      </a:spcBef>
      <a:spcAft>
        <a:spcPct val="0"/>
      </a:spcAft>
      <a:defRPr sz="1200" kern="1200">
        <a:solidFill>
          <a:schemeClr val="tx1"/>
        </a:solidFill>
        <a:latin typeface="Times" pitchFamily="-112" charset="0"/>
        <a:ea typeface="Geneva" pitchFamily="-112" charset="-128"/>
        <a:cs typeface="+mn-cs"/>
      </a:defRPr>
    </a:lvl3pPr>
    <a:lvl4pPr marL="1371600" algn="l" rtl="0" fontAlgn="base">
      <a:spcBef>
        <a:spcPct val="30000"/>
      </a:spcBef>
      <a:spcAft>
        <a:spcPct val="0"/>
      </a:spcAft>
      <a:defRPr sz="1200" kern="1200">
        <a:solidFill>
          <a:schemeClr val="tx1"/>
        </a:solidFill>
        <a:latin typeface="Times" pitchFamily="-112" charset="0"/>
        <a:ea typeface="Geneva" pitchFamily="-112" charset="-128"/>
        <a:cs typeface="+mn-cs"/>
      </a:defRPr>
    </a:lvl4pPr>
    <a:lvl5pPr marL="1828800" algn="l" rtl="0" fontAlgn="base">
      <a:spcBef>
        <a:spcPct val="30000"/>
      </a:spcBef>
      <a:spcAft>
        <a:spcPct val="0"/>
      </a:spcAft>
      <a:defRPr sz="1200" kern="1200">
        <a:solidFill>
          <a:schemeClr val="tx1"/>
        </a:solidFill>
        <a:latin typeface="Times" pitchFamily="-112" charset="0"/>
        <a:ea typeface="Geneva"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9D67F55-696C-1B4C-8AE0-2FA328D65A8B}" type="slidenum">
              <a:rPr lang="en-US"/>
              <a:pPr/>
              <a:t>1</a:t>
            </a:fld>
            <a:endParaRPr lang="en-US" dirty="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043799-74CE-B34D-817D-4250362EF3AC}" type="slidenum">
              <a:rPr lang="en-US"/>
              <a:pPr/>
              <a:t>16</a:t>
            </a:fld>
            <a:endParaRPr lang="en-US" dirty="0"/>
          </a:p>
        </p:txBody>
      </p:sp>
    </p:spTree>
    <p:extLst>
      <p:ext uri="{BB962C8B-B14F-4D97-AF65-F5344CB8AC3E}">
        <p14:creationId xmlns:p14="http://schemas.microsoft.com/office/powerpoint/2010/main" val="565542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043799-74CE-B34D-817D-4250362EF3AC}" type="slidenum">
              <a:rPr lang="en-US"/>
              <a:pPr/>
              <a:t>17</a:t>
            </a:fld>
            <a:endParaRPr lang="en-US" dirty="0"/>
          </a:p>
        </p:txBody>
      </p:sp>
    </p:spTree>
    <p:extLst>
      <p:ext uri="{BB962C8B-B14F-4D97-AF65-F5344CB8AC3E}">
        <p14:creationId xmlns:p14="http://schemas.microsoft.com/office/powerpoint/2010/main" val="565542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
                <a:cs typeface="Helvetica"/>
              </a:rPr>
              <a:t>Calculate line-of-sight direction from instrument angles</a:t>
            </a:r>
          </a:p>
          <a:p>
            <a:r>
              <a:rPr lang="en-US" dirty="0">
                <a:latin typeface="Helvetica"/>
                <a:cs typeface="Helvetica"/>
              </a:rPr>
              <a:t>Calculate length of </a:t>
            </a:r>
            <a:r>
              <a:rPr lang="en-US" i="1" dirty="0">
                <a:latin typeface="Helvetica"/>
                <a:cs typeface="Helvetica"/>
              </a:rPr>
              <a:t>v</a:t>
            </a:r>
            <a:r>
              <a:rPr lang="en-US" baseline="-25000" dirty="0">
                <a:latin typeface="Helvetica"/>
                <a:cs typeface="Helvetica"/>
              </a:rPr>
              <a:t>1</a:t>
            </a:r>
            <a:r>
              <a:rPr lang="en-US" dirty="0">
                <a:latin typeface="Helvetica"/>
                <a:cs typeface="Helvetica"/>
              </a:rPr>
              <a:t>, </a:t>
            </a:r>
            <a:r>
              <a:rPr lang="en-US" i="1" dirty="0">
                <a:latin typeface="Helvetica"/>
                <a:cs typeface="Helvetica"/>
              </a:rPr>
              <a:t>v</a:t>
            </a:r>
            <a:r>
              <a:rPr lang="en-US" baseline="-25000" dirty="0">
                <a:latin typeface="Helvetica"/>
                <a:cs typeface="Helvetica"/>
              </a:rPr>
              <a:t>2</a:t>
            </a:r>
          </a:p>
          <a:p>
            <a:r>
              <a:rPr lang="en-US" dirty="0">
                <a:latin typeface="Helvetica"/>
                <a:cs typeface="Helvetica"/>
              </a:rPr>
              <a:t>Transform to Cartesian coordinates</a:t>
            </a:r>
          </a:p>
          <a:p>
            <a:r>
              <a:rPr lang="en-US" dirty="0">
                <a:latin typeface="Helvetica"/>
                <a:cs typeface="Helvetica"/>
              </a:rPr>
              <a:t>Calculate path through atmosphere and divide into segments</a:t>
            </a:r>
          </a:p>
          <a:p>
            <a:r>
              <a:rPr lang="en-US" dirty="0">
                <a:latin typeface="Helvetica"/>
                <a:cs typeface="Helvetica"/>
              </a:rPr>
              <a:t>Integrate through airglow model, considering absorption along path</a:t>
            </a:r>
          </a:p>
          <a:p>
            <a:r>
              <a:rPr lang="en-US" dirty="0">
                <a:latin typeface="Helvetica"/>
                <a:cs typeface="Helvetica"/>
              </a:rPr>
              <a:t>Build up observation cube at every angle and wavelength</a:t>
            </a:r>
          </a:p>
          <a:p>
            <a:endParaRPr lang="en-US" dirty="0"/>
          </a:p>
        </p:txBody>
      </p:sp>
      <p:sp>
        <p:nvSpPr>
          <p:cNvPr id="4" name="Slide Number Placeholder 3"/>
          <p:cNvSpPr>
            <a:spLocks noGrp="1"/>
          </p:cNvSpPr>
          <p:nvPr>
            <p:ph type="sldNum" sz="quarter" idx="10"/>
          </p:nvPr>
        </p:nvSpPr>
        <p:spPr/>
        <p:txBody>
          <a:bodyPr/>
          <a:lstStyle/>
          <a:p>
            <a:fld id="{35043799-74CE-B34D-817D-4250362EF3AC}" type="slidenum">
              <a:rPr lang="en-US"/>
              <a:pPr/>
              <a:t>18</a:t>
            </a:fld>
            <a:endParaRPr lang="en-US" dirty="0"/>
          </a:p>
        </p:txBody>
      </p:sp>
    </p:spTree>
    <p:extLst>
      <p:ext uri="{BB962C8B-B14F-4D97-AF65-F5344CB8AC3E}">
        <p14:creationId xmlns:p14="http://schemas.microsoft.com/office/powerpoint/2010/main" val="565542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12879"/>
            <a:fld id="{FEE55589-6498-124F-AAA2-7137A3C180BD}" type="slidenum">
              <a:rPr lang="en-US">
                <a:solidFill>
                  <a:srgbClr val="000000"/>
                </a:solidFill>
              </a:rPr>
              <a:pPr defTabSz="912879"/>
              <a:t>3</a:t>
            </a:fld>
            <a:endParaRPr lang="en-US" dirty="0">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latin typeface="Arial" pitchFamily="-108" charset="0"/>
            </a:endParaRPr>
          </a:p>
        </p:txBody>
      </p:sp>
    </p:spTree>
    <p:extLst>
      <p:ext uri="{BB962C8B-B14F-4D97-AF65-F5344CB8AC3E}">
        <p14:creationId xmlns:p14="http://schemas.microsoft.com/office/powerpoint/2010/main" val="3599001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500D42E6-38E6-4E46-B6CA-5509F56BF738}" type="slidenum">
              <a:rPr lang="en-US" sz="1200"/>
              <a:pPr/>
              <a:t>7</a:t>
            </a:fld>
            <a:endParaRPr lang="en-US" sz="1200" dirty="0"/>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000608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33DFD7C6-090F-3E40-8513-7EFA6F26384D}" type="slidenum">
              <a:rPr lang="en-US" sz="1200"/>
              <a:pPr/>
              <a:t>8</a:t>
            </a:fld>
            <a:endParaRPr lang="en-US" sz="1200" dirty="0"/>
          </a:p>
        </p:txBody>
      </p:sp>
    </p:spTree>
    <p:extLst>
      <p:ext uri="{BB962C8B-B14F-4D97-AF65-F5344CB8AC3E}">
        <p14:creationId xmlns:p14="http://schemas.microsoft.com/office/powerpoint/2010/main" val="284647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33DFD7C6-090F-3E40-8513-7EFA6F26384D}" type="slidenum">
              <a:rPr lang="en-US" sz="1200"/>
              <a:pPr/>
              <a:t>9</a:t>
            </a:fld>
            <a:endParaRPr lang="en-US" sz="1200" dirty="0"/>
          </a:p>
        </p:txBody>
      </p:sp>
    </p:spTree>
    <p:extLst>
      <p:ext uri="{BB962C8B-B14F-4D97-AF65-F5344CB8AC3E}">
        <p14:creationId xmlns:p14="http://schemas.microsoft.com/office/powerpoint/2010/main" val="2846472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33DFD7C6-090F-3E40-8513-7EFA6F26384D}" type="slidenum">
              <a:rPr lang="en-US" sz="1200"/>
              <a:pPr/>
              <a:t>11</a:t>
            </a:fld>
            <a:endParaRPr lang="en-US" sz="1200" dirty="0"/>
          </a:p>
        </p:txBody>
      </p:sp>
    </p:spTree>
    <p:extLst>
      <p:ext uri="{BB962C8B-B14F-4D97-AF65-F5344CB8AC3E}">
        <p14:creationId xmlns:p14="http://schemas.microsoft.com/office/powerpoint/2010/main" val="284647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33DFD7C6-090F-3E40-8513-7EFA6F26384D}" type="slidenum">
              <a:rPr lang="en-US" sz="1200"/>
              <a:pPr/>
              <a:t>12</a:t>
            </a:fld>
            <a:endParaRPr lang="en-US" sz="1200" dirty="0"/>
          </a:p>
        </p:txBody>
      </p:sp>
    </p:spTree>
    <p:extLst>
      <p:ext uri="{BB962C8B-B14F-4D97-AF65-F5344CB8AC3E}">
        <p14:creationId xmlns:p14="http://schemas.microsoft.com/office/powerpoint/2010/main" val="284647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37222402" indent="-36773751" defTabSz="9144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fld id="{33DFD7C6-090F-3E40-8513-7EFA6F26384D}" type="slidenum">
              <a:rPr lang="en-US" sz="1200"/>
              <a:pPr/>
              <a:t>13</a:t>
            </a:fld>
            <a:endParaRPr lang="en-US" sz="1200" dirty="0"/>
          </a:p>
        </p:txBody>
      </p:sp>
    </p:spTree>
    <p:extLst>
      <p:ext uri="{BB962C8B-B14F-4D97-AF65-F5344CB8AC3E}">
        <p14:creationId xmlns:p14="http://schemas.microsoft.com/office/powerpoint/2010/main" val="284647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043799-74CE-B34D-817D-4250362EF3AC}" type="slidenum">
              <a:rPr lang="en-US"/>
              <a:pPr/>
              <a:t>14</a:t>
            </a:fld>
            <a:endParaRPr lang="en-US" dirty="0"/>
          </a:p>
        </p:txBody>
      </p:sp>
    </p:spTree>
    <p:extLst>
      <p:ext uri="{BB962C8B-B14F-4D97-AF65-F5344CB8AC3E}">
        <p14:creationId xmlns:p14="http://schemas.microsoft.com/office/powerpoint/2010/main" val="565542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8712200" y="6553200"/>
            <a:ext cx="431800" cy="304800"/>
          </a:xfrm>
          <a:prstGeom prst="rect">
            <a:avLst/>
          </a:prstGeom>
        </p:spPr>
        <p:txBody>
          <a:bodyPr/>
          <a:lstStyle>
            <a:lvl1pPr>
              <a:defRPr sz="1000"/>
            </a:lvl1pPr>
          </a:lstStyle>
          <a:p>
            <a:fld id="{3DB082F9-22DA-6341-AF42-276F62A93CBF}"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8686800" y="6553200"/>
            <a:ext cx="444500" cy="304800"/>
          </a:xfrm>
          <a:prstGeom prst="rect">
            <a:avLst/>
          </a:prstGeom>
        </p:spPr>
        <p:txBody>
          <a:bodyPr/>
          <a:lstStyle>
            <a:lvl1pPr>
              <a:defRPr sz="1000">
                <a:solidFill>
                  <a:srgbClr val="000090"/>
                </a:solidFill>
              </a:defRPr>
            </a:lvl1pPr>
          </a:lstStyle>
          <a:p>
            <a:fld id="{EAC12963-46B2-B040-A1D0-2B2E5D4E783D}"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5" name="Slide Number Placeholder 4"/>
          <p:cNvSpPr>
            <a:spLocks noGrp="1"/>
          </p:cNvSpPr>
          <p:nvPr>
            <p:ph type="sldNum" sz="quarter" idx="12"/>
          </p:nvPr>
        </p:nvSpPr>
        <p:spPr>
          <a:xfrm>
            <a:off x="8686800" y="6553200"/>
            <a:ext cx="444500" cy="304800"/>
          </a:xfrm>
          <a:prstGeom prst="rect">
            <a:avLst/>
          </a:prstGeom>
        </p:spPr>
        <p:txBody>
          <a:bodyPr/>
          <a:lstStyle>
            <a:lvl1pPr>
              <a:defRPr sz="1000">
                <a:solidFill>
                  <a:srgbClr val="000090"/>
                </a:solidFill>
              </a:defRPr>
            </a:lvl1pPr>
          </a:lstStyle>
          <a:p>
            <a:fld id="{F9787C5B-505A-DC4E-A8F0-3464643A4694}"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Lst>
  <p:hf hdr="0" ftr="0" dt="0"/>
  <p:txStyles>
    <p:titleStyle>
      <a:lvl1pPr algn="ctr" rtl="0" fontAlgn="base">
        <a:spcBef>
          <a:spcPct val="0"/>
        </a:spcBef>
        <a:spcAft>
          <a:spcPct val="0"/>
        </a:spcAft>
        <a:defRPr sz="2400" b="1">
          <a:solidFill>
            <a:srgbClr val="000080"/>
          </a:solidFill>
          <a:latin typeface="+mj-lt"/>
          <a:ea typeface="+mj-ea"/>
          <a:cs typeface="+mj-cs"/>
        </a:defRPr>
      </a:lvl1pPr>
      <a:lvl2pPr algn="ctr" rtl="0" fontAlgn="base">
        <a:spcBef>
          <a:spcPct val="0"/>
        </a:spcBef>
        <a:spcAft>
          <a:spcPct val="0"/>
        </a:spcAft>
        <a:defRPr sz="2400" b="1">
          <a:solidFill>
            <a:srgbClr val="000080"/>
          </a:solidFill>
          <a:latin typeface="Helvetica" pitchFamily="-112" charset="0"/>
        </a:defRPr>
      </a:lvl2pPr>
      <a:lvl3pPr algn="ctr" rtl="0" fontAlgn="base">
        <a:spcBef>
          <a:spcPct val="0"/>
        </a:spcBef>
        <a:spcAft>
          <a:spcPct val="0"/>
        </a:spcAft>
        <a:defRPr sz="2400" b="1">
          <a:solidFill>
            <a:srgbClr val="000080"/>
          </a:solidFill>
          <a:latin typeface="Helvetica" pitchFamily="-112" charset="0"/>
        </a:defRPr>
      </a:lvl3pPr>
      <a:lvl4pPr algn="ctr" rtl="0" fontAlgn="base">
        <a:spcBef>
          <a:spcPct val="0"/>
        </a:spcBef>
        <a:spcAft>
          <a:spcPct val="0"/>
        </a:spcAft>
        <a:defRPr sz="2400" b="1">
          <a:solidFill>
            <a:srgbClr val="000080"/>
          </a:solidFill>
          <a:latin typeface="Helvetica" pitchFamily="-112" charset="0"/>
        </a:defRPr>
      </a:lvl4pPr>
      <a:lvl5pPr algn="ctr" rtl="0" fontAlgn="base">
        <a:spcBef>
          <a:spcPct val="0"/>
        </a:spcBef>
        <a:spcAft>
          <a:spcPct val="0"/>
        </a:spcAft>
        <a:defRPr sz="2400" b="1">
          <a:solidFill>
            <a:srgbClr val="000080"/>
          </a:solidFill>
          <a:latin typeface="Helvetica" pitchFamily="-112" charset="0"/>
        </a:defRPr>
      </a:lvl5pPr>
      <a:lvl6pPr marL="457200" algn="ctr" rtl="0" fontAlgn="base">
        <a:spcBef>
          <a:spcPct val="0"/>
        </a:spcBef>
        <a:spcAft>
          <a:spcPct val="0"/>
        </a:spcAft>
        <a:defRPr sz="2400" b="1">
          <a:solidFill>
            <a:srgbClr val="000080"/>
          </a:solidFill>
          <a:latin typeface="Helvetica" pitchFamily="-112" charset="0"/>
        </a:defRPr>
      </a:lvl6pPr>
      <a:lvl7pPr marL="914400" algn="ctr" rtl="0" fontAlgn="base">
        <a:spcBef>
          <a:spcPct val="0"/>
        </a:spcBef>
        <a:spcAft>
          <a:spcPct val="0"/>
        </a:spcAft>
        <a:defRPr sz="2400" b="1">
          <a:solidFill>
            <a:srgbClr val="000080"/>
          </a:solidFill>
          <a:latin typeface="Helvetica" pitchFamily="-112" charset="0"/>
        </a:defRPr>
      </a:lvl7pPr>
      <a:lvl8pPr marL="1371600" algn="ctr" rtl="0" fontAlgn="base">
        <a:spcBef>
          <a:spcPct val="0"/>
        </a:spcBef>
        <a:spcAft>
          <a:spcPct val="0"/>
        </a:spcAft>
        <a:defRPr sz="2400" b="1">
          <a:solidFill>
            <a:srgbClr val="000080"/>
          </a:solidFill>
          <a:latin typeface="Helvetica" pitchFamily="-112" charset="0"/>
        </a:defRPr>
      </a:lvl8pPr>
      <a:lvl9pPr marL="1828800" algn="ctr" rtl="0" fontAlgn="base">
        <a:spcBef>
          <a:spcPct val="0"/>
        </a:spcBef>
        <a:spcAft>
          <a:spcPct val="0"/>
        </a:spcAft>
        <a:defRPr sz="2400" b="1">
          <a:solidFill>
            <a:srgbClr val="000080"/>
          </a:solidFill>
          <a:latin typeface="Helvetica" pitchFamily="-112"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ea typeface="Geneva" pitchFamily="-112" charset="-128"/>
        </a:defRPr>
      </a:lvl2pPr>
      <a:lvl3pPr marL="1143000" indent="-228600" algn="l" rtl="0" fontAlgn="base">
        <a:spcBef>
          <a:spcPct val="20000"/>
        </a:spcBef>
        <a:spcAft>
          <a:spcPct val="0"/>
        </a:spcAft>
        <a:buChar char="•"/>
        <a:defRPr>
          <a:solidFill>
            <a:schemeClr val="tx1"/>
          </a:solidFill>
          <a:latin typeface="+mn-lt"/>
          <a:ea typeface="Geneva" pitchFamily="-112" charset="-128"/>
        </a:defRPr>
      </a:lvl3pPr>
      <a:lvl4pPr marL="1600200" indent="-228600" algn="l" rtl="0" fontAlgn="base">
        <a:spcBef>
          <a:spcPct val="20000"/>
        </a:spcBef>
        <a:spcAft>
          <a:spcPct val="0"/>
        </a:spcAft>
        <a:buChar char="–"/>
        <a:defRPr>
          <a:solidFill>
            <a:schemeClr val="tx1"/>
          </a:solidFill>
          <a:latin typeface="+mn-lt"/>
          <a:ea typeface="Geneva" pitchFamily="-112" charset="-128"/>
        </a:defRPr>
      </a:lvl4pPr>
      <a:lvl5pPr marL="2057400" indent="-228600" algn="l" rtl="0" fontAlgn="base">
        <a:spcBef>
          <a:spcPct val="20000"/>
        </a:spcBef>
        <a:spcAft>
          <a:spcPct val="0"/>
        </a:spcAft>
        <a:buChar char="»"/>
        <a:defRPr>
          <a:solidFill>
            <a:schemeClr val="tx1"/>
          </a:solidFill>
          <a:latin typeface="+mn-lt"/>
          <a:ea typeface="Geneva" pitchFamily="-112" charset="-128"/>
        </a:defRPr>
      </a:lvl5pPr>
      <a:lvl6pPr marL="2514600" indent="-228600" algn="l" rtl="0" fontAlgn="base">
        <a:spcBef>
          <a:spcPct val="20000"/>
        </a:spcBef>
        <a:spcAft>
          <a:spcPct val="0"/>
        </a:spcAft>
        <a:buChar char="»"/>
        <a:defRPr>
          <a:solidFill>
            <a:schemeClr val="tx1"/>
          </a:solidFill>
          <a:latin typeface="+mn-lt"/>
          <a:ea typeface="Geneva" pitchFamily="-112" charset="-128"/>
        </a:defRPr>
      </a:lvl6pPr>
      <a:lvl7pPr marL="2971800" indent="-228600" algn="l" rtl="0" fontAlgn="base">
        <a:spcBef>
          <a:spcPct val="20000"/>
        </a:spcBef>
        <a:spcAft>
          <a:spcPct val="0"/>
        </a:spcAft>
        <a:buChar char="»"/>
        <a:defRPr>
          <a:solidFill>
            <a:schemeClr val="tx1"/>
          </a:solidFill>
          <a:latin typeface="+mn-lt"/>
          <a:ea typeface="Geneva" pitchFamily="-112" charset="-128"/>
        </a:defRPr>
      </a:lvl7pPr>
      <a:lvl8pPr marL="3429000" indent="-228600" algn="l" rtl="0" fontAlgn="base">
        <a:spcBef>
          <a:spcPct val="20000"/>
        </a:spcBef>
        <a:spcAft>
          <a:spcPct val="0"/>
        </a:spcAft>
        <a:buChar char="»"/>
        <a:defRPr>
          <a:solidFill>
            <a:schemeClr val="tx1"/>
          </a:solidFill>
          <a:latin typeface="+mn-lt"/>
          <a:ea typeface="Geneva" pitchFamily="-112" charset="-128"/>
        </a:defRPr>
      </a:lvl8pPr>
      <a:lvl9pPr marL="3886200" indent="-228600" algn="l" rtl="0" fontAlgn="base">
        <a:spcBef>
          <a:spcPct val="20000"/>
        </a:spcBef>
        <a:spcAft>
          <a:spcPct val="0"/>
        </a:spcAft>
        <a:buChar char="»"/>
        <a:defRPr>
          <a:solidFill>
            <a:schemeClr val="tx1"/>
          </a:solidFill>
          <a:latin typeface="+mn-lt"/>
          <a:ea typeface="Geneva"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gif"/><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3.png"/><Relationship Id="rId1" Type="http://schemas.microsoft.com/office/2007/relationships/media" Target="../media/media1.mov"/><Relationship Id="rId2" Type="http://schemas.openxmlformats.org/officeDocument/2006/relationships/video" Target="../media/media1.mo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microsoft.com/office/2007/relationships/media" Target="../media/media3.mov"/><Relationship Id="rId4" Type="http://schemas.openxmlformats.org/officeDocument/2006/relationships/video" Target="../media/media3.mov"/><Relationship Id="rId5" Type="http://schemas.openxmlformats.org/officeDocument/2006/relationships/slideLayout" Target="../slideLayouts/slideLayout3.xml"/><Relationship Id="rId6" Type="http://schemas.openxmlformats.org/officeDocument/2006/relationships/image" Target="../media/image25.png"/><Relationship Id="rId7" Type="http://schemas.openxmlformats.org/officeDocument/2006/relationships/image" Target="../media/image26.png"/><Relationship Id="rId1" Type="http://schemas.microsoft.com/office/2007/relationships/media" Target="../media/media2.mov"/><Relationship Id="rId2" Type="http://schemas.openxmlformats.org/officeDocument/2006/relationships/video" Target="../media/media2.mo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gif"/><Relationship Id="rId3"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Microsoft_Equation1.bin"/><Relationship Id="rId5" Type="http://schemas.openxmlformats.org/officeDocument/2006/relationships/image" Target="../media/image36.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gi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33646C23-E25C-464B-85E2-1DD82E9C21D7}" type="slidenum">
              <a:rPr lang="en-US"/>
              <a:pPr/>
              <a:t>1</a:t>
            </a:fld>
            <a:endParaRPr lang="en-US" sz="1200" dirty="0">
              <a:solidFill>
                <a:schemeClr val="tx1"/>
              </a:solidFill>
            </a:endParaRPr>
          </a:p>
        </p:txBody>
      </p:sp>
      <p:sp>
        <p:nvSpPr>
          <p:cNvPr id="2050" name="Rectangle 2"/>
          <p:cNvSpPr>
            <a:spLocks noGrp="1" noChangeArrowheads="1"/>
          </p:cNvSpPr>
          <p:nvPr>
            <p:ph type="title"/>
          </p:nvPr>
        </p:nvSpPr>
        <p:spPr>
          <a:xfrm>
            <a:off x="0" y="887412"/>
            <a:ext cx="9144000" cy="1550988"/>
          </a:xfrm>
        </p:spPr>
        <p:txBody>
          <a:bodyPr/>
          <a:lstStyle/>
          <a:p>
            <a:pPr>
              <a:lnSpc>
                <a:spcPct val="90000"/>
              </a:lnSpc>
            </a:pPr>
            <a:r>
              <a:rPr lang="en-US" sz="3600" dirty="0"/>
              <a:t>Observation System Simulations</a:t>
            </a:r>
            <a:br>
              <a:rPr lang="en-US" sz="3600" dirty="0"/>
            </a:br>
            <a:r>
              <a:rPr lang="en-US" sz="3600" dirty="0"/>
              <a:t>for the GOLD Mission</a:t>
            </a:r>
          </a:p>
        </p:txBody>
      </p:sp>
      <p:pic>
        <p:nvPicPr>
          <p:cNvPr id="2054" name="Picture 6" descr="footer"/>
          <p:cNvPicPr>
            <a:picLocks noChangeAspect="1" noChangeArrowheads="1"/>
          </p:cNvPicPr>
          <p:nvPr/>
        </p:nvPicPr>
        <p:blipFill>
          <a:blip r:embed="rId3"/>
          <a:srcRect/>
          <a:stretch>
            <a:fillRect/>
          </a:stretch>
        </p:blipFill>
        <p:spPr bwMode="auto">
          <a:xfrm>
            <a:off x="3175" y="6262688"/>
            <a:ext cx="9140825" cy="595312"/>
          </a:xfrm>
          <a:prstGeom prst="rect">
            <a:avLst/>
          </a:prstGeom>
          <a:noFill/>
        </p:spPr>
      </p:pic>
      <p:pic>
        <p:nvPicPr>
          <p:cNvPr id="2055" name="Picture 7" descr="ncar_logo"/>
          <p:cNvPicPr>
            <a:picLocks noChangeAspect="1" noChangeArrowheads="1"/>
          </p:cNvPicPr>
          <p:nvPr/>
        </p:nvPicPr>
        <p:blipFill>
          <a:blip r:embed="rId4"/>
          <a:srcRect/>
          <a:stretch>
            <a:fillRect/>
          </a:stretch>
        </p:blipFill>
        <p:spPr bwMode="auto">
          <a:xfrm>
            <a:off x="6858000" y="4876800"/>
            <a:ext cx="2120900" cy="1581150"/>
          </a:xfrm>
          <a:prstGeom prst="rect">
            <a:avLst/>
          </a:prstGeom>
          <a:noFill/>
        </p:spPr>
      </p:pic>
      <p:sp>
        <p:nvSpPr>
          <p:cNvPr id="2056" name="Text Box 8"/>
          <p:cNvSpPr txBox="1">
            <a:spLocks noChangeArrowheads="1"/>
          </p:cNvSpPr>
          <p:nvPr/>
        </p:nvSpPr>
        <p:spPr bwMode="auto">
          <a:xfrm>
            <a:off x="0" y="2669688"/>
            <a:ext cx="9144000" cy="11403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b="1" dirty="0"/>
              <a:t>Stan Solomon</a:t>
            </a:r>
            <a:endParaRPr lang="en-US" b="1" dirty="0"/>
          </a:p>
          <a:p>
            <a:pPr algn="ctr">
              <a:lnSpc>
                <a:spcPct val="70000"/>
              </a:lnSpc>
              <a:spcBef>
                <a:spcPct val="50000"/>
              </a:spcBef>
            </a:pPr>
            <a:r>
              <a:rPr lang="en-US" dirty="0"/>
              <a:t>High Altitude Observatory</a:t>
            </a:r>
          </a:p>
          <a:p>
            <a:pPr algn="ctr">
              <a:lnSpc>
                <a:spcPct val="70000"/>
              </a:lnSpc>
              <a:spcBef>
                <a:spcPct val="50000"/>
              </a:spcBef>
            </a:pPr>
            <a:r>
              <a:rPr lang="en-US" dirty="0"/>
              <a:t>National Center for Atmospheric Research</a:t>
            </a:r>
          </a:p>
        </p:txBody>
      </p:sp>
      <p:sp>
        <p:nvSpPr>
          <p:cNvPr id="2059" name="Text Box 11"/>
          <p:cNvSpPr txBox="1">
            <a:spLocks noChangeArrowheads="1"/>
          </p:cNvSpPr>
          <p:nvPr/>
        </p:nvSpPr>
        <p:spPr bwMode="auto">
          <a:xfrm>
            <a:off x="1447800" y="6583363"/>
            <a:ext cx="6477000"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i="1" dirty="0">
                <a:solidFill>
                  <a:srgbClr val="000080"/>
                </a:solidFill>
              </a:rPr>
              <a:t>HAO/NCAR          •          1 February 2016</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239000" cy="609600"/>
          </a:xfrm>
        </p:spPr>
        <p:txBody>
          <a:bodyPr/>
          <a:lstStyle/>
          <a:p>
            <a:r>
              <a:rPr lang="en-US" dirty="0"/>
              <a:t>TIE-GCM Simulations</a:t>
            </a:r>
          </a:p>
        </p:txBody>
      </p:sp>
      <p:sp>
        <p:nvSpPr>
          <p:cNvPr id="11" name="TextBox 10"/>
          <p:cNvSpPr txBox="1"/>
          <p:nvPr/>
        </p:nvSpPr>
        <p:spPr>
          <a:xfrm>
            <a:off x="254000" y="1657350"/>
            <a:ext cx="1295400" cy="1200329"/>
          </a:xfrm>
          <a:prstGeom prst="rect">
            <a:avLst/>
          </a:prstGeom>
          <a:noFill/>
        </p:spPr>
        <p:txBody>
          <a:bodyPr wrap="square" rtlCol="0">
            <a:spAutoFit/>
          </a:bodyPr>
          <a:lstStyle/>
          <a:p>
            <a:pPr algn="r"/>
            <a:r>
              <a:rPr lang="en-US" sz="1800" b="1" dirty="0">
                <a:solidFill>
                  <a:srgbClr val="000090"/>
                </a:solidFill>
              </a:rPr>
              <a:t>E-region Electron Density (~110 km)</a:t>
            </a:r>
          </a:p>
        </p:txBody>
      </p:sp>
      <p:sp>
        <p:nvSpPr>
          <p:cNvPr id="12" name="TextBox 11"/>
          <p:cNvSpPr txBox="1"/>
          <p:nvPr/>
        </p:nvSpPr>
        <p:spPr>
          <a:xfrm>
            <a:off x="254000" y="4667071"/>
            <a:ext cx="1295400" cy="1200329"/>
          </a:xfrm>
          <a:prstGeom prst="rect">
            <a:avLst/>
          </a:prstGeom>
          <a:noFill/>
        </p:spPr>
        <p:txBody>
          <a:bodyPr wrap="square" rtlCol="0">
            <a:spAutoFit/>
          </a:bodyPr>
          <a:lstStyle/>
          <a:p>
            <a:pPr algn="r"/>
            <a:r>
              <a:rPr lang="en-US" sz="1800" b="1" dirty="0">
                <a:solidFill>
                  <a:srgbClr val="000090"/>
                </a:solidFill>
              </a:rPr>
              <a:t>F-region Electron Density (~300 km)</a:t>
            </a:r>
          </a:p>
        </p:txBody>
      </p:sp>
      <p:sp>
        <p:nvSpPr>
          <p:cNvPr id="17" name="TextBox 16"/>
          <p:cNvSpPr txBox="1"/>
          <p:nvPr/>
        </p:nvSpPr>
        <p:spPr>
          <a:xfrm>
            <a:off x="7543800" y="1743670"/>
            <a:ext cx="1600200" cy="923330"/>
          </a:xfrm>
          <a:prstGeom prst="rect">
            <a:avLst/>
          </a:prstGeom>
          <a:noFill/>
        </p:spPr>
        <p:txBody>
          <a:bodyPr wrap="square" rtlCol="0">
            <a:spAutoFit/>
          </a:bodyPr>
          <a:lstStyle/>
          <a:p>
            <a:r>
              <a:rPr lang="en-US" sz="1800" b="1" dirty="0">
                <a:solidFill>
                  <a:srgbClr val="000090"/>
                </a:solidFill>
              </a:rPr>
              <a:t>Neutral Temperature (~160 km)</a:t>
            </a:r>
          </a:p>
        </p:txBody>
      </p:sp>
      <p:sp>
        <p:nvSpPr>
          <p:cNvPr id="18" name="TextBox 17"/>
          <p:cNvSpPr txBox="1"/>
          <p:nvPr/>
        </p:nvSpPr>
        <p:spPr>
          <a:xfrm>
            <a:off x="7543800" y="4953000"/>
            <a:ext cx="1600200" cy="646331"/>
          </a:xfrm>
          <a:prstGeom prst="rect">
            <a:avLst/>
          </a:prstGeom>
          <a:noFill/>
        </p:spPr>
        <p:txBody>
          <a:bodyPr wrap="square" rtlCol="0">
            <a:spAutoFit/>
          </a:bodyPr>
          <a:lstStyle/>
          <a:p>
            <a:r>
              <a:rPr lang="en-US" sz="1800" b="1" dirty="0">
                <a:solidFill>
                  <a:srgbClr val="000090"/>
                </a:solidFill>
              </a:rPr>
              <a:t>O/N</a:t>
            </a:r>
            <a:r>
              <a:rPr lang="en-US" sz="1800" b="1" baseline="-25000" dirty="0">
                <a:solidFill>
                  <a:srgbClr val="000090"/>
                </a:solidFill>
              </a:rPr>
              <a:t>2</a:t>
            </a:r>
            <a:r>
              <a:rPr lang="en-US" sz="1800" b="1" dirty="0">
                <a:solidFill>
                  <a:srgbClr val="000090"/>
                </a:solidFill>
              </a:rPr>
              <a:t> Ratio  (~160 km)</a:t>
            </a:r>
          </a:p>
        </p:txBody>
      </p:sp>
      <p:pic>
        <p:nvPicPr>
          <p:cNvPr id="8" name="Picture 7" descr="53.png"/>
          <p:cNvPicPr>
            <a:picLocks noChangeAspect="1"/>
          </p:cNvPicPr>
          <p:nvPr/>
        </p:nvPicPr>
        <p:blipFill>
          <a:blip r:embed="rId2"/>
          <a:stretch>
            <a:fillRect/>
          </a:stretch>
        </p:blipFill>
        <p:spPr>
          <a:xfrm>
            <a:off x="1524000" y="762000"/>
            <a:ext cx="6096000" cy="6096000"/>
          </a:xfrm>
          <a:prstGeom prst="rect">
            <a:avLst/>
          </a:prstGeom>
        </p:spPr>
      </p:pic>
      <p:sp>
        <p:nvSpPr>
          <p:cNvPr id="3" name="Slide Number Placeholder 2"/>
          <p:cNvSpPr>
            <a:spLocks noGrp="1"/>
          </p:cNvSpPr>
          <p:nvPr>
            <p:ph type="sldNum" sz="quarter" idx="12"/>
          </p:nvPr>
        </p:nvSpPr>
        <p:spPr/>
        <p:txBody>
          <a:bodyPr/>
          <a:lstStyle/>
          <a:p>
            <a:fld id="{3DB082F9-22DA-6341-AF42-276F62A93CBF}" type="slidenum">
              <a:rPr lang="en-US"/>
              <a:pPr/>
              <a:t>10</a:t>
            </a:fld>
            <a:endParaRPr lang="en-US" dirty="0"/>
          </a:p>
        </p:txBody>
      </p:sp>
    </p:spTree>
    <p:extLst>
      <p:ext uri="{BB962C8B-B14F-4D97-AF65-F5344CB8AC3E}">
        <p14:creationId xmlns:p14="http://schemas.microsoft.com/office/powerpoint/2010/main" val="13063184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76200"/>
            <a:ext cx="9144000" cy="609600"/>
          </a:xfrm>
        </p:spPr>
        <p:txBody>
          <a:bodyPr/>
          <a:lstStyle/>
          <a:p>
            <a:pPr eaLnBrk="1" hangingPunct="1"/>
            <a:r>
              <a:rPr lang="en-US" sz="2700" dirty="0" smtClean="0">
                <a:ea typeface="ＭＳ Ｐゴシック" charset="0"/>
                <a:cs typeface="ＭＳ Ｐゴシック" charset="0"/>
              </a:rPr>
              <a:t>Observing System Simulation Concept — Airglow</a:t>
            </a:r>
            <a:endParaRPr lang="en-US" sz="2700" dirty="0">
              <a:ea typeface="ＭＳ Ｐゴシック" charset="0"/>
              <a:cs typeface="Cambria"/>
            </a:endParaRPr>
          </a:p>
        </p:txBody>
      </p:sp>
      <p:sp>
        <p:nvSpPr>
          <p:cNvPr id="10" name="Rectangle 9"/>
          <p:cNvSpPr/>
          <p:nvPr/>
        </p:nvSpPr>
        <p:spPr bwMode="auto">
          <a:xfrm>
            <a:off x="3505200" y="2438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GLOW</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6" name="Straight Connector 15"/>
          <p:cNvCxnSpPr>
            <a:endCxn id="10" idx="0"/>
          </p:cNvCxnSpPr>
          <p:nvPr/>
        </p:nvCxnSpPr>
        <p:spPr bwMode="auto">
          <a:xfrm flipH="1">
            <a:off x="4305300" y="18288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8" name="Straight Connector 17"/>
          <p:cNvCxnSpPr>
            <a:endCxn id="10" idx="0"/>
          </p:cNvCxnSpPr>
          <p:nvPr/>
        </p:nvCxnSpPr>
        <p:spPr bwMode="auto">
          <a:xfrm>
            <a:off x="3429000" y="18288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0" name="Straight Connector 19"/>
          <p:cNvCxnSpPr>
            <a:stCxn id="10" idx="2"/>
          </p:cNvCxnSpPr>
          <p:nvPr/>
        </p:nvCxnSpPr>
        <p:spPr bwMode="auto">
          <a:xfrm>
            <a:off x="4305300" y="31242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34" name="Slide Number Placeholder 33"/>
          <p:cNvSpPr>
            <a:spLocks noGrp="1"/>
          </p:cNvSpPr>
          <p:nvPr>
            <p:ph type="sldNum" sz="quarter" idx="12"/>
          </p:nvPr>
        </p:nvSpPr>
        <p:spPr/>
        <p:txBody>
          <a:bodyPr/>
          <a:lstStyle/>
          <a:p>
            <a:fld id="{3DB082F9-22DA-6341-AF42-276F62A93CBF}" type="slidenum">
              <a:rPr lang="en-US"/>
              <a:pPr/>
              <a:t>11</a:t>
            </a:fld>
            <a:endParaRPr lang="en-US" dirty="0"/>
          </a:p>
        </p:txBody>
      </p:sp>
      <p:grpSp>
        <p:nvGrpSpPr>
          <p:cNvPr id="4" name="Group 3"/>
          <p:cNvGrpSpPr/>
          <p:nvPr/>
        </p:nvGrpSpPr>
        <p:grpSpPr>
          <a:xfrm>
            <a:off x="76200" y="914400"/>
            <a:ext cx="8839200" cy="5562600"/>
            <a:chOff x="76200" y="914400"/>
            <a:chExt cx="8839200" cy="5562600"/>
          </a:xfrm>
        </p:grpSpPr>
        <p:grpSp>
          <p:nvGrpSpPr>
            <p:cNvPr id="3" name="Group 2"/>
            <p:cNvGrpSpPr/>
            <p:nvPr/>
          </p:nvGrpSpPr>
          <p:grpSpPr>
            <a:xfrm>
              <a:off x="76200" y="914400"/>
              <a:ext cx="3048000" cy="5562600"/>
              <a:chOff x="76200" y="914400"/>
              <a:chExt cx="3048000" cy="5562600"/>
            </a:xfrm>
          </p:grpSpPr>
          <p:sp>
            <p:nvSpPr>
              <p:cNvPr id="8" name="Rectangle 7"/>
              <p:cNvSpPr/>
              <p:nvPr/>
            </p:nvSpPr>
            <p:spPr bwMode="auto">
              <a:xfrm>
                <a:off x="838200" y="3352800"/>
                <a:ext cx="1600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Electron Transport</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9" name="Straight Connector 8"/>
              <p:cNvCxnSpPr>
                <a:endCxn id="8" idx="0"/>
              </p:cNvCxnSpPr>
              <p:nvPr/>
            </p:nvCxnSpPr>
            <p:spPr bwMode="auto">
              <a:xfrm flipH="1">
                <a:off x="1638300" y="27432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1" name="Straight Connector 10"/>
              <p:cNvCxnSpPr>
                <a:endCxn id="8" idx="0"/>
              </p:cNvCxnSpPr>
              <p:nvPr/>
            </p:nvCxnSpPr>
            <p:spPr bwMode="auto">
              <a:xfrm>
                <a:off x="762000" y="27432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2" name="Straight Connector 11"/>
              <p:cNvCxnSpPr>
                <a:stCxn id="8" idx="2"/>
              </p:cNvCxnSpPr>
              <p:nvPr/>
            </p:nvCxnSpPr>
            <p:spPr bwMode="auto">
              <a:xfrm>
                <a:off x="1638300" y="40386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13" name="Rectangle 12"/>
              <p:cNvSpPr/>
              <p:nvPr/>
            </p:nvSpPr>
            <p:spPr bwMode="auto">
              <a:xfrm>
                <a:off x="76200" y="2057400"/>
                <a:ext cx="1219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Neutral Atmos</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Rectangle 13"/>
              <p:cNvSpPr/>
              <p:nvPr/>
            </p:nvSpPr>
            <p:spPr bwMode="auto">
              <a:xfrm>
                <a:off x="1905000" y="2057400"/>
                <a:ext cx="1219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Photo-electrons</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5" name="Rectangle 14"/>
              <p:cNvSpPr/>
              <p:nvPr/>
            </p:nvSpPr>
            <p:spPr bwMode="auto">
              <a:xfrm>
                <a:off x="838200" y="4572000"/>
                <a:ext cx="1600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Chemistry</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7" name="Rectangle 16"/>
              <p:cNvSpPr/>
              <p:nvPr/>
            </p:nvSpPr>
            <p:spPr bwMode="auto">
              <a:xfrm>
                <a:off x="838200" y="5791200"/>
                <a:ext cx="1600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Emissions</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9" name="Straight Connector 18"/>
              <p:cNvCxnSpPr>
                <a:stCxn id="15" idx="2"/>
                <a:endCxn id="17" idx="0"/>
              </p:cNvCxnSpPr>
              <p:nvPr/>
            </p:nvCxnSpPr>
            <p:spPr bwMode="auto">
              <a:xfrm>
                <a:off x="1638300" y="52578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21" name="Rectangle 20"/>
              <p:cNvSpPr/>
              <p:nvPr/>
            </p:nvSpPr>
            <p:spPr bwMode="auto">
              <a:xfrm>
                <a:off x="1905000" y="914400"/>
                <a:ext cx="1219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Solar Inputs</a:t>
                </a:r>
                <a:endParaRPr kumimoji="0" lang="en-US" sz="240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3" name="Rectangle 22"/>
              <p:cNvSpPr/>
              <p:nvPr/>
            </p:nvSpPr>
            <p:spPr bwMode="auto">
              <a:xfrm>
                <a:off x="76200" y="914400"/>
                <a:ext cx="1219200" cy="68580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charset="0"/>
                    <a:ea typeface="ＭＳ Ｐゴシック" charset="-128"/>
                    <a:cs typeface="ＭＳ Ｐゴシック" charset="-128"/>
                  </a:rPr>
                  <a:t>Auroral Inputs</a:t>
                </a:r>
              </a:p>
            </p:txBody>
          </p:sp>
          <p:cxnSp>
            <p:nvCxnSpPr>
              <p:cNvPr id="24" name="Straight Connector 23"/>
              <p:cNvCxnSpPr>
                <a:stCxn id="21" idx="2"/>
                <a:endCxn id="14" idx="0"/>
              </p:cNvCxnSpPr>
              <p:nvPr/>
            </p:nvCxnSpPr>
            <p:spPr bwMode="auto">
              <a:xfrm>
                <a:off x="2514600" y="1600200"/>
                <a:ext cx="0" cy="4572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30" name="Straight Connector 29"/>
              <p:cNvCxnSpPr>
                <a:endCxn id="8" idx="0"/>
              </p:cNvCxnSpPr>
              <p:nvPr/>
            </p:nvCxnSpPr>
            <p:spPr bwMode="auto">
              <a:xfrm>
                <a:off x="1295400" y="1600200"/>
                <a:ext cx="342900" cy="1752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32" name="Straight Connector 31"/>
              <p:cNvCxnSpPr>
                <a:stCxn id="13" idx="3"/>
                <a:endCxn id="14" idx="1"/>
              </p:cNvCxnSpPr>
              <p:nvPr/>
            </p:nvCxnSpPr>
            <p:spPr bwMode="auto">
              <a:xfrm>
                <a:off x="1295400" y="2400300"/>
                <a:ext cx="609600" cy="0"/>
              </a:xfrm>
              <a:prstGeom prst="line">
                <a:avLst/>
              </a:prstGeom>
              <a:solidFill>
                <a:schemeClr val="accent1"/>
              </a:solidFill>
              <a:ln w="25400" cap="flat" cmpd="sng" algn="ctr">
                <a:solidFill>
                  <a:schemeClr val="tx1"/>
                </a:solidFill>
                <a:prstDash val="solid"/>
                <a:round/>
                <a:headEnd type="none" w="med" len="med"/>
                <a:tailEnd type="arrow" w="med" len="med"/>
              </a:ln>
              <a:effectLst/>
            </p:spPr>
          </p:cxnSp>
        </p:grpSp>
        <p:pic>
          <p:nvPicPr>
            <p:cNvPr id="2" name="Picture 1" descr="DecSolMaxO5S04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219200"/>
              <a:ext cx="3352800" cy="3352800"/>
            </a:xfrm>
            <a:prstGeom prst="rect">
              <a:avLst/>
            </a:prstGeom>
          </p:spPr>
        </p:pic>
      </p:grpSp>
    </p:spTree>
    <p:extLst>
      <p:ext uri="{BB962C8B-B14F-4D97-AF65-F5344CB8AC3E}">
        <p14:creationId xmlns:p14="http://schemas.microsoft.com/office/powerpoint/2010/main" val="861282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0" y="4953000"/>
            <a:ext cx="609600" cy="400110"/>
          </a:xfrm>
          <a:prstGeom prst="rect">
            <a:avLst/>
          </a:prstGeom>
          <a:solidFill>
            <a:schemeClr val="bg1"/>
          </a:solidFill>
        </p:spPr>
        <p:txBody>
          <a:bodyPr wrap="square" rtlCol="0">
            <a:spAutoFit/>
          </a:bodyPr>
          <a:lstStyle/>
          <a:p>
            <a:endParaRPr lang="en-US" sz="2000" dirty="0"/>
          </a:p>
        </p:txBody>
      </p:sp>
      <p:sp>
        <p:nvSpPr>
          <p:cNvPr id="33794" name="Title 1"/>
          <p:cNvSpPr>
            <a:spLocks noGrp="1"/>
          </p:cNvSpPr>
          <p:nvPr>
            <p:ph type="title"/>
          </p:nvPr>
        </p:nvSpPr>
        <p:spPr>
          <a:xfrm>
            <a:off x="0" y="76200"/>
            <a:ext cx="9144000" cy="609600"/>
          </a:xfrm>
        </p:spPr>
        <p:txBody>
          <a:bodyPr/>
          <a:lstStyle/>
          <a:p>
            <a:pPr eaLnBrk="1" hangingPunct="1"/>
            <a:r>
              <a:rPr lang="en-US" sz="2700" dirty="0" smtClean="0">
                <a:ea typeface="ＭＳ Ｐゴシック" charset="0"/>
                <a:cs typeface="ＭＳ Ｐゴシック" charset="0"/>
              </a:rPr>
              <a:t>Observing System Simulation Concept — LBH Bands</a:t>
            </a:r>
            <a:endParaRPr lang="en-US" sz="2700" dirty="0">
              <a:ea typeface="ＭＳ Ｐゴシック" charset="0"/>
              <a:cs typeface="Cambria"/>
            </a:endParaRPr>
          </a:p>
        </p:txBody>
      </p:sp>
      <p:sp>
        <p:nvSpPr>
          <p:cNvPr id="11" name="Rectangle 10"/>
          <p:cNvSpPr/>
          <p:nvPr/>
        </p:nvSpPr>
        <p:spPr bwMode="auto">
          <a:xfrm>
            <a:off x="3505200" y="36576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LBH VRB</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0" name="Straight Connector 19"/>
          <p:cNvCxnSpPr>
            <a:endCxn id="11" idx="0"/>
          </p:cNvCxnSpPr>
          <p:nvPr/>
        </p:nvCxnSpPr>
        <p:spPr bwMode="auto">
          <a:xfrm>
            <a:off x="4305300" y="31242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9" name="Straight Connector 18"/>
          <p:cNvCxnSpPr/>
          <p:nvPr/>
        </p:nvCxnSpPr>
        <p:spPr bwMode="auto">
          <a:xfrm>
            <a:off x="4305300" y="43434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grpSp>
        <p:nvGrpSpPr>
          <p:cNvPr id="7" name="Group 6"/>
          <p:cNvGrpSpPr/>
          <p:nvPr/>
        </p:nvGrpSpPr>
        <p:grpSpPr>
          <a:xfrm>
            <a:off x="0" y="591160"/>
            <a:ext cx="9143999" cy="6266840"/>
            <a:chOff x="0" y="591160"/>
            <a:chExt cx="9143999" cy="6266840"/>
          </a:xfrm>
        </p:grpSpPr>
        <p:pic>
          <p:nvPicPr>
            <p:cNvPr id="2" name="Picture 1" descr="LBHsy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435" y="1447800"/>
              <a:ext cx="3920564" cy="4800600"/>
            </a:xfrm>
            <a:prstGeom prst="rect">
              <a:avLst/>
            </a:prstGeom>
          </p:spPr>
        </p:pic>
        <p:pic>
          <p:nvPicPr>
            <p:cNvPr id="3" name="Picture 2" descr="Screen Shot 2015-04-20 at 10.33.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591160"/>
              <a:ext cx="2133600" cy="2537927"/>
            </a:xfrm>
            <a:prstGeom prst="rect">
              <a:avLst/>
            </a:prstGeom>
          </p:spPr>
        </p:pic>
        <p:pic>
          <p:nvPicPr>
            <p:cNvPr id="4" name="Picture 3" descr="Screen Shot 2015-04-20 at 10.37.5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1800"/>
              <a:ext cx="2808197" cy="3886200"/>
            </a:xfrm>
            <a:prstGeom prst="rect">
              <a:avLst/>
            </a:prstGeom>
          </p:spPr>
        </p:pic>
      </p:grpSp>
      <p:sp>
        <p:nvSpPr>
          <p:cNvPr id="5" name="Slide Number Placeholder 4"/>
          <p:cNvSpPr>
            <a:spLocks noGrp="1"/>
          </p:cNvSpPr>
          <p:nvPr>
            <p:ph type="sldNum" sz="quarter" idx="12"/>
          </p:nvPr>
        </p:nvSpPr>
        <p:spPr/>
        <p:txBody>
          <a:bodyPr/>
          <a:lstStyle/>
          <a:p>
            <a:fld id="{3DB082F9-22DA-6341-AF42-276F62A93CBF}" type="slidenum">
              <a:rPr lang="en-US"/>
              <a:pPr/>
              <a:t>12</a:t>
            </a:fld>
            <a:endParaRPr lang="en-US" dirty="0"/>
          </a:p>
        </p:txBody>
      </p:sp>
    </p:spTree>
    <p:extLst>
      <p:ext uri="{BB962C8B-B14F-4D97-AF65-F5344CB8AC3E}">
        <p14:creationId xmlns:p14="http://schemas.microsoft.com/office/powerpoint/2010/main" val="607517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0" y="4953000"/>
            <a:ext cx="609600" cy="400110"/>
          </a:xfrm>
          <a:prstGeom prst="rect">
            <a:avLst/>
          </a:prstGeom>
          <a:solidFill>
            <a:schemeClr val="bg1"/>
          </a:solidFill>
        </p:spPr>
        <p:txBody>
          <a:bodyPr wrap="square" rtlCol="0">
            <a:spAutoFit/>
          </a:bodyPr>
          <a:lstStyle/>
          <a:p>
            <a:endParaRPr lang="en-US" sz="2000" dirty="0"/>
          </a:p>
        </p:txBody>
      </p:sp>
      <p:sp>
        <p:nvSpPr>
          <p:cNvPr id="33794" name="Title 1"/>
          <p:cNvSpPr>
            <a:spLocks noGrp="1"/>
          </p:cNvSpPr>
          <p:nvPr>
            <p:ph type="title"/>
          </p:nvPr>
        </p:nvSpPr>
        <p:spPr>
          <a:xfrm>
            <a:off x="0" y="76200"/>
            <a:ext cx="9144000" cy="609600"/>
          </a:xfrm>
        </p:spPr>
        <p:txBody>
          <a:bodyPr/>
          <a:lstStyle/>
          <a:p>
            <a:pPr eaLnBrk="1" hangingPunct="1"/>
            <a:r>
              <a:rPr lang="en-US" sz="2700" dirty="0" smtClean="0">
                <a:ea typeface="ＭＳ Ｐゴシック" charset="0"/>
                <a:cs typeface="ＭＳ Ｐゴシック" charset="0"/>
              </a:rPr>
              <a:t>Observing System Simulation Concept—Line-of-Sight</a:t>
            </a:r>
            <a:endParaRPr lang="en-US" sz="2700" dirty="0">
              <a:ea typeface="ＭＳ Ｐゴシック" charset="0"/>
              <a:cs typeface="Cambria"/>
            </a:endParaRPr>
          </a:p>
        </p:txBody>
      </p:sp>
      <p:sp>
        <p:nvSpPr>
          <p:cNvPr id="12" name="Rectangle 11"/>
          <p:cNvSpPr/>
          <p:nvPr/>
        </p:nvSpPr>
        <p:spPr bwMode="auto">
          <a:xfrm>
            <a:off x="3505200" y="4343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LOS-RT</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20" name="Straight Connector 19"/>
          <p:cNvCxnSpPr/>
          <p:nvPr/>
        </p:nvCxnSpPr>
        <p:spPr bwMode="auto">
          <a:xfrm>
            <a:off x="4305300" y="38100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3" name="Straight Connector 22"/>
          <p:cNvCxnSpPr/>
          <p:nvPr/>
        </p:nvCxnSpPr>
        <p:spPr bwMode="auto">
          <a:xfrm rot="5400000">
            <a:off x="3696494" y="5218112"/>
            <a:ext cx="381000" cy="1588"/>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4" name="Straight Connector 23"/>
          <p:cNvCxnSpPr/>
          <p:nvPr/>
        </p:nvCxnSpPr>
        <p:spPr bwMode="auto">
          <a:xfrm rot="5400000">
            <a:off x="4533106" y="5218906"/>
            <a:ext cx="381000" cy="1588"/>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15" name="TextBox 14"/>
          <p:cNvSpPr txBox="1"/>
          <p:nvPr/>
        </p:nvSpPr>
        <p:spPr>
          <a:xfrm>
            <a:off x="4876800" y="5029200"/>
            <a:ext cx="685800" cy="369332"/>
          </a:xfrm>
          <a:prstGeom prst="rect">
            <a:avLst/>
          </a:prstGeom>
          <a:noFill/>
        </p:spPr>
        <p:txBody>
          <a:bodyPr wrap="square" rtlCol="0">
            <a:spAutoFit/>
          </a:bodyPr>
          <a:lstStyle/>
          <a:p>
            <a:r>
              <a:rPr lang="en-US" dirty="0"/>
              <a:t>Limb</a:t>
            </a:r>
          </a:p>
        </p:txBody>
      </p:sp>
      <p:sp>
        <p:nvSpPr>
          <p:cNvPr id="17" name="TextBox 16"/>
          <p:cNvSpPr txBox="1"/>
          <p:nvPr/>
        </p:nvSpPr>
        <p:spPr>
          <a:xfrm>
            <a:off x="3124200" y="5029200"/>
            <a:ext cx="685800" cy="369332"/>
          </a:xfrm>
          <a:prstGeom prst="rect">
            <a:avLst/>
          </a:prstGeom>
          <a:noFill/>
        </p:spPr>
        <p:txBody>
          <a:bodyPr wrap="square" rtlCol="0">
            <a:spAutoFit/>
          </a:bodyPr>
          <a:lstStyle/>
          <a:p>
            <a:r>
              <a:rPr lang="en-US" dirty="0"/>
              <a:t>Disk</a:t>
            </a:r>
          </a:p>
        </p:txBody>
      </p:sp>
      <p:sp>
        <p:nvSpPr>
          <p:cNvPr id="2" name="Slide Number Placeholder 1"/>
          <p:cNvSpPr>
            <a:spLocks noGrp="1"/>
          </p:cNvSpPr>
          <p:nvPr>
            <p:ph type="sldNum" sz="quarter" idx="12"/>
          </p:nvPr>
        </p:nvSpPr>
        <p:spPr/>
        <p:txBody>
          <a:bodyPr/>
          <a:lstStyle/>
          <a:p>
            <a:fld id="{3DB082F9-22DA-6341-AF42-276F62A93CBF}" type="slidenum">
              <a:rPr lang="en-US"/>
              <a:pPr/>
              <a:t>13</a:t>
            </a:fld>
            <a:endParaRPr lang="en-US" dirty="0"/>
          </a:p>
        </p:txBody>
      </p:sp>
      <p:grpSp>
        <p:nvGrpSpPr>
          <p:cNvPr id="7" name="Group 6"/>
          <p:cNvGrpSpPr/>
          <p:nvPr/>
        </p:nvGrpSpPr>
        <p:grpSpPr>
          <a:xfrm>
            <a:off x="0" y="1066800"/>
            <a:ext cx="9144000" cy="5791200"/>
            <a:chOff x="0" y="1066800"/>
            <a:chExt cx="9144000" cy="5791200"/>
          </a:xfrm>
        </p:grpSpPr>
        <p:grpSp>
          <p:nvGrpSpPr>
            <p:cNvPr id="4" name="Group 3"/>
            <p:cNvGrpSpPr/>
            <p:nvPr/>
          </p:nvGrpSpPr>
          <p:grpSpPr>
            <a:xfrm>
              <a:off x="0" y="1066800"/>
              <a:ext cx="9144000" cy="3048000"/>
              <a:chOff x="0" y="1066800"/>
              <a:chExt cx="9144000" cy="3048000"/>
            </a:xfrm>
          </p:grpSpPr>
          <p:pic>
            <p:nvPicPr>
              <p:cNvPr id="10" name="Picture 9" descr="LBHlimbTemp.png"/>
              <p:cNvPicPr>
                <a:picLocks noChangeAspect="1"/>
              </p:cNvPicPr>
              <p:nvPr/>
            </p:nvPicPr>
            <p:blipFill>
              <a:blip r:embed="rId3"/>
              <a:stretch>
                <a:fillRect/>
              </a:stretch>
            </p:blipFill>
            <p:spPr>
              <a:xfrm>
                <a:off x="5550964" y="1295400"/>
                <a:ext cx="3593036" cy="2819400"/>
              </a:xfrm>
              <a:prstGeom prst="rect">
                <a:avLst/>
              </a:prstGeom>
            </p:spPr>
          </p:pic>
          <p:pic>
            <p:nvPicPr>
              <p:cNvPr id="3" name="Picture 2" descr="MarEqxMaxLBH039.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3048000" cy="3048000"/>
              </a:xfrm>
              <a:prstGeom prst="rect">
                <a:avLst/>
              </a:prstGeom>
            </p:spPr>
          </p:pic>
        </p:grpSp>
        <p:pic>
          <p:nvPicPr>
            <p:cNvPr id="5" name="Picture 4" descr="Screen Shot 2015-04-22 at 12.57.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8145" y="5486400"/>
              <a:ext cx="3877855" cy="1371600"/>
            </a:xfrm>
            <a:prstGeom prst="rect">
              <a:avLst/>
            </a:prstGeom>
          </p:spPr>
        </p:pic>
      </p:grpSp>
    </p:spTree>
    <p:extLst>
      <p:ext uri="{BB962C8B-B14F-4D97-AF65-F5344CB8AC3E}">
        <p14:creationId xmlns:p14="http://schemas.microsoft.com/office/powerpoint/2010/main" val="1134351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Line-of-Sight Integration</a:t>
            </a:r>
          </a:p>
        </p:txBody>
      </p:sp>
      <p:sp>
        <p:nvSpPr>
          <p:cNvPr id="5" name="Slide Number Placeholder 4"/>
          <p:cNvSpPr>
            <a:spLocks noGrp="1"/>
          </p:cNvSpPr>
          <p:nvPr>
            <p:ph type="sldNum" sz="quarter" idx="12"/>
          </p:nvPr>
        </p:nvSpPr>
        <p:spPr/>
        <p:txBody>
          <a:bodyPr/>
          <a:lstStyle/>
          <a:p>
            <a:fld id="{EAC12963-46B2-B040-A1D0-2B2E5D4E783D}" type="slidenum">
              <a:rPr lang="en-US"/>
              <a:pPr/>
              <a:t>14</a:t>
            </a:fld>
            <a:endParaRPr lang="en-US" dirty="0"/>
          </a:p>
        </p:txBody>
      </p:sp>
      <p:sp>
        <p:nvSpPr>
          <p:cNvPr id="30" name="Donut 29"/>
          <p:cNvSpPr/>
          <p:nvPr/>
        </p:nvSpPr>
        <p:spPr>
          <a:xfrm>
            <a:off x="76200" y="952499"/>
            <a:ext cx="4673600" cy="4658621"/>
          </a:xfrm>
          <a:prstGeom prst="donut">
            <a:avLst>
              <a:gd name="adj" fmla="val 12931"/>
            </a:avLst>
          </a:prstGeom>
          <a:solidFill>
            <a:schemeClr val="tx2">
              <a:lumMod val="20000"/>
              <a:lumOff val="80000"/>
            </a:schemeClr>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tx1"/>
                </a:solidFill>
              </a:ln>
              <a:solidFill>
                <a:schemeClr val="accent1"/>
              </a:solidFill>
            </a:endParaRPr>
          </a:p>
        </p:txBody>
      </p:sp>
      <p:cxnSp>
        <p:nvCxnSpPr>
          <p:cNvPr id="31" name="Straight Connector 30"/>
          <p:cNvCxnSpPr/>
          <p:nvPr/>
        </p:nvCxnSpPr>
        <p:spPr>
          <a:xfrm>
            <a:off x="4470401" y="914400"/>
            <a:ext cx="0" cy="0"/>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804690" y="3270087"/>
            <a:ext cx="1942284" cy="369332"/>
          </a:xfrm>
          <a:prstGeom prst="rect">
            <a:avLst/>
          </a:prstGeom>
          <a:noFill/>
        </p:spPr>
        <p:txBody>
          <a:bodyPr wrap="none" rtlCol="0">
            <a:spAutoFit/>
          </a:bodyPr>
          <a:lstStyle/>
          <a:p>
            <a:r>
              <a:rPr lang="en-US" dirty="0">
                <a:latin typeface="Helvetica"/>
                <a:cs typeface="Helvetica"/>
              </a:rPr>
              <a:t>Satellite vector </a:t>
            </a:r>
            <a:r>
              <a:rPr lang="en-US" i="1" dirty="0">
                <a:latin typeface="Helvetica"/>
                <a:cs typeface="Helvetica"/>
              </a:rPr>
              <a:t>s</a:t>
            </a:r>
          </a:p>
        </p:txBody>
      </p:sp>
      <p:sp>
        <p:nvSpPr>
          <p:cNvPr id="10" name="Oval 9"/>
          <p:cNvSpPr/>
          <p:nvPr/>
        </p:nvSpPr>
        <p:spPr bwMode="auto">
          <a:xfrm>
            <a:off x="8382000" y="32131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Helvetica" pitchFamily="-112" charset="0"/>
            </a:endParaRPr>
          </a:p>
        </p:txBody>
      </p:sp>
    </p:spTree>
    <p:extLst>
      <p:ext uri="{BB962C8B-B14F-4D97-AF65-F5344CB8AC3E}">
        <p14:creationId xmlns:p14="http://schemas.microsoft.com/office/powerpoint/2010/main" val="37168543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CHIPSI Coordinates — Looking back from the Satellite</a:t>
            </a:r>
          </a:p>
        </p:txBody>
      </p:sp>
      <p:sp>
        <p:nvSpPr>
          <p:cNvPr id="3" name="Slide Number Placeholder 2"/>
          <p:cNvSpPr>
            <a:spLocks noGrp="1"/>
          </p:cNvSpPr>
          <p:nvPr>
            <p:ph type="sldNum" sz="quarter" idx="12"/>
          </p:nvPr>
        </p:nvSpPr>
        <p:spPr/>
        <p:txBody>
          <a:bodyPr/>
          <a:lstStyle/>
          <a:p>
            <a:fld id="{F9787C5B-505A-DC4E-A8F0-3464643A4694}" type="slidenum">
              <a:rPr lang="en-US"/>
              <a:pPr/>
              <a:t>15</a:t>
            </a:fld>
            <a:endParaRPr lang="en-US" dirty="0"/>
          </a:p>
        </p:txBody>
      </p:sp>
      <p:grpSp>
        <p:nvGrpSpPr>
          <p:cNvPr id="7" name="Group 6"/>
          <p:cNvGrpSpPr/>
          <p:nvPr/>
        </p:nvGrpSpPr>
        <p:grpSpPr>
          <a:xfrm>
            <a:off x="2457450" y="605135"/>
            <a:ext cx="6991350" cy="6176665"/>
            <a:chOff x="1238250" y="605135"/>
            <a:chExt cx="6991350" cy="6176665"/>
          </a:xfrm>
        </p:grpSpPr>
        <p:pic>
          <p:nvPicPr>
            <p:cNvPr id="4" name="Picture 3" descr="DecMax.png"/>
            <p:cNvPicPr>
              <a:picLocks noChangeAspect="1"/>
            </p:cNvPicPr>
            <p:nvPr/>
          </p:nvPicPr>
          <p:blipFill>
            <a:blip r:embed="rId2">
              <a:alphaModFix amt="49000"/>
              <a:extLst>
                <a:ext uri="{28A0092B-C50C-407E-A947-70E740481C1C}">
                  <a14:useLocalDpi xmlns:a14="http://schemas.microsoft.com/office/drawing/2010/main" val="0"/>
                </a:ext>
              </a:extLst>
            </a:blip>
            <a:stretch>
              <a:fillRect/>
            </a:stretch>
          </p:blipFill>
          <p:spPr>
            <a:xfrm>
              <a:off x="2190750" y="1318915"/>
              <a:ext cx="4762500" cy="4762500"/>
            </a:xfrm>
            <a:prstGeom prst="rect">
              <a:avLst/>
            </a:prstGeom>
            <a:ln>
              <a:noFill/>
            </a:ln>
          </p:spPr>
        </p:pic>
        <p:cxnSp>
          <p:nvCxnSpPr>
            <p:cNvPr id="6" name="Straight Arrow Connector 5"/>
            <p:cNvCxnSpPr/>
            <p:nvPr/>
          </p:nvCxnSpPr>
          <p:spPr bwMode="auto">
            <a:xfrm>
              <a:off x="1238250" y="3700165"/>
              <a:ext cx="666750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V="1">
              <a:off x="4572000" y="685800"/>
              <a:ext cx="0" cy="60960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9" name="Rectangle 8"/>
            <p:cNvSpPr/>
            <p:nvPr/>
          </p:nvSpPr>
          <p:spPr bwMode="auto">
            <a:xfrm>
              <a:off x="2019300" y="1147465"/>
              <a:ext cx="5105400" cy="5105400"/>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Helvetica" pitchFamily="-112" charset="0"/>
              </a:endParaRPr>
            </a:p>
          </p:txBody>
        </p:sp>
        <p:sp>
          <p:nvSpPr>
            <p:cNvPr id="10" name="Rectangle 9"/>
            <p:cNvSpPr/>
            <p:nvPr/>
          </p:nvSpPr>
          <p:spPr>
            <a:xfrm>
              <a:off x="6934200" y="3653135"/>
              <a:ext cx="1295400" cy="461665"/>
            </a:xfrm>
            <a:prstGeom prst="rect">
              <a:avLst/>
            </a:prstGeom>
          </p:spPr>
          <p:txBody>
            <a:bodyPr wrap="square">
              <a:spAutoFit/>
            </a:bodyPr>
            <a:lstStyle/>
            <a:p>
              <a:pPr lvl="1"/>
              <a:r>
                <a:rPr lang="en-US" sz="2400" b="1" dirty="0">
                  <a:latin typeface="Symbol" charset="2"/>
                  <a:cs typeface="Symbol" charset="2"/>
                </a:rPr>
                <a:t>c</a:t>
              </a:r>
              <a:endParaRPr lang="en-US" sz="2400" b="1" dirty="0"/>
            </a:p>
          </p:txBody>
        </p:sp>
        <p:sp>
          <p:nvSpPr>
            <p:cNvPr id="11" name="Rectangle 10"/>
            <p:cNvSpPr/>
            <p:nvPr/>
          </p:nvSpPr>
          <p:spPr>
            <a:xfrm>
              <a:off x="4191000" y="605135"/>
              <a:ext cx="1295400" cy="461665"/>
            </a:xfrm>
            <a:prstGeom prst="rect">
              <a:avLst/>
            </a:prstGeom>
          </p:spPr>
          <p:txBody>
            <a:bodyPr wrap="square">
              <a:spAutoFit/>
            </a:bodyPr>
            <a:lstStyle/>
            <a:p>
              <a:pPr lvl="1"/>
              <a:r>
                <a:rPr lang="en-US" sz="2400" b="1" dirty="0">
                  <a:latin typeface="Symbol" charset="2"/>
                  <a:cs typeface="Symbol" charset="2"/>
                </a:rPr>
                <a:t>y</a:t>
              </a:r>
              <a:endParaRPr lang="en-US" sz="2400" b="1" dirty="0"/>
            </a:p>
          </p:txBody>
        </p:sp>
      </p:grpSp>
      <p:sp>
        <p:nvSpPr>
          <p:cNvPr id="13" name="Rectangle 12"/>
          <p:cNvSpPr/>
          <p:nvPr/>
        </p:nvSpPr>
        <p:spPr>
          <a:xfrm>
            <a:off x="228600" y="4191000"/>
            <a:ext cx="2819400" cy="923330"/>
          </a:xfrm>
          <a:prstGeom prst="rect">
            <a:avLst/>
          </a:prstGeom>
        </p:spPr>
        <p:txBody>
          <a:bodyPr wrap="square">
            <a:spAutoFit/>
          </a:bodyPr>
          <a:lstStyle/>
          <a:p>
            <a:r>
              <a:rPr lang="en-US" dirty="0">
                <a:latin typeface="Symbol" charset="2"/>
                <a:cs typeface="Symbol" charset="2"/>
              </a:rPr>
              <a:t>c</a:t>
            </a:r>
            <a:r>
              <a:rPr lang="en-US" dirty="0"/>
              <a:t>, </a:t>
            </a:r>
            <a:r>
              <a:rPr lang="en-US" dirty="0">
                <a:latin typeface="Symbol" charset="2"/>
                <a:cs typeface="Symbol" charset="2"/>
              </a:rPr>
              <a:t>y</a:t>
            </a:r>
            <a:r>
              <a:rPr lang="en-US" dirty="0"/>
              <a:t> are angles in east and north directions, relative to nadir</a:t>
            </a:r>
          </a:p>
        </p:txBody>
      </p:sp>
      <p:sp>
        <p:nvSpPr>
          <p:cNvPr id="5" name="TextBox 4"/>
          <p:cNvSpPr txBox="1"/>
          <p:nvPr/>
        </p:nvSpPr>
        <p:spPr>
          <a:xfrm>
            <a:off x="381000" y="1944469"/>
            <a:ext cx="2438400" cy="646331"/>
          </a:xfrm>
          <a:prstGeom prst="rect">
            <a:avLst/>
          </a:prstGeom>
          <a:noFill/>
        </p:spPr>
        <p:txBody>
          <a:bodyPr wrap="square" rtlCol="0">
            <a:spAutoFit/>
          </a:bodyPr>
          <a:lstStyle/>
          <a:p>
            <a:r>
              <a:rPr lang="en-US" dirty="0"/>
              <a:t>typical simulation grid ±10° at 0.1° resolution</a:t>
            </a:r>
          </a:p>
        </p:txBody>
      </p:sp>
      <p:grpSp>
        <p:nvGrpSpPr>
          <p:cNvPr id="12" name="Group 11"/>
          <p:cNvGrpSpPr/>
          <p:nvPr/>
        </p:nvGrpSpPr>
        <p:grpSpPr>
          <a:xfrm>
            <a:off x="304800" y="2635250"/>
            <a:ext cx="6477000" cy="3613150"/>
            <a:chOff x="304800" y="2635250"/>
            <a:chExt cx="6477000" cy="3613150"/>
          </a:xfrm>
        </p:grpSpPr>
        <p:cxnSp>
          <p:nvCxnSpPr>
            <p:cNvPr id="14" name="Straight Arrow Connector 13"/>
            <p:cNvCxnSpPr/>
            <p:nvPr/>
          </p:nvCxnSpPr>
          <p:spPr bwMode="auto">
            <a:xfrm flipV="1">
              <a:off x="5791200" y="2635250"/>
              <a:ext cx="990600" cy="10668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15" name="TextBox 14"/>
            <p:cNvSpPr txBox="1"/>
            <p:nvPr/>
          </p:nvSpPr>
          <p:spPr>
            <a:xfrm>
              <a:off x="5791200" y="3124200"/>
              <a:ext cx="457200" cy="369332"/>
            </a:xfrm>
            <a:prstGeom prst="rect">
              <a:avLst/>
            </a:prstGeom>
            <a:noFill/>
          </p:spPr>
          <p:txBody>
            <a:bodyPr wrap="square" rtlCol="0">
              <a:spAutoFit/>
            </a:bodyPr>
            <a:lstStyle/>
            <a:p>
              <a:r>
                <a:rPr lang="en-US" dirty="0">
                  <a:solidFill>
                    <a:srgbClr val="FF0000"/>
                  </a:solidFill>
                  <a:latin typeface="Symbol" charset="2"/>
                  <a:cs typeface="Symbol" charset="2"/>
                </a:rPr>
                <a:t>a</a:t>
              </a:r>
              <a:endParaRPr lang="en-US" dirty="0">
                <a:solidFill>
                  <a:srgbClr val="FF0000"/>
                </a:solidFill>
              </a:endParaRPr>
            </a:p>
          </p:txBody>
        </p:sp>
        <p:sp>
          <p:nvSpPr>
            <p:cNvPr id="16" name="Rectangle 15"/>
            <p:cNvSpPr/>
            <p:nvPr/>
          </p:nvSpPr>
          <p:spPr>
            <a:xfrm>
              <a:off x="304800" y="5602069"/>
              <a:ext cx="2819400" cy="646331"/>
            </a:xfrm>
            <a:prstGeom prst="rect">
              <a:avLst/>
            </a:prstGeom>
          </p:spPr>
          <p:txBody>
            <a:bodyPr wrap="square">
              <a:spAutoFit/>
            </a:bodyPr>
            <a:lstStyle/>
            <a:p>
              <a:r>
                <a:rPr lang="en-US" dirty="0">
                  <a:latin typeface="Symbol" charset="2"/>
                  <a:cs typeface="Symbol" charset="2"/>
                </a:rPr>
                <a:t>a</a:t>
              </a:r>
              <a:r>
                <a:rPr lang="en-US" dirty="0"/>
                <a:t> is the combined angle from the nadir vector</a:t>
              </a:r>
            </a:p>
          </p:txBody>
        </p:sp>
      </p:grpSp>
    </p:spTree>
    <p:extLst>
      <p:ext uri="{BB962C8B-B14F-4D97-AF65-F5344CB8AC3E}">
        <p14:creationId xmlns:p14="http://schemas.microsoft.com/office/powerpoint/2010/main" val="182907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Line-of-Sight Integration</a:t>
            </a:r>
          </a:p>
        </p:txBody>
      </p:sp>
      <p:sp>
        <p:nvSpPr>
          <p:cNvPr id="5" name="Slide Number Placeholder 4"/>
          <p:cNvSpPr>
            <a:spLocks noGrp="1"/>
          </p:cNvSpPr>
          <p:nvPr>
            <p:ph type="sldNum" sz="quarter" idx="12"/>
          </p:nvPr>
        </p:nvSpPr>
        <p:spPr/>
        <p:txBody>
          <a:bodyPr/>
          <a:lstStyle/>
          <a:p>
            <a:fld id="{EAC12963-46B2-B040-A1D0-2B2E5D4E783D}" type="slidenum">
              <a:rPr lang="en-US"/>
              <a:pPr/>
              <a:t>16</a:t>
            </a:fld>
            <a:endParaRPr lang="en-US" dirty="0"/>
          </a:p>
        </p:txBody>
      </p:sp>
      <p:sp>
        <p:nvSpPr>
          <p:cNvPr id="30" name="Donut 29"/>
          <p:cNvSpPr/>
          <p:nvPr/>
        </p:nvSpPr>
        <p:spPr>
          <a:xfrm>
            <a:off x="76200" y="952499"/>
            <a:ext cx="4673600" cy="4658621"/>
          </a:xfrm>
          <a:prstGeom prst="donut">
            <a:avLst>
              <a:gd name="adj" fmla="val 12931"/>
            </a:avLst>
          </a:prstGeom>
          <a:solidFill>
            <a:schemeClr val="tx2">
              <a:lumMod val="20000"/>
              <a:lumOff val="80000"/>
            </a:schemeClr>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tx1"/>
                </a:solidFill>
              </a:ln>
              <a:solidFill>
                <a:schemeClr val="accent1"/>
              </a:solidFill>
            </a:endParaRPr>
          </a:p>
        </p:txBody>
      </p:sp>
      <p:cxnSp>
        <p:nvCxnSpPr>
          <p:cNvPr id="31" name="Straight Connector 30"/>
          <p:cNvCxnSpPr/>
          <p:nvPr/>
        </p:nvCxnSpPr>
        <p:spPr>
          <a:xfrm>
            <a:off x="4470401" y="914400"/>
            <a:ext cx="0" cy="0"/>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804690" y="3270087"/>
            <a:ext cx="1942284" cy="369332"/>
          </a:xfrm>
          <a:prstGeom prst="rect">
            <a:avLst/>
          </a:prstGeom>
          <a:noFill/>
        </p:spPr>
        <p:txBody>
          <a:bodyPr wrap="none" rtlCol="0">
            <a:spAutoFit/>
          </a:bodyPr>
          <a:lstStyle/>
          <a:p>
            <a:r>
              <a:rPr lang="en-US" dirty="0">
                <a:latin typeface="Helvetica"/>
                <a:cs typeface="Helvetica"/>
              </a:rPr>
              <a:t>Satellite vector </a:t>
            </a:r>
            <a:r>
              <a:rPr lang="en-US" i="1" dirty="0">
                <a:latin typeface="Helvetica"/>
                <a:cs typeface="Helvetica"/>
              </a:rPr>
              <a:t>s</a:t>
            </a:r>
          </a:p>
        </p:txBody>
      </p:sp>
      <p:grpSp>
        <p:nvGrpSpPr>
          <p:cNvPr id="8" name="Group 7"/>
          <p:cNvGrpSpPr/>
          <p:nvPr/>
        </p:nvGrpSpPr>
        <p:grpSpPr>
          <a:xfrm>
            <a:off x="2425702" y="609600"/>
            <a:ext cx="5956298" cy="2718669"/>
            <a:chOff x="2425702" y="609600"/>
            <a:chExt cx="5956298" cy="2718669"/>
          </a:xfrm>
        </p:grpSpPr>
        <p:grpSp>
          <p:nvGrpSpPr>
            <p:cNvPr id="3" name="Group 2"/>
            <p:cNvGrpSpPr/>
            <p:nvPr/>
          </p:nvGrpSpPr>
          <p:grpSpPr>
            <a:xfrm>
              <a:off x="2425702" y="1943995"/>
              <a:ext cx="5956298" cy="1384274"/>
              <a:chOff x="2425702" y="1943995"/>
              <a:chExt cx="5956298" cy="1384274"/>
            </a:xfrm>
          </p:grpSpPr>
          <p:cxnSp>
            <p:nvCxnSpPr>
              <p:cNvPr id="39" name="Straight Connector 38"/>
              <p:cNvCxnSpPr/>
              <p:nvPr/>
            </p:nvCxnSpPr>
            <p:spPr>
              <a:xfrm flipH="1">
                <a:off x="2425703" y="1943995"/>
                <a:ext cx="1108072" cy="1343025"/>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508375" y="1943995"/>
                <a:ext cx="4873625" cy="1343025"/>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2425702" y="2220220"/>
                <a:ext cx="2073273" cy="1066800"/>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533775" y="2556770"/>
                <a:ext cx="485775" cy="369332"/>
              </a:xfrm>
              <a:prstGeom prst="rect">
                <a:avLst/>
              </a:prstGeom>
              <a:noFill/>
            </p:spPr>
            <p:txBody>
              <a:bodyPr wrap="square" rtlCol="0">
                <a:spAutoFit/>
              </a:bodyPr>
              <a:lstStyle/>
              <a:p>
                <a:r>
                  <a:rPr lang="en-US" i="1" dirty="0">
                    <a:solidFill>
                      <a:srgbClr val="FF0000"/>
                    </a:solidFill>
                    <a:latin typeface="Helvetica"/>
                    <a:cs typeface="Helvetica"/>
                  </a:rPr>
                  <a:t>r</a:t>
                </a:r>
                <a:r>
                  <a:rPr lang="en-US" baseline="-25000" dirty="0">
                    <a:solidFill>
                      <a:srgbClr val="FF0000"/>
                    </a:solidFill>
                    <a:latin typeface="Helvetica"/>
                    <a:cs typeface="Helvetica"/>
                  </a:rPr>
                  <a:t>1</a:t>
                </a:r>
              </a:p>
            </p:txBody>
          </p:sp>
          <p:sp>
            <p:nvSpPr>
              <p:cNvPr id="45" name="TextBox 44"/>
              <p:cNvSpPr txBox="1"/>
              <p:nvPr/>
            </p:nvSpPr>
            <p:spPr>
              <a:xfrm>
                <a:off x="3190875" y="2131320"/>
                <a:ext cx="485775" cy="369332"/>
              </a:xfrm>
              <a:prstGeom prst="rect">
                <a:avLst/>
              </a:prstGeom>
              <a:noFill/>
            </p:spPr>
            <p:txBody>
              <a:bodyPr wrap="square" rtlCol="0">
                <a:spAutoFit/>
              </a:bodyPr>
              <a:lstStyle/>
              <a:p>
                <a:r>
                  <a:rPr lang="en-US" i="1" dirty="0">
                    <a:solidFill>
                      <a:srgbClr val="FF0000"/>
                    </a:solidFill>
                    <a:latin typeface="Helvetica"/>
                    <a:cs typeface="Helvetica"/>
                  </a:rPr>
                  <a:t>r</a:t>
                </a:r>
                <a:r>
                  <a:rPr lang="en-US" baseline="-25000" dirty="0">
                    <a:solidFill>
                      <a:srgbClr val="FF0000"/>
                    </a:solidFill>
                    <a:latin typeface="Helvetica"/>
                    <a:cs typeface="Helvetica"/>
                  </a:rPr>
                  <a:t>2</a:t>
                </a:r>
              </a:p>
            </p:txBody>
          </p:sp>
          <p:sp>
            <p:nvSpPr>
              <p:cNvPr id="50" name="TextBox 49"/>
              <p:cNvSpPr txBox="1"/>
              <p:nvPr/>
            </p:nvSpPr>
            <p:spPr>
              <a:xfrm>
                <a:off x="5192065" y="2341902"/>
                <a:ext cx="349111" cy="369332"/>
              </a:xfrm>
              <a:prstGeom prst="rect">
                <a:avLst/>
              </a:prstGeom>
              <a:noFill/>
            </p:spPr>
            <p:txBody>
              <a:bodyPr wrap="none" rtlCol="0">
                <a:spAutoFit/>
              </a:bodyPr>
              <a:lstStyle/>
              <a:p>
                <a:r>
                  <a:rPr lang="en-US" i="1" dirty="0">
                    <a:solidFill>
                      <a:srgbClr val="FF0000"/>
                    </a:solidFill>
                    <a:latin typeface="Helvetica"/>
                    <a:cs typeface="Helvetica"/>
                  </a:rPr>
                  <a:t>v</a:t>
                </a:r>
              </a:p>
            </p:txBody>
          </p:sp>
          <p:sp>
            <p:nvSpPr>
              <p:cNvPr id="51" name="TextBox 50"/>
              <p:cNvSpPr txBox="1"/>
              <p:nvPr/>
            </p:nvSpPr>
            <p:spPr>
              <a:xfrm>
                <a:off x="7338340" y="2958937"/>
                <a:ext cx="330289" cy="369332"/>
              </a:xfrm>
              <a:prstGeom prst="rect">
                <a:avLst/>
              </a:prstGeom>
              <a:noFill/>
            </p:spPr>
            <p:txBody>
              <a:bodyPr wrap="none" rtlCol="0">
                <a:spAutoFit/>
              </a:bodyPr>
              <a:lstStyle/>
              <a:p>
                <a:r>
                  <a:rPr lang="en-US" dirty="0">
                    <a:latin typeface="Symbol" charset="2"/>
                    <a:cs typeface="Symbol" charset="2"/>
                  </a:rPr>
                  <a:t>a</a:t>
                </a:r>
              </a:p>
            </p:txBody>
          </p:sp>
        </p:grpSp>
        <p:sp>
          <p:nvSpPr>
            <p:cNvPr id="52" name="TextBox 51"/>
            <p:cNvSpPr txBox="1"/>
            <p:nvPr/>
          </p:nvSpPr>
          <p:spPr>
            <a:xfrm>
              <a:off x="3962400" y="609600"/>
              <a:ext cx="3865925" cy="369332"/>
            </a:xfrm>
            <a:prstGeom prst="rect">
              <a:avLst/>
            </a:prstGeom>
            <a:noFill/>
          </p:spPr>
          <p:txBody>
            <a:bodyPr wrap="none" rtlCol="0">
              <a:spAutoFit/>
            </a:bodyPr>
            <a:lstStyle/>
            <a:p>
              <a:pPr>
                <a:spcAft>
                  <a:spcPts val="600"/>
                </a:spcAft>
              </a:pPr>
              <a:r>
                <a:rPr lang="en-US" b="1" dirty="0">
                  <a:solidFill>
                    <a:srgbClr val="FF0000"/>
                  </a:solidFill>
                  <a:latin typeface="Helvetica"/>
                  <a:cs typeface="Helvetica"/>
                </a:rPr>
                <a:t>Disk lines-of-sight intersect Earth</a:t>
              </a:r>
            </a:p>
          </p:txBody>
        </p:sp>
      </p:grpSp>
    </p:spTree>
    <p:extLst>
      <p:ext uri="{BB962C8B-B14F-4D97-AF65-F5344CB8AC3E}">
        <p14:creationId xmlns:p14="http://schemas.microsoft.com/office/powerpoint/2010/main" val="9926522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Line-of-Sight Integration</a:t>
            </a:r>
          </a:p>
        </p:txBody>
      </p:sp>
      <p:sp>
        <p:nvSpPr>
          <p:cNvPr id="5" name="Slide Number Placeholder 4"/>
          <p:cNvSpPr>
            <a:spLocks noGrp="1"/>
          </p:cNvSpPr>
          <p:nvPr>
            <p:ph type="sldNum" sz="quarter" idx="12"/>
          </p:nvPr>
        </p:nvSpPr>
        <p:spPr/>
        <p:txBody>
          <a:bodyPr/>
          <a:lstStyle/>
          <a:p>
            <a:fld id="{EAC12963-46B2-B040-A1D0-2B2E5D4E783D}" type="slidenum">
              <a:rPr lang="en-US"/>
              <a:pPr/>
              <a:t>17</a:t>
            </a:fld>
            <a:endParaRPr lang="en-US" dirty="0"/>
          </a:p>
        </p:txBody>
      </p:sp>
      <p:sp>
        <p:nvSpPr>
          <p:cNvPr id="30" name="Donut 29"/>
          <p:cNvSpPr/>
          <p:nvPr/>
        </p:nvSpPr>
        <p:spPr>
          <a:xfrm>
            <a:off x="76200" y="952499"/>
            <a:ext cx="4673600" cy="4658621"/>
          </a:xfrm>
          <a:prstGeom prst="donut">
            <a:avLst>
              <a:gd name="adj" fmla="val 12931"/>
            </a:avLst>
          </a:prstGeom>
          <a:solidFill>
            <a:schemeClr val="tx2">
              <a:lumMod val="20000"/>
              <a:lumOff val="80000"/>
            </a:schemeClr>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tx1"/>
                </a:solidFill>
              </a:ln>
              <a:solidFill>
                <a:schemeClr val="accent1"/>
              </a:solidFill>
            </a:endParaRPr>
          </a:p>
        </p:txBody>
      </p:sp>
      <p:cxnSp>
        <p:nvCxnSpPr>
          <p:cNvPr id="31" name="Straight Connector 30"/>
          <p:cNvCxnSpPr/>
          <p:nvPr/>
        </p:nvCxnSpPr>
        <p:spPr>
          <a:xfrm>
            <a:off x="4470401" y="914400"/>
            <a:ext cx="0" cy="0"/>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051175" y="1588395"/>
            <a:ext cx="73025" cy="2540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804690" y="3270087"/>
            <a:ext cx="1942284" cy="369332"/>
          </a:xfrm>
          <a:prstGeom prst="rect">
            <a:avLst/>
          </a:prstGeom>
          <a:noFill/>
        </p:spPr>
        <p:txBody>
          <a:bodyPr wrap="none" rtlCol="0">
            <a:spAutoFit/>
          </a:bodyPr>
          <a:lstStyle/>
          <a:p>
            <a:r>
              <a:rPr lang="en-US" dirty="0">
                <a:latin typeface="Helvetica"/>
                <a:cs typeface="Helvetica"/>
              </a:rPr>
              <a:t>Satellite vector </a:t>
            </a:r>
            <a:r>
              <a:rPr lang="en-US" i="1" dirty="0">
                <a:latin typeface="Helvetica"/>
                <a:cs typeface="Helvetica"/>
              </a:rPr>
              <a:t>s</a:t>
            </a:r>
          </a:p>
        </p:txBody>
      </p:sp>
      <p:grpSp>
        <p:nvGrpSpPr>
          <p:cNvPr id="9" name="Group 8"/>
          <p:cNvGrpSpPr/>
          <p:nvPr/>
        </p:nvGrpSpPr>
        <p:grpSpPr>
          <a:xfrm>
            <a:off x="1701800" y="953869"/>
            <a:ext cx="7378700" cy="2333151"/>
            <a:chOff x="1701800" y="953869"/>
            <a:chExt cx="7378700" cy="2333151"/>
          </a:xfrm>
        </p:grpSpPr>
        <p:grpSp>
          <p:nvGrpSpPr>
            <p:cNvPr id="6" name="Group 5"/>
            <p:cNvGrpSpPr/>
            <p:nvPr/>
          </p:nvGrpSpPr>
          <p:grpSpPr>
            <a:xfrm>
              <a:off x="1701800" y="1064520"/>
              <a:ext cx="6680200" cy="2222500"/>
              <a:chOff x="1701800" y="1064520"/>
              <a:chExt cx="6680200" cy="2222500"/>
            </a:xfrm>
          </p:grpSpPr>
          <p:cxnSp>
            <p:nvCxnSpPr>
              <p:cNvPr id="38" name="Straight Connector 37"/>
              <p:cNvCxnSpPr/>
              <p:nvPr/>
            </p:nvCxnSpPr>
            <p:spPr>
              <a:xfrm flipV="1">
                <a:off x="3124200" y="1547120"/>
                <a:ext cx="25400" cy="66675"/>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1701800" y="1064520"/>
                <a:ext cx="6680200" cy="2222500"/>
                <a:chOff x="1701800" y="1064520"/>
                <a:chExt cx="6680200" cy="2222500"/>
              </a:xfrm>
            </p:grpSpPr>
            <p:cxnSp>
              <p:nvCxnSpPr>
                <p:cNvPr id="32" name="Straight Connector 31"/>
                <p:cNvCxnSpPr/>
                <p:nvPr/>
              </p:nvCxnSpPr>
              <p:spPr>
                <a:xfrm>
                  <a:off x="1701800" y="1064520"/>
                  <a:ext cx="723902" cy="22225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701800" y="1064520"/>
                  <a:ext cx="6680200" cy="22225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425702" y="1940820"/>
                  <a:ext cx="1879598" cy="13462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2425703" y="1528070"/>
                  <a:ext cx="641347" cy="175895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825875" y="208052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1</a:t>
                  </a:r>
                </a:p>
              </p:txBody>
            </p:sp>
            <p:sp>
              <p:nvSpPr>
                <p:cNvPr id="47" name="TextBox 46"/>
                <p:cNvSpPr txBox="1"/>
                <p:nvPr/>
              </p:nvSpPr>
              <p:spPr>
                <a:xfrm>
                  <a:off x="1939927" y="168047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2</a:t>
                  </a:r>
                </a:p>
              </p:txBody>
            </p:sp>
            <p:sp>
              <p:nvSpPr>
                <p:cNvPr id="48" name="TextBox 47"/>
                <p:cNvSpPr txBox="1"/>
                <p:nvPr/>
              </p:nvSpPr>
              <p:spPr>
                <a:xfrm>
                  <a:off x="2846387" y="180112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t</a:t>
                  </a:r>
                </a:p>
              </p:txBody>
            </p:sp>
            <p:sp>
              <p:nvSpPr>
                <p:cNvPr id="49" name="TextBox 48"/>
                <p:cNvSpPr txBox="1"/>
                <p:nvPr/>
              </p:nvSpPr>
              <p:spPr>
                <a:xfrm>
                  <a:off x="4704220" y="1801120"/>
                  <a:ext cx="349111" cy="369332"/>
                </a:xfrm>
                <a:prstGeom prst="rect">
                  <a:avLst/>
                </a:prstGeom>
                <a:noFill/>
              </p:spPr>
              <p:txBody>
                <a:bodyPr wrap="none" rtlCol="0">
                  <a:spAutoFit/>
                </a:bodyPr>
                <a:lstStyle/>
                <a:p>
                  <a:r>
                    <a:rPr lang="en-US" i="1" dirty="0">
                      <a:solidFill>
                        <a:srgbClr val="008000"/>
                      </a:solidFill>
                      <a:latin typeface="Helvetica"/>
                      <a:cs typeface="Helvetica"/>
                    </a:rPr>
                    <a:t>v</a:t>
                  </a:r>
                </a:p>
              </p:txBody>
            </p:sp>
          </p:grpSp>
        </p:grpSp>
        <p:sp>
          <p:nvSpPr>
            <p:cNvPr id="7" name="TextBox 6"/>
            <p:cNvSpPr txBox="1"/>
            <p:nvPr/>
          </p:nvSpPr>
          <p:spPr>
            <a:xfrm>
              <a:off x="3975100" y="953869"/>
              <a:ext cx="5105400" cy="369332"/>
            </a:xfrm>
            <a:prstGeom prst="rect">
              <a:avLst/>
            </a:prstGeom>
            <a:noFill/>
          </p:spPr>
          <p:txBody>
            <a:bodyPr wrap="square" rtlCol="0">
              <a:spAutoFit/>
            </a:bodyPr>
            <a:lstStyle/>
            <a:p>
              <a:r>
                <a:rPr lang="en-US" b="1" dirty="0">
                  <a:solidFill>
                    <a:srgbClr val="008000"/>
                  </a:solidFill>
                  <a:latin typeface="Helvetica"/>
                  <a:cs typeface="Helvetica"/>
                </a:rPr>
                <a:t>Limb lines-of-sight pass through atmosphere </a:t>
              </a:r>
            </a:p>
          </p:txBody>
        </p:sp>
      </p:grpSp>
    </p:spTree>
    <p:extLst>
      <p:ext uri="{BB962C8B-B14F-4D97-AF65-F5344CB8AC3E}">
        <p14:creationId xmlns:p14="http://schemas.microsoft.com/office/powerpoint/2010/main" val="30404106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Line-of-Sight Integration</a:t>
            </a:r>
          </a:p>
        </p:txBody>
      </p:sp>
      <p:sp>
        <p:nvSpPr>
          <p:cNvPr id="5" name="Slide Number Placeholder 4"/>
          <p:cNvSpPr>
            <a:spLocks noGrp="1"/>
          </p:cNvSpPr>
          <p:nvPr>
            <p:ph type="sldNum" sz="quarter" idx="12"/>
          </p:nvPr>
        </p:nvSpPr>
        <p:spPr/>
        <p:txBody>
          <a:bodyPr/>
          <a:lstStyle/>
          <a:p>
            <a:fld id="{EAC12963-46B2-B040-A1D0-2B2E5D4E783D}" type="slidenum">
              <a:rPr lang="en-US"/>
              <a:pPr/>
              <a:t>18</a:t>
            </a:fld>
            <a:endParaRPr lang="en-US" dirty="0"/>
          </a:p>
        </p:txBody>
      </p:sp>
      <p:sp>
        <p:nvSpPr>
          <p:cNvPr id="30" name="Donut 29"/>
          <p:cNvSpPr/>
          <p:nvPr/>
        </p:nvSpPr>
        <p:spPr>
          <a:xfrm>
            <a:off x="76200" y="952499"/>
            <a:ext cx="4673600" cy="4658621"/>
          </a:xfrm>
          <a:prstGeom prst="donut">
            <a:avLst>
              <a:gd name="adj" fmla="val 12931"/>
            </a:avLst>
          </a:prstGeom>
          <a:solidFill>
            <a:schemeClr val="tx2">
              <a:lumMod val="20000"/>
              <a:lumOff val="80000"/>
            </a:schemeClr>
          </a:solid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tx1"/>
                </a:solidFill>
              </a:ln>
              <a:solidFill>
                <a:schemeClr val="accent1"/>
              </a:solidFill>
            </a:endParaRPr>
          </a:p>
        </p:txBody>
      </p:sp>
      <p:cxnSp>
        <p:nvCxnSpPr>
          <p:cNvPr id="31" name="Straight Connector 30"/>
          <p:cNvCxnSpPr/>
          <p:nvPr/>
        </p:nvCxnSpPr>
        <p:spPr>
          <a:xfrm>
            <a:off x="4470401" y="914400"/>
            <a:ext cx="0" cy="0"/>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051175" y="1588395"/>
            <a:ext cx="73025" cy="2540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425702" y="3287020"/>
            <a:ext cx="5956298" cy="0"/>
          </a:xfrm>
          <a:prstGeom prst="line">
            <a:avLst/>
          </a:prstGeom>
          <a:ln w="19050" cmpd="sng">
            <a:solidFill>
              <a:srgbClr val="000000"/>
            </a:solidFill>
            <a:headEnd type="none"/>
            <a:tailEnd type="triangle" w="sm" len="med"/>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804690" y="3270087"/>
            <a:ext cx="1942284" cy="369332"/>
          </a:xfrm>
          <a:prstGeom prst="rect">
            <a:avLst/>
          </a:prstGeom>
          <a:noFill/>
        </p:spPr>
        <p:txBody>
          <a:bodyPr wrap="none" rtlCol="0">
            <a:spAutoFit/>
          </a:bodyPr>
          <a:lstStyle/>
          <a:p>
            <a:r>
              <a:rPr lang="en-US" dirty="0">
                <a:latin typeface="Helvetica"/>
                <a:cs typeface="Helvetica"/>
              </a:rPr>
              <a:t>Satellite vector </a:t>
            </a:r>
            <a:r>
              <a:rPr lang="en-US" i="1" dirty="0">
                <a:latin typeface="Helvetica"/>
                <a:cs typeface="Helvetica"/>
              </a:rPr>
              <a:t>s</a:t>
            </a:r>
          </a:p>
        </p:txBody>
      </p:sp>
      <p:grpSp>
        <p:nvGrpSpPr>
          <p:cNvPr id="8" name="Group 7"/>
          <p:cNvGrpSpPr/>
          <p:nvPr/>
        </p:nvGrpSpPr>
        <p:grpSpPr>
          <a:xfrm>
            <a:off x="2425702" y="609600"/>
            <a:ext cx="5956298" cy="2718669"/>
            <a:chOff x="2425702" y="609600"/>
            <a:chExt cx="5956298" cy="2718669"/>
          </a:xfrm>
        </p:grpSpPr>
        <p:grpSp>
          <p:nvGrpSpPr>
            <p:cNvPr id="3" name="Group 2"/>
            <p:cNvGrpSpPr/>
            <p:nvPr/>
          </p:nvGrpSpPr>
          <p:grpSpPr>
            <a:xfrm>
              <a:off x="2425702" y="1943995"/>
              <a:ext cx="5956298" cy="1384274"/>
              <a:chOff x="2425702" y="1943995"/>
              <a:chExt cx="5956298" cy="1384274"/>
            </a:xfrm>
          </p:grpSpPr>
          <p:cxnSp>
            <p:nvCxnSpPr>
              <p:cNvPr id="39" name="Straight Connector 38"/>
              <p:cNvCxnSpPr/>
              <p:nvPr/>
            </p:nvCxnSpPr>
            <p:spPr>
              <a:xfrm flipH="1">
                <a:off x="2425703" y="1943995"/>
                <a:ext cx="1108072" cy="1343025"/>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508375" y="1943995"/>
                <a:ext cx="4873625" cy="1343025"/>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2425702" y="2220220"/>
                <a:ext cx="2073273" cy="1066800"/>
              </a:xfrm>
              <a:prstGeom prst="line">
                <a:avLst/>
              </a:prstGeom>
              <a:ln w="19050" cmpd="sng">
                <a:solidFill>
                  <a:srgbClr val="FF0000"/>
                </a:solidFill>
                <a:headEnd type="triangle" w="sm" len="med"/>
                <a:tailEnd type="none"/>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533775" y="2556770"/>
                <a:ext cx="485775" cy="369332"/>
              </a:xfrm>
              <a:prstGeom prst="rect">
                <a:avLst/>
              </a:prstGeom>
              <a:noFill/>
            </p:spPr>
            <p:txBody>
              <a:bodyPr wrap="square" rtlCol="0">
                <a:spAutoFit/>
              </a:bodyPr>
              <a:lstStyle/>
              <a:p>
                <a:r>
                  <a:rPr lang="en-US" i="1" dirty="0">
                    <a:solidFill>
                      <a:srgbClr val="FF0000"/>
                    </a:solidFill>
                    <a:latin typeface="Helvetica"/>
                    <a:cs typeface="Helvetica"/>
                  </a:rPr>
                  <a:t>r</a:t>
                </a:r>
                <a:r>
                  <a:rPr lang="en-US" baseline="-25000" dirty="0">
                    <a:solidFill>
                      <a:srgbClr val="FF0000"/>
                    </a:solidFill>
                    <a:latin typeface="Helvetica"/>
                    <a:cs typeface="Helvetica"/>
                  </a:rPr>
                  <a:t>1</a:t>
                </a:r>
              </a:p>
            </p:txBody>
          </p:sp>
          <p:sp>
            <p:nvSpPr>
              <p:cNvPr id="45" name="TextBox 44"/>
              <p:cNvSpPr txBox="1"/>
              <p:nvPr/>
            </p:nvSpPr>
            <p:spPr>
              <a:xfrm>
                <a:off x="3190875" y="2131320"/>
                <a:ext cx="485775" cy="369332"/>
              </a:xfrm>
              <a:prstGeom prst="rect">
                <a:avLst/>
              </a:prstGeom>
              <a:noFill/>
            </p:spPr>
            <p:txBody>
              <a:bodyPr wrap="square" rtlCol="0">
                <a:spAutoFit/>
              </a:bodyPr>
              <a:lstStyle/>
              <a:p>
                <a:r>
                  <a:rPr lang="en-US" i="1" dirty="0">
                    <a:solidFill>
                      <a:srgbClr val="FF0000"/>
                    </a:solidFill>
                    <a:latin typeface="Helvetica"/>
                    <a:cs typeface="Helvetica"/>
                  </a:rPr>
                  <a:t>r</a:t>
                </a:r>
                <a:r>
                  <a:rPr lang="en-US" baseline="-25000" dirty="0">
                    <a:solidFill>
                      <a:srgbClr val="FF0000"/>
                    </a:solidFill>
                    <a:latin typeface="Helvetica"/>
                    <a:cs typeface="Helvetica"/>
                  </a:rPr>
                  <a:t>2</a:t>
                </a:r>
              </a:p>
            </p:txBody>
          </p:sp>
          <p:sp>
            <p:nvSpPr>
              <p:cNvPr id="50" name="TextBox 49"/>
              <p:cNvSpPr txBox="1"/>
              <p:nvPr/>
            </p:nvSpPr>
            <p:spPr>
              <a:xfrm>
                <a:off x="5192065" y="2341902"/>
                <a:ext cx="349111" cy="369332"/>
              </a:xfrm>
              <a:prstGeom prst="rect">
                <a:avLst/>
              </a:prstGeom>
              <a:noFill/>
            </p:spPr>
            <p:txBody>
              <a:bodyPr wrap="none" rtlCol="0">
                <a:spAutoFit/>
              </a:bodyPr>
              <a:lstStyle/>
              <a:p>
                <a:r>
                  <a:rPr lang="en-US" i="1" dirty="0">
                    <a:solidFill>
                      <a:srgbClr val="FF0000"/>
                    </a:solidFill>
                    <a:latin typeface="Helvetica"/>
                    <a:cs typeface="Helvetica"/>
                  </a:rPr>
                  <a:t>v</a:t>
                </a:r>
              </a:p>
            </p:txBody>
          </p:sp>
          <p:sp>
            <p:nvSpPr>
              <p:cNvPr id="51" name="TextBox 50"/>
              <p:cNvSpPr txBox="1"/>
              <p:nvPr/>
            </p:nvSpPr>
            <p:spPr>
              <a:xfrm>
                <a:off x="7338340" y="2958937"/>
                <a:ext cx="330289" cy="369332"/>
              </a:xfrm>
              <a:prstGeom prst="rect">
                <a:avLst/>
              </a:prstGeom>
              <a:noFill/>
            </p:spPr>
            <p:txBody>
              <a:bodyPr wrap="none" rtlCol="0">
                <a:spAutoFit/>
              </a:bodyPr>
              <a:lstStyle/>
              <a:p>
                <a:r>
                  <a:rPr lang="en-US" dirty="0">
                    <a:latin typeface="Symbol" charset="2"/>
                    <a:cs typeface="Symbol" charset="2"/>
                  </a:rPr>
                  <a:t>a</a:t>
                </a:r>
              </a:p>
            </p:txBody>
          </p:sp>
        </p:grpSp>
        <p:sp>
          <p:nvSpPr>
            <p:cNvPr id="52" name="TextBox 51"/>
            <p:cNvSpPr txBox="1"/>
            <p:nvPr/>
          </p:nvSpPr>
          <p:spPr>
            <a:xfrm>
              <a:off x="3962400" y="609600"/>
              <a:ext cx="3865925" cy="369332"/>
            </a:xfrm>
            <a:prstGeom prst="rect">
              <a:avLst/>
            </a:prstGeom>
            <a:noFill/>
          </p:spPr>
          <p:txBody>
            <a:bodyPr wrap="none" rtlCol="0">
              <a:spAutoFit/>
            </a:bodyPr>
            <a:lstStyle/>
            <a:p>
              <a:pPr>
                <a:spcAft>
                  <a:spcPts val="600"/>
                </a:spcAft>
              </a:pPr>
              <a:r>
                <a:rPr lang="en-US" b="1" dirty="0">
                  <a:solidFill>
                    <a:srgbClr val="FF0000"/>
                  </a:solidFill>
                  <a:latin typeface="Helvetica"/>
                  <a:cs typeface="Helvetica"/>
                </a:rPr>
                <a:t>Disk lines-of-sight intersect Earth</a:t>
              </a:r>
            </a:p>
          </p:txBody>
        </p:sp>
      </p:grpSp>
      <p:sp>
        <p:nvSpPr>
          <p:cNvPr id="53" name="TextBox 52"/>
          <p:cNvSpPr txBox="1"/>
          <p:nvPr/>
        </p:nvSpPr>
        <p:spPr>
          <a:xfrm>
            <a:off x="2952750" y="4951273"/>
            <a:ext cx="6191250" cy="1846659"/>
          </a:xfrm>
          <a:prstGeom prst="rect">
            <a:avLst/>
          </a:prstGeom>
          <a:noFill/>
        </p:spPr>
        <p:txBody>
          <a:bodyPr wrap="square" rtlCol="0">
            <a:spAutoFit/>
          </a:bodyPr>
          <a:lstStyle/>
          <a:p>
            <a:pPr algn="ctr"/>
            <a:r>
              <a:rPr lang="en-US" sz="2000" dirty="0">
                <a:latin typeface="Helvetica"/>
                <a:cs typeface="Helvetica"/>
              </a:rPr>
              <a:t>|</a:t>
            </a:r>
            <a:r>
              <a:rPr lang="en-US" sz="2000" i="1" dirty="0">
                <a:latin typeface="Helvetica"/>
                <a:cs typeface="Helvetica"/>
              </a:rPr>
              <a:t>v</a:t>
            </a:r>
            <a:r>
              <a:rPr lang="en-US" sz="2000" dirty="0">
                <a:latin typeface="Helvetica"/>
                <a:cs typeface="Helvetica"/>
              </a:rPr>
              <a:t>| = |</a:t>
            </a:r>
            <a:r>
              <a:rPr lang="en-US" sz="2000" i="1" dirty="0">
                <a:latin typeface="Helvetica"/>
                <a:cs typeface="Helvetica"/>
              </a:rPr>
              <a:t>s</a:t>
            </a:r>
            <a:r>
              <a:rPr lang="en-US" sz="2000" dirty="0">
                <a:latin typeface="Helvetica"/>
                <a:cs typeface="Helvetica"/>
              </a:rPr>
              <a:t>| cos </a:t>
            </a:r>
            <a:r>
              <a:rPr lang="en-US" sz="2000" dirty="0">
                <a:latin typeface="Symbol" charset="2"/>
                <a:cs typeface="Symbol" charset="2"/>
              </a:rPr>
              <a:t>a</a:t>
            </a:r>
            <a:r>
              <a:rPr lang="en-US" sz="2000" dirty="0">
                <a:latin typeface="Helvetica"/>
                <a:cs typeface="Helvetica"/>
              </a:rPr>
              <a:t> ± (|</a:t>
            </a:r>
            <a:r>
              <a:rPr lang="en-US" sz="2000" i="1" dirty="0">
                <a:latin typeface="Helvetica"/>
                <a:cs typeface="Helvetica"/>
              </a:rPr>
              <a:t>r</a:t>
            </a:r>
            <a:r>
              <a:rPr lang="en-US" sz="2000" dirty="0">
                <a:latin typeface="Helvetica"/>
                <a:cs typeface="Helvetica"/>
              </a:rPr>
              <a:t>|</a:t>
            </a:r>
            <a:r>
              <a:rPr lang="en-US" sz="2000" baseline="30000" dirty="0">
                <a:latin typeface="Helvetica"/>
                <a:cs typeface="Helvetica"/>
              </a:rPr>
              <a:t>2</a:t>
            </a:r>
            <a:r>
              <a:rPr lang="en-US" sz="2000" dirty="0">
                <a:latin typeface="Helvetica"/>
                <a:cs typeface="Helvetica"/>
              </a:rPr>
              <a:t> – |</a:t>
            </a:r>
            <a:r>
              <a:rPr lang="en-US" sz="2000" i="1" dirty="0">
                <a:latin typeface="Helvetica"/>
                <a:cs typeface="Helvetica"/>
              </a:rPr>
              <a:t>s</a:t>
            </a:r>
            <a:r>
              <a:rPr lang="en-US" sz="2000" dirty="0">
                <a:latin typeface="Helvetica"/>
                <a:cs typeface="Helvetica"/>
              </a:rPr>
              <a:t>|</a:t>
            </a:r>
            <a:r>
              <a:rPr lang="en-US" sz="2000" baseline="30000" dirty="0">
                <a:latin typeface="Helvetica"/>
                <a:cs typeface="Helvetica"/>
              </a:rPr>
              <a:t>2</a:t>
            </a:r>
            <a:r>
              <a:rPr lang="en-US" sz="2000" dirty="0">
                <a:latin typeface="Helvetica"/>
                <a:cs typeface="Helvetica"/>
              </a:rPr>
              <a:t>sin</a:t>
            </a:r>
            <a:r>
              <a:rPr lang="en-US" sz="2000" baseline="30000" dirty="0">
                <a:latin typeface="Helvetica"/>
                <a:cs typeface="Helvetica"/>
              </a:rPr>
              <a:t>2</a:t>
            </a:r>
            <a:r>
              <a:rPr lang="en-US" sz="2000" dirty="0">
                <a:latin typeface="Symbol" charset="2"/>
                <a:cs typeface="Symbol" charset="2"/>
              </a:rPr>
              <a:t>a</a:t>
            </a:r>
            <a:r>
              <a:rPr lang="en-US" sz="2000" dirty="0">
                <a:latin typeface="Helvetica"/>
                <a:cs typeface="Helvetica"/>
              </a:rPr>
              <a:t>)</a:t>
            </a:r>
            <a:r>
              <a:rPr lang="en-US" sz="2000" baseline="30000" dirty="0">
                <a:latin typeface="Helvetica"/>
                <a:cs typeface="Helvetica"/>
              </a:rPr>
              <a:t>1/2</a:t>
            </a:r>
            <a:endParaRPr lang="en-US" sz="2000" dirty="0">
              <a:latin typeface="Helvetica"/>
              <a:cs typeface="Helvetica"/>
            </a:endParaRPr>
          </a:p>
          <a:p>
            <a:endParaRPr lang="en-US" dirty="0">
              <a:latin typeface="Helvetica"/>
              <a:cs typeface="Helvetica"/>
            </a:endParaRPr>
          </a:p>
          <a:p>
            <a:r>
              <a:rPr lang="en-US" dirty="0">
                <a:latin typeface="Helvetica"/>
                <a:cs typeface="Helvetica"/>
              </a:rPr>
              <a:t>subtract determinant if triangle is acute (pierce point case)</a:t>
            </a:r>
          </a:p>
          <a:p>
            <a:r>
              <a:rPr lang="en-US" dirty="0">
                <a:latin typeface="Helvetica"/>
                <a:cs typeface="Helvetica"/>
              </a:rPr>
              <a:t>add determinant if triangle is oblique(limb exit case)</a:t>
            </a:r>
          </a:p>
          <a:p>
            <a:r>
              <a:rPr lang="en-US" dirty="0">
                <a:latin typeface="Helvetica"/>
                <a:cs typeface="Helvetica"/>
              </a:rPr>
              <a:t>if determinant is zero, line-of-sight is tangent to </a:t>
            </a:r>
            <a:r>
              <a:rPr lang="en-US" i="1" dirty="0">
                <a:latin typeface="Helvetica"/>
                <a:cs typeface="Helvetica"/>
              </a:rPr>
              <a:t>r</a:t>
            </a:r>
            <a:endParaRPr lang="en-US" dirty="0">
              <a:latin typeface="Helvetica"/>
              <a:cs typeface="Helvetica"/>
            </a:endParaRPr>
          </a:p>
          <a:p>
            <a:r>
              <a:rPr lang="en-US" dirty="0">
                <a:latin typeface="Helvetica"/>
                <a:cs typeface="Helvetica"/>
              </a:rPr>
              <a:t>if determinant is negative, line-of-sight misses atmosphere</a:t>
            </a:r>
          </a:p>
        </p:txBody>
      </p:sp>
      <p:grpSp>
        <p:nvGrpSpPr>
          <p:cNvPr id="9" name="Group 8"/>
          <p:cNvGrpSpPr/>
          <p:nvPr/>
        </p:nvGrpSpPr>
        <p:grpSpPr>
          <a:xfrm>
            <a:off x="1701800" y="953869"/>
            <a:ext cx="7378700" cy="2333151"/>
            <a:chOff x="1701800" y="953869"/>
            <a:chExt cx="7378700" cy="2333151"/>
          </a:xfrm>
        </p:grpSpPr>
        <p:grpSp>
          <p:nvGrpSpPr>
            <p:cNvPr id="6" name="Group 5"/>
            <p:cNvGrpSpPr/>
            <p:nvPr/>
          </p:nvGrpSpPr>
          <p:grpSpPr>
            <a:xfrm>
              <a:off x="1701800" y="1064520"/>
              <a:ext cx="6680200" cy="2222500"/>
              <a:chOff x="1701800" y="1064520"/>
              <a:chExt cx="6680200" cy="2222500"/>
            </a:xfrm>
          </p:grpSpPr>
          <p:cxnSp>
            <p:nvCxnSpPr>
              <p:cNvPr id="38" name="Straight Connector 37"/>
              <p:cNvCxnSpPr/>
              <p:nvPr/>
            </p:nvCxnSpPr>
            <p:spPr>
              <a:xfrm flipV="1">
                <a:off x="3124200" y="1547120"/>
                <a:ext cx="25400" cy="66675"/>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1701800" y="1064520"/>
                <a:ext cx="6680200" cy="2222500"/>
                <a:chOff x="1701800" y="1064520"/>
                <a:chExt cx="6680200" cy="2222500"/>
              </a:xfrm>
            </p:grpSpPr>
            <p:cxnSp>
              <p:nvCxnSpPr>
                <p:cNvPr id="32" name="Straight Connector 31"/>
                <p:cNvCxnSpPr/>
                <p:nvPr/>
              </p:nvCxnSpPr>
              <p:spPr>
                <a:xfrm>
                  <a:off x="1701800" y="1064520"/>
                  <a:ext cx="723902" cy="22225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701800" y="1064520"/>
                  <a:ext cx="6680200" cy="22225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425702" y="1940820"/>
                  <a:ext cx="1879598" cy="1346200"/>
                </a:xfrm>
                <a:prstGeom prst="line">
                  <a:avLst/>
                </a:prstGeom>
                <a:ln w="19050" cmpd="sng">
                  <a:solidFill>
                    <a:srgbClr val="008000"/>
                  </a:solidFill>
                  <a:headEnd type="triangle" w="sm" len="med"/>
                  <a:tailEnd type="non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2425703" y="1528070"/>
                  <a:ext cx="641347" cy="1758950"/>
                </a:xfrm>
                <a:prstGeom prst="line">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825875" y="208052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1</a:t>
                  </a:r>
                </a:p>
              </p:txBody>
            </p:sp>
            <p:sp>
              <p:nvSpPr>
                <p:cNvPr id="47" name="TextBox 46"/>
                <p:cNvSpPr txBox="1"/>
                <p:nvPr/>
              </p:nvSpPr>
              <p:spPr>
                <a:xfrm>
                  <a:off x="1939927" y="168047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2</a:t>
                  </a:r>
                </a:p>
              </p:txBody>
            </p:sp>
            <p:sp>
              <p:nvSpPr>
                <p:cNvPr id="48" name="TextBox 47"/>
                <p:cNvSpPr txBox="1"/>
                <p:nvPr/>
              </p:nvSpPr>
              <p:spPr>
                <a:xfrm>
                  <a:off x="2846387" y="1801120"/>
                  <a:ext cx="485775" cy="369332"/>
                </a:xfrm>
                <a:prstGeom prst="rect">
                  <a:avLst/>
                </a:prstGeom>
                <a:noFill/>
              </p:spPr>
              <p:txBody>
                <a:bodyPr wrap="square" rtlCol="0">
                  <a:spAutoFit/>
                </a:bodyPr>
                <a:lstStyle/>
                <a:p>
                  <a:r>
                    <a:rPr lang="en-US" i="1" dirty="0">
                      <a:solidFill>
                        <a:srgbClr val="008000"/>
                      </a:solidFill>
                      <a:latin typeface="Helvetica"/>
                      <a:cs typeface="Helvetica"/>
                    </a:rPr>
                    <a:t>r</a:t>
                  </a:r>
                  <a:r>
                    <a:rPr lang="en-US" baseline="-25000" dirty="0">
                      <a:solidFill>
                        <a:srgbClr val="008000"/>
                      </a:solidFill>
                      <a:latin typeface="Helvetica"/>
                      <a:cs typeface="Helvetica"/>
                    </a:rPr>
                    <a:t>t</a:t>
                  </a:r>
                </a:p>
              </p:txBody>
            </p:sp>
            <p:sp>
              <p:nvSpPr>
                <p:cNvPr id="49" name="TextBox 48"/>
                <p:cNvSpPr txBox="1"/>
                <p:nvPr/>
              </p:nvSpPr>
              <p:spPr>
                <a:xfrm>
                  <a:off x="4704220" y="1801120"/>
                  <a:ext cx="349111" cy="369332"/>
                </a:xfrm>
                <a:prstGeom prst="rect">
                  <a:avLst/>
                </a:prstGeom>
                <a:noFill/>
              </p:spPr>
              <p:txBody>
                <a:bodyPr wrap="none" rtlCol="0">
                  <a:spAutoFit/>
                </a:bodyPr>
                <a:lstStyle/>
                <a:p>
                  <a:r>
                    <a:rPr lang="en-US" i="1" dirty="0">
                      <a:solidFill>
                        <a:srgbClr val="008000"/>
                      </a:solidFill>
                      <a:latin typeface="Helvetica"/>
                      <a:cs typeface="Helvetica"/>
                    </a:rPr>
                    <a:t>v</a:t>
                  </a:r>
                </a:p>
              </p:txBody>
            </p:sp>
          </p:grpSp>
        </p:grpSp>
        <p:sp>
          <p:nvSpPr>
            <p:cNvPr id="7" name="TextBox 6"/>
            <p:cNvSpPr txBox="1"/>
            <p:nvPr/>
          </p:nvSpPr>
          <p:spPr>
            <a:xfrm>
              <a:off x="3975100" y="953869"/>
              <a:ext cx="5105400" cy="369332"/>
            </a:xfrm>
            <a:prstGeom prst="rect">
              <a:avLst/>
            </a:prstGeom>
            <a:noFill/>
          </p:spPr>
          <p:txBody>
            <a:bodyPr wrap="square" rtlCol="0">
              <a:spAutoFit/>
            </a:bodyPr>
            <a:lstStyle/>
            <a:p>
              <a:r>
                <a:rPr lang="en-US" b="1" dirty="0">
                  <a:solidFill>
                    <a:srgbClr val="008000"/>
                  </a:solidFill>
                  <a:latin typeface="Helvetica"/>
                  <a:cs typeface="Helvetica"/>
                </a:rPr>
                <a:t>Limb lines-of-sight pass through atmosphere </a:t>
              </a:r>
            </a:p>
          </p:txBody>
        </p:sp>
      </p:grpSp>
    </p:spTree>
    <p:extLst>
      <p:ext uri="{BB962C8B-B14F-4D97-AF65-F5344CB8AC3E}">
        <p14:creationId xmlns:p14="http://schemas.microsoft.com/office/powerpoint/2010/main" val="40105361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Airglow Simulations</a:t>
            </a:r>
          </a:p>
        </p:txBody>
      </p:sp>
      <p:sp>
        <p:nvSpPr>
          <p:cNvPr id="3" name="Slide Number Placeholder 2"/>
          <p:cNvSpPr>
            <a:spLocks noGrp="1"/>
          </p:cNvSpPr>
          <p:nvPr>
            <p:ph type="sldNum" sz="quarter" idx="12"/>
          </p:nvPr>
        </p:nvSpPr>
        <p:spPr/>
        <p:txBody>
          <a:bodyPr/>
          <a:lstStyle/>
          <a:p>
            <a:fld id="{F9787C5B-505A-DC4E-A8F0-3464643A4694}" type="slidenum">
              <a:rPr lang="en-US"/>
              <a:pPr/>
              <a:t>19</a:t>
            </a:fld>
            <a:endParaRPr lang="en-US" sz="1200" dirty="0">
              <a:solidFill>
                <a:schemeClr val="tx1"/>
              </a:solidFill>
            </a:endParaRPr>
          </a:p>
        </p:txBody>
      </p:sp>
      <p:pic>
        <p:nvPicPr>
          <p:cNvPr id="4" name="MarEqxMaxO5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609600"/>
            <a:ext cx="6248400" cy="6248400"/>
          </a:xfrm>
          <a:prstGeom prst="rect">
            <a:avLst/>
          </a:prstGeom>
        </p:spPr>
      </p:pic>
    </p:spTree>
    <p:extLst>
      <p:ext uri="{BB962C8B-B14F-4D97-AF65-F5344CB8AC3E}">
        <p14:creationId xmlns:p14="http://schemas.microsoft.com/office/powerpoint/2010/main" val="19938211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Slide Number Placeholder 2"/>
          <p:cNvSpPr>
            <a:spLocks noGrp="1"/>
          </p:cNvSpPr>
          <p:nvPr>
            <p:ph type="sldNum" sz="quarter" idx="12"/>
          </p:nvPr>
        </p:nvSpPr>
        <p:spPr/>
        <p:txBody>
          <a:bodyPr/>
          <a:lstStyle/>
          <a:p>
            <a:fld id="{F9787C5B-505A-DC4E-A8F0-3464643A4694}" type="slidenum">
              <a:rPr lang="en-US"/>
              <a:pPr/>
              <a:t>2</a:t>
            </a:fld>
            <a:endParaRPr lang="en-US" dirty="0"/>
          </a:p>
        </p:txBody>
      </p:sp>
      <p:sp>
        <p:nvSpPr>
          <p:cNvPr id="4" name="TextBox 3"/>
          <p:cNvSpPr txBox="1"/>
          <p:nvPr/>
        </p:nvSpPr>
        <p:spPr>
          <a:xfrm>
            <a:off x="381000" y="1219200"/>
            <a:ext cx="8686800" cy="2862323"/>
          </a:xfrm>
          <a:prstGeom prst="rect">
            <a:avLst/>
          </a:prstGeom>
          <a:noFill/>
        </p:spPr>
        <p:txBody>
          <a:bodyPr wrap="square" rtlCol="0">
            <a:spAutoFit/>
          </a:bodyPr>
          <a:lstStyle/>
          <a:p>
            <a:r>
              <a:rPr lang="en-US" dirty="0"/>
              <a:t>• The Global-scale Observations of the Limb and Disk mission</a:t>
            </a:r>
          </a:p>
          <a:p>
            <a:r>
              <a:rPr lang="en-US" dirty="0"/>
              <a:t>	— introduction and overview</a:t>
            </a:r>
          </a:p>
          <a:p>
            <a:endParaRPr lang="en-US" dirty="0"/>
          </a:p>
          <a:p>
            <a:r>
              <a:rPr lang="en-US" dirty="0"/>
              <a:t>• Observations and measurement technique</a:t>
            </a:r>
          </a:p>
          <a:p>
            <a:endParaRPr lang="en-US" dirty="0"/>
          </a:p>
          <a:p>
            <a:endParaRPr lang="en-US" dirty="0"/>
          </a:p>
          <a:p>
            <a:r>
              <a:rPr lang="en-US" dirty="0"/>
              <a:t>• Global Modeling and airglow simulations</a:t>
            </a:r>
          </a:p>
          <a:p>
            <a:endParaRPr lang="en-US" dirty="0"/>
          </a:p>
          <a:p>
            <a:endParaRPr lang="en-US" dirty="0"/>
          </a:p>
          <a:p>
            <a:r>
              <a:rPr lang="en-US" dirty="0"/>
              <a:t>• Work in progress on radiative transfer effects</a:t>
            </a:r>
          </a:p>
        </p:txBody>
      </p:sp>
    </p:spTree>
    <p:extLst>
      <p:ext uri="{BB962C8B-B14F-4D97-AF65-F5344CB8AC3E}">
        <p14:creationId xmlns:p14="http://schemas.microsoft.com/office/powerpoint/2010/main" val="1242208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Cube Simulation</a:t>
            </a:r>
          </a:p>
        </p:txBody>
      </p:sp>
      <p:sp>
        <p:nvSpPr>
          <p:cNvPr id="3" name="Slide Number Placeholder 2"/>
          <p:cNvSpPr>
            <a:spLocks noGrp="1"/>
          </p:cNvSpPr>
          <p:nvPr>
            <p:ph type="sldNum" sz="quarter" idx="12"/>
          </p:nvPr>
        </p:nvSpPr>
        <p:spPr/>
        <p:txBody>
          <a:bodyPr/>
          <a:lstStyle/>
          <a:p>
            <a:fld id="{F9787C5B-505A-DC4E-A8F0-3464643A4694}" type="slidenum">
              <a:rPr lang="en-US"/>
              <a:pPr/>
              <a:t>20</a:t>
            </a:fld>
            <a:endParaRPr lang="en-US" dirty="0"/>
          </a:p>
        </p:txBody>
      </p:sp>
      <p:pic>
        <p:nvPicPr>
          <p:cNvPr id="4" name="Picture 3" descr="scan.10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cxnSp>
        <p:nvCxnSpPr>
          <p:cNvPr id="6" name="Straight Connector 5"/>
          <p:cNvCxnSpPr/>
          <p:nvPr/>
        </p:nvCxnSpPr>
        <p:spPr bwMode="auto">
          <a:xfrm>
            <a:off x="2895600" y="1219200"/>
            <a:ext cx="0" cy="23622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 name="Straight Arrow Connector 6"/>
          <p:cNvCxnSpPr/>
          <p:nvPr/>
        </p:nvCxnSpPr>
        <p:spPr bwMode="auto">
          <a:xfrm>
            <a:off x="2895600" y="1219200"/>
            <a:ext cx="2438400" cy="533400"/>
          </a:xfrm>
          <a:prstGeom prst="straightConnector1">
            <a:avLst/>
          </a:prstGeom>
          <a:solidFill>
            <a:schemeClr val="accent1"/>
          </a:solidFill>
          <a:ln w="12700" cap="flat" cmpd="sng" algn="ctr">
            <a:solidFill>
              <a:schemeClr val="bg1"/>
            </a:solidFill>
            <a:prstDash val="sysDash"/>
            <a:round/>
            <a:headEnd type="none" w="med" len="med"/>
            <a:tailEnd type="arrow"/>
          </a:ln>
          <a:effectLst/>
        </p:spPr>
      </p:cxnSp>
      <p:cxnSp>
        <p:nvCxnSpPr>
          <p:cNvPr id="9" name="Straight Connector 8"/>
          <p:cNvCxnSpPr/>
          <p:nvPr/>
        </p:nvCxnSpPr>
        <p:spPr bwMode="auto">
          <a:xfrm>
            <a:off x="2895600" y="3581400"/>
            <a:ext cx="2514600" cy="1524000"/>
          </a:xfrm>
          <a:prstGeom prst="line">
            <a:avLst/>
          </a:prstGeom>
          <a:solidFill>
            <a:schemeClr val="accent1"/>
          </a:solidFill>
          <a:ln w="12700" cap="flat" cmpd="sng" algn="ctr">
            <a:solidFill>
              <a:schemeClr val="bg1"/>
            </a:solidFill>
            <a:prstDash val="sysDash"/>
            <a:round/>
            <a:headEnd type="none" w="med" len="med"/>
            <a:tailEnd type="arrow" w="med" len="med"/>
          </a:ln>
          <a:effectLst/>
        </p:spPr>
      </p:cxnSp>
      <p:sp>
        <p:nvSpPr>
          <p:cNvPr id="10" name="TextBox 9"/>
          <p:cNvSpPr txBox="1"/>
          <p:nvPr/>
        </p:nvSpPr>
        <p:spPr>
          <a:xfrm>
            <a:off x="1676400" y="6019800"/>
            <a:ext cx="6629400" cy="369332"/>
          </a:xfrm>
          <a:prstGeom prst="rect">
            <a:avLst/>
          </a:prstGeom>
          <a:noFill/>
        </p:spPr>
        <p:txBody>
          <a:bodyPr wrap="square" rtlCol="0">
            <a:spAutoFit/>
          </a:bodyPr>
          <a:lstStyle/>
          <a:p>
            <a:r>
              <a:rPr lang="en-US" dirty="0"/>
              <a:t>Disk Image				Detector Image</a:t>
            </a:r>
          </a:p>
        </p:txBody>
      </p:sp>
    </p:spTree>
    <p:extLst>
      <p:ext uri="{BB962C8B-B14F-4D97-AF65-F5344CB8AC3E}">
        <p14:creationId xmlns:p14="http://schemas.microsoft.com/office/powerpoint/2010/main" val="29218869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December 2006 “AGU Storm”</a:t>
            </a:r>
          </a:p>
        </p:txBody>
      </p:sp>
      <p:sp>
        <p:nvSpPr>
          <p:cNvPr id="3" name="Slide Number Placeholder 2"/>
          <p:cNvSpPr>
            <a:spLocks noGrp="1"/>
          </p:cNvSpPr>
          <p:nvPr>
            <p:ph type="sldNum" sz="quarter" idx="12"/>
          </p:nvPr>
        </p:nvSpPr>
        <p:spPr/>
        <p:txBody>
          <a:bodyPr/>
          <a:lstStyle/>
          <a:p>
            <a:fld id="{F9787C5B-505A-DC4E-A8F0-3464643A4694}" type="slidenum">
              <a:rPr lang="en-US"/>
              <a:pPr/>
              <a:t>21</a:t>
            </a:fld>
            <a:endParaRPr lang="en-US" dirty="0"/>
          </a:p>
        </p:txBody>
      </p:sp>
      <p:pic>
        <p:nvPicPr>
          <p:cNvPr id="4" name="Agu2006O5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143000"/>
            <a:ext cx="4572000" cy="4572000"/>
          </a:xfrm>
          <a:prstGeom prst="rect">
            <a:avLst/>
          </a:prstGeom>
        </p:spPr>
      </p:pic>
      <p:pic>
        <p:nvPicPr>
          <p:cNvPr id="5" name="Agu2006Lbh.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72000" y="1143000"/>
            <a:ext cx="4572000" cy="4572000"/>
          </a:xfrm>
          <a:prstGeom prst="rect">
            <a:avLst/>
          </a:prstGeom>
        </p:spPr>
      </p:pic>
      <p:sp>
        <p:nvSpPr>
          <p:cNvPr id="7" name="TextBox 6"/>
          <p:cNvSpPr txBox="1"/>
          <p:nvPr/>
        </p:nvSpPr>
        <p:spPr>
          <a:xfrm>
            <a:off x="685800" y="5943600"/>
            <a:ext cx="7772400" cy="369332"/>
          </a:xfrm>
          <a:prstGeom prst="rect">
            <a:avLst/>
          </a:prstGeom>
          <a:noFill/>
        </p:spPr>
        <p:txBody>
          <a:bodyPr wrap="square" rtlCol="0">
            <a:spAutoFit/>
          </a:bodyPr>
          <a:lstStyle/>
          <a:p>
            <a:r>
              <a:rPr lang="en-US" dirty="0"/>
              <a:t>O (</a:t>
            </a:r>
            <a:r>
              <a:rPr lang="en-US" baseline="30000" dirty="0"/>
              <a:t>5</a:t>
            </a:r>
            <a:r>
              <a:rPr lang="en-US" dirty="0"/>
              <a:t>S) 135.6 nm doublet			N</a:t>
            </a:r>
            <a:r>
              <a:rPr lang="en-US" baseline="-25000" dirty="0"/>
              <a:t>2</a:t>
            </a:r>
            <a:r>
              <a:rPr lang="en-US" dirty="0"/>
              <a:t> LBH “short” (138–148 nm)</a:t>
            </a:r>
          </a:p>
        </p:txBody>
      </p:sp>
    </p:spTree>
    <p:extLst>
      <p:ext uri="{BB962C8B-B14F-4D97-AF65-F5344CB8AC3E}">
        <p14:creationId xmlns:p14="http://schemas.microsoft.com/office/powerpoint/2010/main" val="18266529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Radiative Transfer Effects</a:t>
            </a:r>
          </a:p>
        </p:txBody>
      </p:sp>
      <p:sp>
        <p:nvSpPr>
          <p:cNvPr id="5" name="Slide Number Placeholder 4"/>
          <p:cNvSpPr>
            <a:spLocks noGrp="1"/>
          </p:cNvSpPr>
          <p:nvPr>
            <p:ph type="sldNum" sz="quarter" idx="12"/>
          </p:nvPr>
        </p:nvSpPr>
        <p:spPr/>
        <p:txBody>
          <a:bodyPr/>
          <a:lstStyle/>
          <a:p>
            <a:fld id="{EAC12963-46B2-B040-A1D0-2B2E5D4E783D}" type="slidenum">
              <a:rPr lang="en-US"/>
              <a:pPr/>
              <a:t>22</a:t>
            </a:fld>
            <a:endParaRPr lang="en-US" dirty="0"/>
          </a:p>
        </p:txBody>
      </p:sp>
      <p:sp>
        <p:nvSpPr>
          <p:cNvPr id="6" name="TextBox 5"/>
          <p:cNvSpPr txBox="1"/>
          <p:nvPr/>
        </p:nvSpPr>
        <p:spPr>
          <a:xfrm>
            <a:off x="152400" y="609600"/>
            <a:ext cx="8991600" cy="6186310"/>
          </a:xfrm>
          <a:prstGeom prst="rect">
            <a:avLst/>
          </a:prstGeom>
          <a:noFill/>
        </p:spPr>
        <p:txBody>
          <a:bodyPr wrap="square" rtlCol="0">
            <a:spAutoFit/>
          </a:bodyPr>
          <a:lstStyle/>
          <a:p>
            <a:r>
              <a:rPr lang="en-US" dirty="0"/>
              <a:t>Calculating the column brightness that emerges from the atmosphere is generally not as simple as just integrating along the line-of-sight.</a:t>
            </a:r>
          </a:p>
          <a:p>
            <a:endParaRPr lang="en-US" dirty="0"/>
          </a:p>
          <a:p>
            <a:r>
              <a:rPr lang="en-US" dirty="0"/>
              <a:t>If the emission is </a:t>
            </a:r>
            <a:r>
              <a:rPr lang="en-US" i="1" dirty="0"/>
              <a:t>optically thin</a:t>
            </a:r>
            <a:r>
              <a:rPr lang="en-US" dirty="0"/>
              <a:t>, then it is just the integral along the line-of-sight (except of course it’s really a cone, not a line, i.e., there is always some discrete field of view).</a:t>
            </a:r>
          </a:p>
          <a:p>
            <a:endParaRPr lang="en-US" dirty="0"/>
          </a:p>
          <a:p>
            <a:r>
              <a:rPr lang="en-US" dirty="0"/>
              <a:t>If the emission is partially </a:t>
            </a:r>
            <a:r>
              <a:rPr lang="en-US" i="1" dirty="0"/>
              <a:t>absorbed</a:t>
            </a:r>
            <a:r>
              <a:rPr lang="en-US" dirty="0"/>
              <a:t>, then absorption along path must be considered.  That is easily done by calculating the column density and applying Beer’s Law.</a:t>
            </a:r>
          </a:p>
          <a:p>
            <a:endParaRPr lang="en-US" dirty="0"/>
          </a:p>
          <a:p>
            <a:r>
              <a:rPr lang="en-US" dirty="0"/>
              <a:t>If the emission is subject to scattering, particularly by </a:t>
            </a:r>
            <a:r>
              <a:rPr lang="en-US" i="1" dirty="0"/>
              <a:t>resonant scattering</a:t>
            </a:r>
            <a:r>
              <a:rPr lang="en-US" dirty="0"/>
              <a:t>, then things get interesting, because photons are added to the line-of-sight as well as removed.</a:t>
            </a:r>
          </a:p>
          <a:p>
            <a:endParaRPr lang="en-US" dirty="0"/>
          </a:p>
          <a:p>
            <a:r>
              <a:rPr lang="en-US" dirty="0"/>
              <a:t>N</a:t>
            </a:r>
            <a:r>
              <a:rPr lang="en-US" baseline="-25000" dirty="0"/>
              <a:t>2</a:t>
            </a:r>
            <a:r>
              <a:rPr lang="en-US" dirty="0"/>
              <a:t> LBH bands are generally considered to only be absorbed by O</a:t>
            </a:r>
            <a:r>
              <a:rPr lang="en-US" baseline="-25000" dirty="0"/>
              <a:t>2</a:t>
            </a:r>
            <a:r>
              <a:rPr lang="en-US" dirty="0"/>
              <a:t> (except perhaps for bands terminating in the v’’=0 ground state, which could be partially self-absorbed). </a:t>
            </a:r>
          </a:p>
          <a:p>
            <a:endParaRPr lang="en-US" dirty="0"/>
          </a:p>
          <a:p>
            <a:r>
              <a:rPr lang="en-US" dirty="0"/>
              <a:t>The O(</a:t>
            </a:r>
            <a:r>
              <a:rPr lang="en-US" baseline="30000" dirty="0"/>
              <a:t>5</a:t>
            </a:r>
            <a:r>
              <a:rPr lang="en-US" dirty="0"/>
              <a:t>S) doublet at 135.6-135.9 nm is subject to absorption by O</a:t>
            </a:r>
            <a:r>
              <a:rPr lang="en-US" baseline="-25000" dirty="0"/>
              <a:t>2</a:t>
            </a:r>
            <a:r>
              <a:rPr lang="en-US" dirty="0"/>
              <a:t> and weak resonant scattering.  These effects are small but significant.</a:t>
            </a:r>
          </a:p>
          <a:p>
            <a:endParaRPr lang="en-US" dirty="0"/>
          </a:p>
          <a:p>
            <a:r>
              <a:rPr lang="en-US" dirty="0"/>
              <a:t>The O(</a:t>
            </a:r>
            <a:r>
              <a:rPr lang="en-US" baseline="30000" dirty="0"/>
              <a:t>3</a:t>
            </a:r>
            <a:r>
              <a:rPr lang="en-US" dirty="0"/>
              <a:t>S) triplet at 130.2-130.4-130.6 nm is and allowed transition that is subject to very strong resonant scattering, including sunlight, and is extremely optically thick.  This is of interest here primarily because it contributes to the instrumental background.  That is also the case for the H Ly-a emission.</a:t>
            </a:r>
          </a:p>
        </p:txBody>
      </p:sp>
    </p:spTree>
    <p:extLst>
      <p:ext uri="{BB962C8B-B14F-4D97-AF65-F5344CB8AC3E}">
        <p14:creationId xmlns:p14="http://schemas.microsoft.com/office/powerpoint/2010/main" val="24309049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Illustration of Multiple Scattering</a:t>
            </a:r>
          </a:p>
        </p:txBody>
      </p:sp>
      <p:sp>
        <p:nvSpPr>
          <p:cNvPr id="5" name="Slide Number Placeholder 4"/>
          <p:cNvSpPr>
            <a:spLocks noGrp="1"/>
          </p:cNvSpPr>
          <p:nvPr>
            <p:ph type="sldNum" sz="quarter" idx="12"/>
          </p:nvPr>
        </p:nvSpPr>
        <p:spPr/>
        <p:txBody>
          <a:bodyPr/>
          <a:lstStyle/>
          <a:p>
            <a:fld id="{EAC12963-46B2-B040-A1D0-2B2E5D4E783D}" type="slidenum">
              <a:rPr lang="en-US"/>
              <a:pPr/>
              <a:t>23</a:t>
            </a:fld>
            <a:endParaRPr lang="en-US" dirty="0"/>
          </a:p>
        </p:txBody>
      </p:sp>
      <p:cxnSp>
        <p:nvCxnSpPr>
          <p:cNvPr id="7" name="Straight Connector 6"/>
          <p:cNvCxnSpPr/>
          <p:nvPr/>
        </p:nvCxnSpPr>
        <p:spPr bwMode="auto">
          <a:xfrm>
            <a:off x="533400" y="22860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8" name="Straight Connector 7"/>
          <p:cNvCxnSpPr/>
          <p:nvPr/>
        </p:nvCxnSpPr>
        <p:spPr bwMode="auto">
          <a:xfrm>
            <a:off x="533400" y="27432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9" name="Straight Connector 8"/>
          <p:cNvCxnSpPr/>
          <p:nvPr/>
        </p:nvCxnSpPr>
        <p:spPr bwMode="auto">
          <a:xfrm>
            <a:off x="533400" y="32004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0" name="Straight Connector 9"/>
          <p:cNvCxnSpPr/>
          <p:nvPr/>
        </p:nvCxnSpPr>
        <p:spPr bwMode="auto">
          <a:xfrm>
            <a:off x="533400" y="36576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1" name="Straight Connector 10"/>
          <p:cNvCxnSpPr/>
          <p:nvPr/>
        </p:nvCxnSpPr>
        <p:spPr bwMode="auto">
          <a:xfrm>
            <a:off x="533400" y="41148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2" name="Straight Connector 11"/>
          <p:cNvCxnSpPr/>
          <p:nvPr/>
        </p:nvCxnSpPr>
        <p:spPr bwMode="auto">
          <a:xfrm>
            <a:off x="533400" y="45720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3" name="Straight Connector 12"/>
          <p:cNvCxnSpPr/>
          <p:nvPr/>
        </p:nvCxnSpPr>
        <p:spPr bwMode="auto">
          <a:xfrm>
            <a:off x="533400" y="50292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4" name="Straight Connector 13"/>
          <p:cNvCxnSpPr/>
          <p:nvPr/>
        </p:nvCxnSpPr>
        <p:spPr bwMode="auto">
          <a:xfrm>
            <a:off x="533400" y="54864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15" name="Straight Connector 14"/>
          <p:cNvCxnSpPr/>
          <p:nvPr/>
        </p:nvCxnSpPr>
        <p:spPr bwMode="auto">
          <a:xfrm>
            <a:off x="533400" y="5943600"/>
            <a:ext cx="8001000" cy="0"/>
          </a:xfrm>
          <a:prstGeom prst="line">
            <a:avLst/>
          </a:prstGeom>
          <a:solidFill>
            <a:schemeClr val="accent1"/>
          </a:solidFill>
          <a:ln w="9525" cap="flat" cmpd="sng" algn="ctr">
            <a:solidFill>
              <a:srgbClr val="3366FF"/>
            </a:solidFill>
            <a:prstDash val="solid"/>
            <a:round/>
            <a:headEnd type="none" w="med" len="med"/>
            <a:tailEnd type="none" w="med" len="med"/>
          </a:ln>
          <a:effectLst/>
        </p:spPr>
      </p:cxnSp>
      <p:sp>
        <p:nvSpPr>
          <p:cNvPr id="16" name="TextBox 15"/>
          <p:cNvSpPr txBox="1"/>
          <p:nvPr/>
        </p:nvSpPr>
        <p:spPr>
          <a:xfrm>
            <a:off x="1578325" y="3276600"/>
            <a:ext cx="402875" cy="369332"/>
          </a:xfrm>
          <a:prstGeom prst="rect">
            <a:avLst/>
          </a:prstGeom>
          <a:noFill/>
        </p:spPr>
        <p:txBody>
          <a:bodyPr wrap="none" rtlCol="0">
            <a:spAutoFit/>
          </a:bodyPr>
          <a:lstStyle/>
          <a:p>
            <a:r>
              <a:rPr lang="en-US">
                <a:solidFill>
                  <a:srgbClr val="008000"/>
                </a:solidFill>
              </a:rPr>
              <a:t>e*</a:t>
            </a:r>
          </a:p>
        </p:txBody>
      </p:sp>
      <p:sp>
        <p:nvSpPr>
          <p:cNvPr id="17" name="TextBox 16"/>
          <p:cNvSpPr txBox="1"/>
          <p:nvPr/>
        </p:nvSpPr>
        <p:spPr>
          <a:xfrm>
            <a:off x="2362200" y="2754868"/>
            <a:ext cx="381000" cy="369332"/>
          </a:xfrm>
          <a:prstGeom prst="rect">
            <a:avLst/>
          </a:prstGeom>
          <a:noFill/>
        </p:spPr>
        <p:txBody>
          <a:bodyPr wrap="square" rtlCol="0">
            <a:spAutoFit/>
          </a:bodyPr>
          <a:lstStyle/>
          <a:p>
            <a:r>
              <a:rPr lang="en-US"/>
              <a:t>O</a:t>
            </a:r>
          </a:p>
        </p:txBody>
      </p:sp>
      <p:sp>
        <p:nvSpPr>
          <p:cNvPr id="18" name="TextBox 17"/>
          <p:cNvSpPr txBox="1"/>
          <p:nvPr/>
        </p:nvSpPr>
        <p:spPr>
          <a:xfrm>
            <a:off x="2895600" y="4572000"/>
            <a:ext cx="381000" cy="369332"/>
          </a:xfrm>
          <a:prstGeom prst="rect">
            <a:avLst/>
          </a:prstGeom>
          <a:noFill/>
        </p:spPr>
        <p:txBody>
          <a:bodyPr wrap="square" rtlCol="0">
            <a:spAutoFit/>
          </a:bodyPr>
          <a:lstStyle/>
          <a:p>
            <a:r>
              <a:rPr lang="en-US"/>
              <a:t>O</a:t>
            </a:r>
          </a:p>
        </p:txBody>
      </p:sp>
      <p:sp>
        <p:nvSpPr>
          <p:cNvPr id="19" name="TextBox 18"/>
          <p:cNvSpPr txBox="1"/>
          <p:nvPr/>
        </p:nvSpPr>
        <p:spPr>
          <a:xfrm>
            <a:off x="5029200" y="3276600"/>
            <a:ext cx="381000" cy="369332"/>
          </a:xfrm>
          <a:prstGeom prst="rect">
            <a:avLst/>
          </a:prstGeom>
          <a:noFill/>
        </p:spPr>
        <p:txBody>
          <a:bodyPr wrap="square" rtlCol="0">
            <a:spAutoFit/>
          </a:bodyPr>
          <a:lstStyle/>
          <a:p>
            <a:r>
              <a:rPr lang="en-US"/>
              <a:t>O</a:t>
            </a:r>
          </a:p>
        </p:txBody>
      </p:sp>
      <p:sp>
        <p:nvSpPr>
          <p:cNvPr id="20" name="TextBox 19"/>
          <p:cNvSpPr txBox="1"/>
          <p:nvPr/>
        </p:nvSpPr>
        <p:spPr>
          <a:xfrm>
            <a:off x="4191000" y="5029200"/>
            <a:ext cx="457200" cy="369332"/>
          </a:xfrm>
          <a:prstGeom prst="rect">
            <a:avLst/>
          </a:prstGeom>
          <a:noFill/>
        </p:spPr>
        <p:txBody>
          <a:bodyPr wrap="square" rtlCol="0">
            <a:spAutoFit/>
          </a:bodyPr>
          <a:lstStyle/>
          <a:p>
            <a:r>
              <a:rPr lang="en-US"/>
              <a:t>O</a:t>
            </a:r>
            <a:r>
              <a:rPr lang="en-US" baseline="-25000"/>
              <a:t>2</a:t>
            </a:r>
          </a:p>
        </p:txBody>
      </p:sp>
      <p:cxnSp>
        <p:nvCxnSpPr>
          <p:cNvPr id="22" name="Straight Arrow Connector 21"/>
          <p:cNvCxnSpPr/>
          <p:nvPr/>
        </p:nvCxnSpPr>
        <p:spPr bwMode="auto">
          <a:xfrm flipV="1">
            <a:off x="1066800" y="3048000"/>
            <a:ext cx="1371600" cy="1219200"/>
          </a:xfrm>
          <a:prstGeom prst="straightConnector1">
            <a:avLst/>
          </a:prstGeom>
          <a:solidFill>
            <a:schemeClr val="accent1"/>
          </a:solidFill>
          <a:ln w="19050" cap="flat" cmpd="sng" algn="ctr">
            <a:solidFill>
              <a:srgbClr val="008000"/>
            </a:solidFill>
            <a:prstDash val="solid"/>
            <a:round/>
            <a:headEnd type="none" w="med" len="med"/>
            <a:tailEnd type="arrow"/>
          </a:ln>
          <a:effectLst/>
        </p:spPr>
      </p:cxnSp>
      <p:cxnSp>
        <p:nvCxnSpPr>
          <p:cNvPr id="23" name="Straight Arrow Connector 22"/>
          <p:cNvCxnSpPr/>
          <p:nvPr/>
        </p:nvCxnSpPr>
        <p:spPr bwMode="auto">
          <a:xfrm>
            <a:off x="2654300" y="3054350"/>
            <a:ext cx="393700" cy="1593850"/>
          </a:xfrm>
          <a:prstGeom prst="straightConnector1">
            <a:avLst/>
          </a:prstGeom>
          <a:solidFill>
            <a:schemeClr val="accent1"/>
          </a:solidFill>
          <a:ln w="19050" cap="flat" cmpd="sng" algn="ctr">
            <a:solidFill>
              <a:schemeClr val="tx1"/>
            </a:solidFill>
            <a:prstDash val="dash"/>
            <a:round/>
            <a:headEnd type="none" w="med" len="med"/>
            <a:tailEnd type="arrow"/>
          </a:ln>
          <a:effectLst/>
        </p:spPr>
      </p:cxnSp>
      <p:sp>
        <p:nvSpPr>
          <p:cNvPr id="35" name="TextBox 34"/>
          <p:cNvSpPr txBox="1"/>
          <p:nvPr/>
        </p:nvSpPr>
        <p:spPr>
          <a:xfrm>
            <a:off x="2819400" y="3657600"/>
            <a:ext cx="978177" cy="369332"/>
          </a:xfrm>
          <a:prstGeom prst="rect">
            <a:avLst/>
          </a:prstGeom>
          <a:noFill/>
        </p:spPr>
        <p:txBody>
          <a:bodyPr wrap="none" rtlCol="0">
            <a:spAutoFit/>
          </a:bodyPr>
          <a:lstStyle/>
          <a:p>
            <a:r>
              <a:rPr lang="en-US" i="1"/>
              <a:t>h</a:t>
            </a:r>
            <a:r>
              <a:rPr lang="en-US">
                <a:latin typeface="Symbol" charset="2"/>
                <a:cs typeface="Symbol" charset="2"/>
              </a:rPr>
              <a:t>n</a:t>
            </a:r>
            <a:r>
              <a:rPr lang="en-US" sz="1400">
                <a:latin typeface="+mn-lt"/>
                <a:cs typeface="Symbol" charset="2"/>
              </a:rPr>
              <a:t> (FUV)</a:t>
            </a:r>
            <a:endParaRPr lang="en-US" sz="1400">
              <a:latin typeface="Symbol" charset="2"/>
              <a:cs typeface="Symbol" charset="2"/>
            </a:endParaRPr>
          </a:p>
        </p:txBody>
      </p:sp>
      <p:cxnSp>
        <p:nvCxnSpPr>
          <p:cNvPr id="36" name="Straight Arrow Connector 35"/>
          <p:cNvCxnSpPr/>
          <p:nvPr/>
        </p:nvCxnSpPr>
        <p:spPr bwMode="auto">
          <a:xfrm flipV="1">
            <a:off x="3200400" y="3581400"/>
            <a:ext cx="1905000" cy="1143000"/>
          </a:xfrm>
          <a:prstGeom prst="straightConnector1">
            <a:avLst/>
          </a:prstGeom>
          <a:solidFill>
            <a:schemeClr val="accent1"/>
          </a:solidFill>
          <a:ln w="19050" cap="flat" cmpd="sng" algn="ctr">
            <a:solidFill>
              <a:schemeClr val="tx1"/>
            </a:solidFill>
            <a:prstDash val="dash"/>
            <a:round/>
            <a:headEnd type="none" w="med" len="med"/>
            <a:tailEnd type="arrow"/>
          </a:ln>
          <a:effectLst/>
        </p:spPr>
      </p:cxnSp>
      <p:cxnSp>
        <p:nvCxnSpPr>
          <p:cNvPr id="38" name="Straight Arrow Connector 37"/>
          <p:cNvCxnSpPr/>
          <p:nvPr/>
        </p:nvCxnSpPr>
        <p:spPr bwMode="auto">
          <a:xfrm>
            <a:off x="3200400" y="4800600"/>
            <a:ext cx="1066800" cy="381000"/>
          </a:xfrm>
          <a:prstGeom prst="straightConnector1">
            <a:avLst/>
          </a:prstGeom>
          <a:solidFill>
            <a:schemeClr val="accent1"/>
          </a:solidFill>
          <a:ln w="19050" cap="flat" cmpd="sng" algn="ctr">
            <a:solidFill>
              <a:schemeClr val="tx1"/>
            </a:solidFill>
            <a:prstDash val="dash"/>
            <a:round/>
            <a:headEnd type="none" w="med" len="med"/>
            <a:tailEnd type="arrow"/>
          </a:ln>
          <a:effectLst/>
        </p:spPr>
      </p:cxnSp>
      <p:cxnSp>
        <p:nvCxnSpPr>
          <p:cNvPr id="43" name="Straight Arrow Connector 42"/>
          <p:cNvCxnSpPr/>
          <p:nvPr/>
        </p:nvCxnSpPr>
        <p:spPr bwMode="auto">
          <a:xfrm flipV="1">
            <a:off x="5334000" y="1981200"/>
            <a:ext cx="1752600" cy="1447800"/>
          </a:xfrm>
          <a:prstGeom prst="straightConnector1">
            <a:avLst/>
          </a:prstGeom>
          <a:solidFill>
            <a:schemeClr val="accent1"/>
          </a:solidFill>
          <a:ln w="19050" cap="flat" cmpd="sng" algn="ctr">
            <a:solidFill>
              <a:schemeClr val="tx1"/>
            </a:solidFill>
            <a:prstDash val="dash"/>
            <a:round/>
            <a:headEnd type="none" w="med" len="med"/>
            <a:tailEnd type="arrow"/>
          </a:ln>
          <a:effectLst/>
        </p:spPr>
      </p:cxnSp>
      <p:cxnSp>
        <p:nvCxnSpPr>
          <p:cNvPr id="44" name="Straight Arrow Connector 43"/>
          <p:cNvCxnSpPr/>
          <p:nvPr/>
        </p:nvCxnSpPr>
        <p:spPr bwMode="auto">
          <a:xfrm>
            <a:off x="5334000" y="3505200"/>
            <a:ext cx="1447800" cy="914400"/>
          </a:xfrm>
          <a:prstGeom prst="straightConnector1">
            <a:avLst/>
          </a:prstGeom>
          <a:solidFill>
            <a:schemeClr val="accent1"/>
          </a:solidFill>
          <a:ln w="19050" cap="flat" cmpd="sng" algn="ctr">
            <a:solidFill>
              <a:schemeClr val="tx1"/>
            </a:solidFill>
            <a:prstDash val="dash"/>
            <a:round/>
            <a:headEnd type="none" w="med" len="med"/>
            <a:tailEnd type="arrow"/>
          </a:ln>
          <a:effectLst/>
        </p:spPr>
      </p:cxnSp>
      <p:sp>
        <p:nvSpPr>
          <p:cNvPr id="51" name="TextBox 50"/>
          <p:cNvSpPr txBox="1"/>
          <p:nvPr/>
        </p:nvSpPr>
        <p:spPr>
          <a:xfrm>
            <a:off x="685800" y="4114800"/>
            <a:ext cx="457200" cy="369332"/>
          </a:xfrm>
          <a:prstGeom prst="rect">
            <a:avLst/>
          </a:prstGeom>
          <a:noFill/>
        </p:spPr>
        <p:txBody>
          <a:bodyPr wrap="square" rtlCol="0">
            <a:spAutoFit/>
          </a:bodyPr>
          <a:lstStyle/>
          <a:p>
            <a:r>
              <a:rPr lang="en-US"/>
              <a:t>N</a:t>
            </a:r>
            <a:r>
              <a:rPr lang="en-US" baseline="-25000"/>
              <a:t>2</a:t>
            </a:r>
          </a:p>
        </p:txBody>
      </p:sp>
      <p:sp>
        <p:nvSpPr>
          <p:cNvPr id="52" name="TextBox 51"/>
          <p:cNvSpPr txBox="1"/>
          <p:nvPr/>
        </p:nvSpPr>
        <p:spPr>
          <a:xfrm>
            <a:off x="914400" y="1905000"/>
            <a:ext cx="1002511" cy="369332"/>
          </a:xfrm>
          <a:prstGeom prst="rect">
            <a:avLst/>
          </a:prstGeom>
          <a:noFill/>
          <a:ln>
            <a:noFill/>
          </a:ln>
        </p:spPr>
        <p:txBody>
          <a:bodyPr wrap="none" rtlCol="0">
            <a:spAutoFit/>
          </a:bodyPr>
          <a:lstStyle/>
          <a:p>
            <a:r>
              <a:rPr lang="en-US" i="1">
                <a:solidFill>
                  <a:srgbClr val="FF6600"/>
                </a:solidFill>
              </a:rPr>
              <a:t>h</a:t>
            </a:r>
            <a:r>
              <a:rPr lang="en-US">
                <a:solidFill>
                  <a:srgbClr val="FF6600"/>
                </a:solidFill>
                <a:latin typeface="Symbol" charset="2"/>
                <a:cs typeface="Symbol" charset="2"/>
              </a:rPr>
              <a:t>n</a:t>
            </a:r>
            <a:r>
              <a:rPr lang="en-US">
                <a:solidFill>
                  <a:srgbClr val="FF6600"/>
                </a:solidFill>
                <a:latin typeface="+mn-lt"/>
                <a:cs typeface="Symbol" charset="2"/>
              </a:rPr>
              <a:t> </a:t>
            </a:r>
            <a:r>
              <a:rPr lang="en-US" sz="1400">
                <a:solidFill>
                  <a:srgbClr val="FF6600"/>
                </a:solidFill>
                <a:latin typeface="+mn-lt"/>
                <a:cs typeface="Symbol" charset="2"/>
              </a:rPr>
              <a:t>(EUV)</a:t>
            </a:r>
          </a:p>
        </p:txBody>
      </p:sp>
      <p:cxnSp>
        <p:nvCxnSpPr>
          <p:cNvPr id="53" name="Straight Arrow Connector 52"/>
          <p:cNvCxnSpPr/>
          <p:nvPr/>
        </p:nvCxnSpPr>
        <p:spPr bwMode="auto">
          <a:xfrm>
            <a:off x="914400" y="1828800"/>
            <a:ext cx="0" cy="2362200"/>
          </a:xfrm>
          <a:prstGeom prst="straightConnector1">
            <a:avLst/>
          </a:prstGeom>
          <a:solidFill>
            <a:schemeClr val="accent1"/>
          </a:solidFill>
          <a:ln w="19050" cap="flat" cmpd="sng" algn="ctr">
            <a:solidFill>
              <a:srgbClr val="FF6600"/>
            </a:solidFill>
            <a:prstDash val="solid"/>
            <a:round/>
            <a:headEnd type="none" w="med" len="med"/>
            <a:tailEnd type="arrow"/>
          </a:ln>
          <a:effectLst/>
        </p:spPr>
      </p:cxnSp>
      <p:pic>
        <p:nvPicPr>
          <p:cNvPr id="58" name="Picture 57" descr="Untitled-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09600"/>
            <a:ext cx="1206500" cy="1206500"/>
          </a:xfrm>
          <a:prstGeom prst="rect">
            <a:avLst/>
          </a:prstGeom>
        </p:spPr>
      </p:pic>
      <p:sp>
        <p:nvSpPr>
          <p:cNvPr id="59" name="Arc 58"/>
          <p:cNvSpPr/>
          <p:nvPr/>
        </p:nvSpPr>
        <p:spPr bwMode="auto">
          <a:xfrm flipH="1" flipV="1">
            <a:off x="7162800" y="1295400"/>
            <a:ext cx="609600" cy="609600"/>
          </a:xfrm>
          <a:prstGeom prst="arc">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Helvetica" pitchFamily="-112" charset="0"/>
            </a:endParaRPr>
          </a:p>
        </p:txBody>
      </p:sp>
      <p:cxnSp>
        <p:nvCxnSpPr>
          <p:cNvPr id="61" name="Straight Connector 60"/>
          <p:cNvCxnSpPr/>
          <p:nvPr/>
        </p:nvCxnSpPr>
        <p:spPr bwMode="auto">
          <a:xfrm>
            <a:off x="7010400" y="1600200"/>
            <a:ext cx="4572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2" name="Straight Connector 61"/>
          <p:cNvCxnSpPr>
            <a:endCxn id="59" idx="1"/>
          </p:cNvCxnSpPr>
          <p:nvPr/>
        </p:nvCxnSpPr>
        <p:spPr bwMode="auto">
          <a:xfrm flipV="1">
            <a:off x="7467600" y="1600200"/>
            <a:ext cx="0" cy="4572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9" name="Straight Arrow Connector 68"/>
          <p:cNvCxnSpPr>
            <a:stCxn id="17" idx="3"/>
          </p:cNvCxnSpPr>
          <p:nvPr/>
        </p:nvCxnSpPr>
        <p:spPr bwMode="auto">
          <a:xfrm flipV="1">
            <a:off x="2743200" y="1828800"/>
            <a:ext cx="4343400" cy="1110734"/>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72" name="TextBox 71"/>
          <p:cNvSpPr txBox="1"/>
          <p:nvPr/>
        </p:nvSpPr>
        <p:spPr>
          <a:xfrm>
            <a:off x="4432023" y="2373868"/>
            <a:ext cx="978177" cy="369332"/>
          </a:xfrm>
          <a:prstGeom prst="rect">
            <a:avLst/>
          </a:prstGeom>
          <a:noFill/>
        </p:spPr>
        <p:txBody>
          <a:bodyPr wrap="none" rtlCol="0">
            <a:spAutoFit/>
          </a:bodyPr>
          <a:lstStyle/>
          <a:p>
            <a:r>
              <a:rPr lang="en-US" i="1"/>
              <a:t>h</a:t>
            </a:r>
            <a:r>
              <a:rPr lang="en-US">
                <a:latin typeface="Symbol" charset="2"/>
                <a:cs typeface="Symbol" charset="2"/>
              </a:rPr>
              <a:t>n</a:t>
            </a:r>
            <a:r>
              <a:rPr lang="en-US" sz="1400">
                <a:latin typeface="+mn-lt"/>
                <a:cs typeface="Symbol" charset="2"/>
              </a:rPr>
              <a:t> (FUV)</a:t>
            </a:r>
            <a:endParaRPr lang="en-US" sz="1400">
              <a:latin typeface="Symbol" charset="2"/>
              <a:cs typeface="Symbol" charset="2"/>
            </a:endParaRPr>
          </a:p>
        </p:txBody>
      </p:sp>
      <p:sp>
        <p:nvSpPr>
          <p:cNvPr id="82" name="TextBox 81"/>
          <p:cNvSpPr txBox="1"/>
          <p:nvPr/>
        </p:nvSpPr>
        <p:spPr>
          <a:xfrm>
            <a:off x="7848600" y="3733800"/>
            <a:ext cx="838200" cy="369332"/>
          </a:xfrm>
          <a:prstGeom prst="rect">
            <a:avLst/>
          </a:prstGeom>
          <a:noFill/>
        </p:spPr>
        <p:txBody>
          <a:bodyPr wrap="square" rtlCol="0">
            <a:spAutoFit/>
          </a:bodyPr>
          <a:lstStyle/>
          <a:p>
            <a:r>
              <a:rPr lang="en-US"/>
              <a:t>etc.</a:t>
            </a:r>
          </a:p>
        </p:txBody>
      </p:sp>
      <p:sp>
        <p:nvSpPr>
          <p:cNvPr id="83" name="TextBox 82"/>
          <p:cNvSpPr txBox="1"/>
          <p:nvPr/>
        </p:nvSpPr>
        <p:spPr>
          <a:xfrm>
            <a:off x="6781800" y="4191000"/>
            <a:ext cx="381000" cy="369332"/>
          </a:xfrm>
          <a:prstGeom prst="rect">
            <a:avLst/>
          </a:prstGeom>
          <a:noFill/>
        </p:spPr>
        <p:txBody>
          <a:bodyPr wrap="square" rtlCol="0">
            <a:spAutoFit/>
          </a:bodyPr>
          <a:lstStyle/>
          <a:p>
            <a:r>
              <a:rPr lang="en-US"/>
              <a:t>O</a:t>
            </a:r>
          </a:p>
        </p:txBody>
      </p:sp>
      <p:cxnSp>
        <p:nvCxnSpPr>
          <p:cNvPr id="84" name="Straight Arrow Connector 83"/>
          <p:cNvCxnSpPr>
            <a:stCxn id="83" idx="3"/>
          </p:cNvCxnSpPr>
          <p:nvPr/>
        </p:nvCxnSpPr>
        <p:spPr bwMode="auto">
          <a:xfrm flipV="1">
            <a:off x="7162800" y="4038600"/>
            <a:ext cx="685800" cy="337066"/>
          </a:xfrm>
          <a:prstGeom prst="straightConnector1">
            <a:avLst/>
          </a:prstGeom>
          <a:solidFill>
            <a:schemeClr val="accent1"/>
          </a:solidFill>
          <a:ln w="19050" cap="flat" cmpd="sng" algn="ctr">
            <a:solidFill>
              <a:schemeClr val="tx1"/>
            </a:solidFill>
            <a:prstDash val="dash"/>
            <a:round/>
            <a:headEnd type="none" w="med" len="med"/>
            <a:tailEnd type="arrow"/>
          </a:ln>
          <a:effectLst/>
        </p:spPr>
      </p:cxnSp>
    </p:spTree>
    <p:extLst>
      <p:ext uri="{BB962C8B-B14F-4D97-AF65-F5344CB8AC3E}">
        <p14:creationId xmlns:p14="http://schemas.microsoft.com/office/powerpoint/2010/main" val="31325016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Atomic Oxygen Transitions in the Far-Ultraviolet</a:t>
            </a:r>
          </a:p>
        </p:txBody>
      </p:sp>
      <p:sp>
        <p:nvSpPr>
          <p:cNvPr id="5" name="Slide Number Placeholder 4"/>
          <p:cNvSpPr>
            <a:spLocks noGrp="1"/>
          </p:cNvSpPr>
          <p:nvPr>
            <p:ph type="sldNum" sz="quarter" idx="12"/>
          </p:nvPr>
        </p:nvSpPr>
        <p:spPr/>
        <p:txBody>
          <a:bodyPr/>
          <a:lstStyle/>
          <a:p>
            <a:fld id="{EAC12963-46B2-B040-A1D0-2B2E5D4E783D}" type="slidenum">
              <a:rPr lang="en-US"/>
              <a:pPr/>
              <a:t>24</a:t>
            </a:fld>
            <a:endParaRPr lang="en-US" dirty="0"/>
          </a:p>
        </p:txBody>
      </p:sp>
      <p:pic>
        <p:nvPicPr>
          <p:cNvPr id="6" name="Picture 5" descr="Screen Shot 2016-01-12 at 3.30.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599"/>
            <a:ext cx="6172200" cy="5036633"/>
          </a:xfrm>
          <a:prstGeom prst="rect">
            <a:avLst/>
          </a:prstGeom>
        </p:spPr>
      </p:pic>
      <p:sp>
        <p:nvSpPr>
          <p:cNvPr id="7" name="TextBox 6"/>
          <p:cNvSpPr txBox="1"/>
          <p:nvPr/>
        </p:nvSpPr>
        <p:spPr>
          <a:xfrm>
            <a:off x="6096000" y="1295400"/>
            <a:ext cx="3060700" cy="3970318"/>
          </a:xfrm>
          <a:prstGeom prst="rect">
            <a:avLst/>
          </a:prstGeom>
          <a:noFill/>
        </p:spPr>
        <p:txBody>
          <a:bodyPr wrap="square" rtlCol="0">
            <a:spAutoFit/>
          </a:bodyPr>
          <a:lstStyle/>
          <a:p>
            <a:r>
              <a:rPr lang="en-US" dirty="0">
                <a:solidFill>
                  <a:srgbClr val="000090"/>
                </a:solidFill>
              </a:rPr>
              <a:t>Note that the “1356” oscillator strengths are orders of magnitude less than the “1304” oscillator strengths.  Also note that the “1359” line is weaker than “1356,” and it doesn’t connect to the O(</a:t>
            </a:r>
            <a:r>
              <a:rPr lang="en-US" baseline="30000" dirty="0">
                <a:solidFill>
                  <a:srgbClr val="000090"/>
                </a:solidFill>
              </a:rPr>
              <a:t>3</a:t>
            </a:r>
            <a:r>
              <a:rPr lang="en-US" dirty="0">
                <a:solidFill>
                  <a:srgbClr val="000090"/>
                </a:solidFill>
              </a:rPr>
              <a:t>P</a:t>
            </a:r>
            <a:r>
              <a:rPr lang="en-US" baseline="-25000" dirty="0">
                <a:solidFill>
                  <a:srgbClr val="000090"/>
                </a:solidFill>
              </a:rPr>
              <a:t>2</a:t>
            </a:r>
            <a:r>
              <a:rPr lang="en-US" dirty="0">
                <a:solidFill>
                  <a:srgbClr val="000090"/>
                </a:solidFill>
              </a:rPr>
              <a:t>) ground state.</a:t>
            </a:r>
          </a:p>
          <a:p>
            <a:endParaRPr lang="en-US" dirty="0">
              <a:solidFill>
                <a:srgbClr val="000090"/>
              </a:solidFill>
            </a:endParaRPr>
          </a:p>
          <a:p>
            <a:r>
              <a:rPr lang="en-US" dirty="0">
                <a:solidFill>
                  <a:srgbClr val="000090"/>
                </a:solidFill>
              </a:rPr>
              <a:t>Multiple scattering in the “1356” line is actually quite low, and virtually negligible in the 1359 line.</a:t>
            </a:r>
          </a:p>
        </p:txBody>
      </p:sp>
      <p:sp>
        <p:nvSpPr>
          <p:cNvPr id="8" name="TextBox 7"/>
          <p:cNvSpPr txBox="1"/>
          <p:nvPr/>
        </p:nvSpPr>
        <p:spPr>
          <a:xfrm>
            <a:off x="381000" y="5638800"/>
            <a:ext cx="8610600" cy="1200329"/>
          </a:xfrm>
          <a:prstGeom prst="rect">
            <a:avLst/>
          </a:prstGeom>
          <a:noFill/>
        </p:spPr>
        <p:txBody>
          <a:bodyPr wrap="square" rtlCol="0">
            <a:spAutoFit/>
          </a:bodyPr>
          <a:lstStyle/>
          <a:p>
            <a:r>
              <a:rPr lang="en-US" dirty="0">
                <a:solidFill>
                  <a:srgbClr val="000090"/>
                </a:solidFill>
              </a:rPr>
              <a:t>This suggests that we may approximate resonant scattering in the 1356 doublet using a simplified “monochromatic” approach, without having to consider frequency redistribution within the individual lines.  That’s a good thing, because radiative transfer with frequency redistribution can be computationally intensive.</a:t>
            </a:r>
          </a:p>
        </p:txBody>
      </p:sp>
    </p:spTree>
    <p:extLst>
      <p:ext uri="{BB962C8B-B14F-4D97-AF65-F5344CB8AC3E}">
        <p14:creationId xmlns:p14="http://schemas.microsoft.com/office/powerpoint/2010/main" val="23560757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Comparisons with GUVI Data using Gladstone Feautrier Code</a:t>
            </a:r>
          </a:p>
        </p:txBody>
      </p:sp>
      <p:sp>
        <p:nvSpPr>
          <p:cNvPr id="5" name="Slide Number Placeholder 4"/>
          <p:cNvSpPr>
            <a:spLocks noGrp="1"/>
          </p:cNvSpPr>
          <p:nvPr>
            <p:ph type="sldNum" sz="quarter" idx="12"/>
          </p:nvPr>
        </p:nvSpPr>
        <p:spPr/>
        <p:txBody>
          <a:bodyPr/>
          <a:lstStyle/>
          <a:p>
            <a:fld id="{EAC12963-46B2-B040-A1D0-2B2E5D4E783D}" type="slidenum">
              <a:rPr lang="en-US"/>
              <a:pPr/>
              <a:t>25</a:t>
            </a:fld>
            <a:endParaRPr lang="en-US" dirty="0"/>
          </a:p>
        </p:txBody>
      </p:sp>
      <p:pic>
        <p:nvPicPr>
          <p:cNvPr id="6" name="Picture 4" descr="C:\TIMED\pgdm_200407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669865"/>
            <a:ext cx="7543800" cy="603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05907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Simplified Model to Gladstone Feautrier Code</a:t>
            </a:r>
          </a:p>
        </p:txBody>
      </p:sp>
      <p:sp>
        <p:nvSpPr>
          <p:cNvPr id="5" name="Slide Number Placeholder 4"/>
          <p:cNvSpPr>
            <a:spLocks noGrp="1"/>
          </p:cNvSpPr>
          <p:nvPr>
            <p:ph type="sldNum" sz="quarter" idx="12"/>
          </p:nvPr>
        </p:nvSpPr>
        <p:spPr/>
        <p:txBody>
          <a:bodyPr/>
          <a:lstStyle/>
          <a:p>
            <a:fld id="{EAC12963-46B2-B040-A1D0-2B2E5D4E783D}" type="slidenum">
              <a:rPr lang="en-US"/>
              <a:pPr/>
              <a:t>26</a:t>
            </a:fld>
            <a:endParaRPr lang="en-US" dirty="0"/>
          </a:p>
        </p:txBody>
      </p:sp>
      <p:pic>
        <p:nvPicPr>
          <p:cNvPr id="6" name="Picture 5" descr="1356r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00" y="571358"/>
            <a:ext cx="8001400" cy="5715285"/>
          </a:xfrm>
          <a:prstGeom prst="rect">
            <a:avLst/>
          </a:prstGeom>
        </p:spPr>
      </p:pic>
      <p:sp>
        <p:nvSpPr>
          <p:cNvPr id="3" name="TextBox 2"/>
          <p:cNvSpPr txBox="1"/>
          <p:nvPr/>
        </p:nvSpPr>
        <p:spPr>
          <a:xfrm>
            <a:off x="381000" y="6248400"/>
            <a:ext cx="8686800" cy="369332"/>
          </a:xfrm>
          <a:prstGeom prst="rect">
            <a:avLst/>
          </a:prstGeom>
          <a:noFill/>
        </p:spPr>
        <p:txBody>
          <a:bodyPr wrap="square" rtlCol="0">
            <a:spAutoFit/>
          </a:bodyPr>
          <a:lstStyle/>
          <a:p>
            <a:r>
              <a:rPr lang="en-US" dirty="0"/>
              <a:t>Initial and final source functions, i.e., the amount of light produced per unit volume</a:t>
            </a:r>
          </a:p>
        </p:txBody>
      </p:sp>
    </p:spTree>
    <p:extLst>
      <p:ext uri="{BB962C8B-B14F-4D97-AF65-F5344CB8AC3E}">
        <p14:creationId xmlns:p14="http://schemas.microsoft.com/office/powerpoint/2010/main" val="36358542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Simplified Model to Gladstone Feautrier Code</a:t>
            </a:r>
          </a:p>
        </p:txBody>
      </p:sp>
      <p:sp>
        <p:nvSpPr>
          <p:cNvPr id="5" name="Slide Number Placeholder 4"/>
          <p:cNvSpPr>
            <a:spLocks noGrp="1"/>
          </p:cNvSpPr>
          <p:nvPr>
            <p:ph type="sldNum" sz="quarter" idx="12"/>
          </p:nvPr>
        </p:nvSpPr>
        <p:spPr/>
        <p:txBody>
          <a:bodyPr/>
          <a:lstStyle/>
          <a:p>
            <a:fld id="{EAC12963-46B2-B040-A1D0-2B2E5D4E783D}" type="slidenum">
              <a:rPr lang="en-US"/>
              <a:pPr/>
              <a:t>27</a:t>
            </a:fld>
            <a:endParaRPr lang="en-US" dirty="0"/>
          </a:p>
        </p:txBody>
      </p:sp>
      <p:pic>
        <p:nvPicPr>
          <p:cNvPr id="6" name="Picture 5" descr="1356rt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00" y="571358"/>
            <a:ext cx="8001400" cy="5715285"/>
          </a:xfrm>
          <a:prstGeom prst="rect">
            <a:avLst/>
          </a:prstGeom>
        </p:spPr>
      </p:pic>
    </p:spTree>
    <p:extLst>
      <p:ext uri="{BB962C8B-B14F-4D97-AF65-F5344CB8AC3E}">
        <p14:creationId xmlns:p14="http://schemas.microsoft.com/office/powerpoint/2010/main" val="25369415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Simplified Model to Gladstone Feautrier Code</a:t>
            </a:r>
          </a:p>
        </p:txBody>
      </p:sp>
      <p:sp>
        <p:nvSpPr>
          <p:cNvPr id="5" name="Slide Number Placeholder 4"/>
          <p:cNvSpPr>
            <a:spLocks noGrp="1"/>
          </p:cNvSpPr>
          <p:nvPr>
            <p:ph type="sldNum" sz="quarter" idx="12"/>
          </p:nvPr>
        </p:nvSpPr>
        <p:spPr/>
        <p:txBody>
          <a:bodyPr/>
          <a:lstStyle/>
          <a:p>
            <a:fld id="{EAC12963-46B2-B040-A1D0-2B2E5D4E783D}" type="slidenum">
              <a:rPr lang="en-US"/>
              <a:pPr/>
              <a:t>28</a:t>
            </a:fld>
            <a:endParaRPr lang="en-US" dirty="0"/>
          </a:p>
        </p:txBody>
      </p:sp>
      <p:pic>
        <p:nvPicPr>
          <p:cNvPr id="3" name="Picture 2" descr="1356r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00" y="571358"/>
            <a:ext cx="8001400" cy="5715285"/>
          </a:xfrm>
          <a:prstGeom prst="rect">
            <a:avLst/>
          </a:prstGeom>
        </p:spPr>
      </p:pic>
    </p:spTree>
    <p:extLst>
      <p:ext uri="{BB962C8B-B14F-4D97-AF65-F5344CB8AC3E}">
        <p14:creationId xmlns:p14="http://schemas.microsoft.com/office/powerpoint/2010/main" val="6088395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Latest &amp; Greatest Simulations Applying all of the Above</a:t>
            </a:r>
          </a:p>
        </p:txBody>
      </p:sp>
      <p:sp>
        <p:nvSpPr>
          <p:cNvPr id="5" name="Slide Number Placeholder 4"/>
          <p:cNvSpPr>
            <a:spLocks noGrp="1"/>
          </p:cNvSpPr>
          <p:nvPr>
            <p:ph type="sldNum" sz="quarter" idx="12"/>
          </p:nvPr>
        </p:nvSpPr>
        <p:spPr/>
        <p:txBody>
          <a:bodyPr/>
          <a:lstStyle/>
          <a:p>
            <a:fld id="{EAC12963-46B2-B040-A1D0-2B2E5D4E783D}" type="slidenum">
              <a:rPr lang="en-US"/>
              <a:pPr/>
              <a:t>29</a:t>
            </a:fld>
            <a:endParaRPr lang="en-US" dirty="0"/>
          </a:p>
        </p:txBody>
      </p:sp>
      <p:pic>
        <p:nvPicPr>
          <p:cNvPr id="7" name="Picture 6" descr="plot.decsolmax.O5S.04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4572000" cy="4572000"/>
          </a:xfrm>
          <a:prstGeom prst="rect">
            <a:avLst/>
          </a:prstGeom>
        </p:spPr>
      </p:pic>
      <p:pic>
        <p:nvPicPr>
          <p:cNvPr id="8" name="Picture 7" descr="plot.decsolmax.LBH.048.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43000"/>
            <a:ext cx="4572000" cy="4572000"/>
          </a:xfrm>
          <a:prstGeom prst="rect">
            <a:avLst/>
          </a:prstGeom>
        </p:spPr>
      </p:pic>
      <p:sp>
        <p:nvSpPr>
          <p:cNvPr id="9" name="TextBox 8"/>
          <p:cNvSpPr txBox="1"/>
          <p:nvPr/>
        </p:nvSpPr>
        <p:spPr>
          <a:xfrm>
            <a:off x="457200" y="6107668"/>
            <a:ext cx="8305800" cy="369332"/>
          </a:xfrm>
          <a:prstGeom prst="rect">
            <a:avLst/>
          </a:prstGeom>
          <a:noFill/>
        </p:spPr>
        <p:txBody>
          <a:bodyPr wrap="square" rtlCol="0">
            <a:spAutoFit/>
          </a:bodyPr>
          <a:lstStyle/>
          <a:p>
            <a:pPr algn="ctr"/>
            <a:r>
              <a:rPr lang="en-US" dirty="0"/>
              <a:t>O(</a:t>
            </a:r>
            <a:r>
              <a:rPr lang="en-US" baseline="30000" dirty="0"/>
              <a:t>5</a:t>
            </a:r>
            <a:r>
              <a:rPr lang="en-US" dirty="0"/>
              <a:t>S) Doublet at 135.6 nm	                       N</a:t>
            </a:r>
            <a:r>
              <a:rPr lang="en-US" baseline="-25000" dirty="0"/>
              <a:t>2</a:t>
            </a:r>
            <a:r>
              <a:rPr lang="en-US" dirty="0"/>
              <a:t> LBH “short” bands 138-148 nm</a:t>
            </a:r>
          </a:p>
        </p:txBody>
      </p:sp>
    </p:spTree>
    <p:extLst>
      <p:ext uri="{BB962C8B-B14F-4D97-AF65-F5344CB8AC3E}">
        <p14:creationId xmlns:p14="http://schemas.microsoft.com/office/powerpoint/2010/main" val="35100974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Sat_Earth.eps"/>
          <p:cNvPicPr>
            <a:picLocks noChangeAspect="1"/>
          </p:cNvPicPr>
          <p:nvPr/>
        </p:nvPicPr>
        <p:blipFill>
          <a:blip r:embed="rId3"/>
          <a:srcRect t="7033" r="2353"/>
          <a:stretch>
            <a:fillRect/>
          </a:stretch>
        </p:blipFill>
        <p:spPr bwMode="auto">
          <a:xfrm>
            <a:off x="1447801" y="790936"/>
            <a:ext cx="6324599" cy="6067064"/>
          </a:xfrm>
          <a:prstGeom prst="rect">
            <a:avLst/>
          </a:prstGeom>
          <a:noFill/>
          <a:ln w="9525">
            <a:noFill/>
            <a:miter lim="800000"/>
            <a:headEnd/>
            <a:tailEnd/>
          </a:ln>
        </p:spPr>
      </p:pic>
      <p:sp>
        <p:nvSpPr>
          <p:cNvPr id="4102" name="Rectangle 1026"/>
          <p:cNvSpPr txBox="1">
            <a:spLocks noChangeArrowheads="1"/>
          </p:cNvSpPr>
          <p:nvPr/>
        </p:nvSpPr>
        <p:spPr bwMode="auto">
          <a:xfrm>
            <a:off x="304800" y="76200"/>
            <a:ext cx="8153400" cy="609600"/>
          </a:xfrm>
          <a:prstGeom prst="rect">
            <a:avLst/>
          </a:prstGeom>
          <a:noFill/>
          <a:ln w="9525">
            <a:noFill/>
            <a:miter lim="800000"/>
            <a:headEnd/>
            <a:tailEnd/>
          </a:ln>
        </p:spPr>
        <p:txBody>
          <a:bodyPr anchor="ctr">
            <a:prstTxWarp prst="textNoShape">
              <a:avLst/>
            </a:prstTxWarp>
          </a:bodyPr>
          <a:lstStyle/>
          <a:p>
            <a:pPr algn="ctr" eaLnBrk="1" hangingPunct="1">
              <a:lnSpc>
                <a:spcPct val="90000"/>
              </a:lnSpc>
            </a:pPr>
            <a:endParaRPr lang="en-US" sz="2600" b="1" dirty="0">
              <a:solidFill>
                <a:srgbClr val="000090"/>
              </a:solidFill>
              <a:latin typeface="Cambria" pitchFamily="18" charset="0"/>
            </a:endParaRPr>
          </a:p>
        </p:txBody>
      </p:sp>
      <p:sp>
        <p:nvSpPr>
          <p:cNvPr id="14" name="Title 13"/>
          <p:cNvSpPr>
            <a:spLocks noGrp="1"/>
          </p:cNvSpPr>
          <p:nvPr>
            <p:ph type="title"/>
          </p:nvPr>
        </p:nvSpPr>
        <p:spPr>
          <a:xfrm>
            <a:off x="609600" y="76200"/>
            <a:ext cx="7848600" cy="609600"/>
          </a:xfrm>
        </p:spPr>
        <p:txBody>
          <a:bodyPr/>
          <a:lstStyle/>
          <a:p>
            <a:r>
              <a:rPr lang="en-US" sz="2600" dirty="0">
                <a:cs typeface="Cambria"/>
              </a:rPr>
              <a:t>Global-scale Observations of the Limb and Disk</a:t>
            </a:r>
          </a:p>
        </p:txBody>
      </p:sp>
      <p:pic>
        <p:nvPicPr>
          <p:cNvPr id="5" name="Picture 2" descr="GOLD_white"/>
          <p:cNvPicPr preferRelativeResize="0">
            <a:picLocks noChangeAspect="1" noChangeArrowheads="1"/>
          </p:cNvPicPr>
          <p:nvPr/>
        </p:nvPicPr>
        <p:blipFill>
          <a:blip r:embed="rId4">
            <a:clrChange>
              <a:clrFrom>
                <a:srgbClr val="FFFFFF"/>
              </a:clrFrom>
              <a:clrTo>
                <a:srgbClr val="FFFFFF">
                  <a:alpha val="0"/>
                </a:srgbClr>
              </a:clrTo>
            </a:clrChange>
          </a:blip>
          <a:srcRect l="6749" t="29997" r="6749" b="26997"/>
          <a:stretch>
            <a:fillRect/>
          </a:stretch>
        </p:blipFill>
        <p:spPr bwMode="auto">
          <a:xfrm>
            <a:off x="5638800" y="1402146"/>
            <a:ext cx="3200400" cy="1188654"/>
          </a:xfrm>
          <a:prstGeom prst="rect">
            <a:avLst/>
          </a:prstGeom>
          <a:noFill/>
          <a:ln w="9525">
            <a:noFill/>
            <a:miter lim="800000"/>
            <a:headEnd/>
            <a:tailEnd/>
          </a:ln>
        </p:spPr>
      </p:pic>
      <p:sp>
        <p:nvSpPr>
          <p:cNvPr id="6" name="TextBox 7"/>
          <p:cNvSpPr txBox="1">
            <a:spLocks noChangeArrowheads="1"/>
          </p:cNvSpPr>
          <p:nvPr/>
        </p:nvSpPr>
        <p:spPr bwMode="auto">
          <a:xfrm>
            <a:off x="0" y="2709208"/>
            <a:ext cx="3810000" cy="1938992"/>
          </a:xfrm>
          <a:prstGeom prst="rect">
            <a:avLst/>
          </a:prstGeom>
          <a:noFill/>
          <a:ln w="9525">
            <a:noFill/>
            <a:miter lim="800000"/>
            <a:headEnd/>
            <a:tailEnd/>
          </a:ln>
        </p:spPr>
        <p:txBody>
          <a:bodyPr wrap="square">
            <a:prstTxWarp prst="textNoShape">
              <a:avLst/>
            </a:prstTxWarp>
            <a:spAutoFit/>
          </a:bodyPr>
          <a:lstStyle/>
          <a:p>
            <a:pPr lvl="0">
              <a:spcBef>
                <a:spcPts val="0"/>
              </a:spcBef>
            </a:pPr>
            <a:r>
              <a:rPr lang="en-US" sz="2000" b="1" kern="0" dirty="0">
                <a:latin typeface="+mn-lt"/>
                <a:cs typeface="Cambria"/>
              </a:rPr>
              <a:t>Richard Eastes, PI</a:t>
            </a:r>
          </a:p>
          <a:p>
            <a:pPr lvl="0">
              <a:spcBef>
                <a:spcPts val="0"/>
              </a:spcBef>
            </a:pPr>
            <a:r>
              <a:rPr lang="en-US" sz="2000" b="1" kern="0" dirty="0">
                <a:latin typeface="+mn-lt"/>
                <a:cs typeface="Cambria"/>
              </a:rPr>
              <a:t>	UCF</a:t>
            </a:r>
          </a:p>
          <a:p>
            <a:pPr lvl="0">
              <a:spcBef>
                <a:spcPts val="0"/>
              </a:spcBef>
            </a:pPr>
            <a:r>
              <a:rPr lang="en-US" sz="2000" b="1" kern="0" dirty="0">
                <a:latin typeface="+mn-lt"/>
                <a:cs typeface="Cambria"/>
              </a:rPr>
              <a:t>Bill McClintock, DPI</a:t>
            </a:r>
          </a:p>
          <a:p>
            <a:pPr lvl="0">
              <a:spcBef>
                <a:spcPts val="0"/>
              </a:spcBef>
            </a:pPr>
            <a:r>
              <a:rPr lang="en-US" sz="2000" b="1" kern="0" dirty="0">
                <a:latin typeface="+mn-lt"/>
                <a:cs typeface="Cambria"/>
              </a:rPr>
              <a:t>	CU/LASP</a:t>
            </a:r>
          </a:p>
          <a:p>
            <a:pPr lvl="0">
              <a:spcBef>
                <a:spcPts val="0"/>
              </a:spcBef>
            </a:pPr>
            <a:r>
              <a:rPr lang="en-US" sz="2000" b="1" kern="0" dirty="0">
                <a:latin typeface="+mn-lt"/>
                <a:cs typeface="Cambria"/>
              </a:rPr>
              <a:t>Alan Burns, Project Scientist</a:t>
            </a:r>
          </a:p>
          <a:p>
            <a:pPr lvl="0">
              <a:spcBef>
                <a:spcPts val="0"/>
              </a:spcBef>
            </a:pPr>
            <a:r>
              <a:rPr lang="en-US" sz="2000" b="1" kern="0" dirty="0">
                <a:latin typeface="+mn-lt"/>
                <a:cs typeface="Cambria"/>
              </a:rPr>
              <a:t>	HAO/NCAR</a:t>
            </a:r>
          </a:p>
        </p:txBody>
      </p:sp>
      <p:sp>
        <p:nvSpPr>
          <p:cNvPr id="2" name="Slide Number Placeholder 1"/>
          <p:cNvSpPr>
            <a:spLocks noGrp="1"/>
          </p:cNvSpPr>
          <p:nvPr>
            <p:ph type="sldNum" sz="quarter" idx="12"/>
          </p:nvPr>
        </p:nvSpPr>
        <p:spPr/>
        <p:txBody>
          <a:bodyPr/>
          <a:lstStyle/>
          <a:p>
            <a:fld id="{F9787C5B-505A-DC4E-A8F0-3464643A4694}" type="slidenum">
              <a:rPr lang="en-US"/>
              <a:pPr/>
              <a:t>3</a:t>
            </a:fld>
            <a:endParaRPr lang="en-US" sz="1200" dirty="0">
              <a:solidFill>
                <a:schemeClr val="tx1"/>
              </a:solidFill>
            </a:endParaRPr>
          </a:p>
        </p:txBody>
      </p:sp>
    </p:spTree>
    <p:extLst>
      <p:ext uri="{BB962C8B-B14F-4D97-AF65-F5344CB8AC3E}">
        <p14:creationId xmlns:p14="http://schemas.microsoft.com/office/powerpoint/2010/main" val="624979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Slide Number Placeholder 2"/>
          <p:cNvSpPr>
            <a:spLocks noGrp="1"/>
          </p:cNvSpPr>
          <p:nvPr>
            <p:ph type="sldNum" sz="quarter" idx="12"/>
          </p:nvPr>
        </p:nvSpPr>
        <p:spPr/>
        <p:txBody>
          <a:bodyPr/>
          <a:lstStyle/>
          <a:p>
            <a:fld id="{F9787C5B-505A-DC4E-A8F0-3464643A4694}" type="slidenum">
              <a:rPr lang="en-US"/>
              <a:pPr/>
              <a:t>30</a:t>
            </a:fld>
            <a:endParaRPr lang="en-US" sz="1200" dirty="0">
              <a:solidFill>
                <a:schemeClr val="tx1"/>
              </a:solidFill>
            </a:endParaRPr>
          </a:p>
        </p:txBody>
      </p:sp>
      <p:sp>
        <p:nvSpPr>
          <p:cNvPr id="4" name="TextBox 3"/>
          <p:cNvSpPr txBox="1"/>
          <p:nvPr/>
        </p:nvSpPr>
        <p:spPr>
          <a:xfrm>
            <a:off x="152400" y="1219200"/>
            <a:ext cx="8915400" cy="3416320"/>
          </a:xfrm>
          <a:prstGeom prst="rect">
            <a:avLst/>
          </a:prstGeom>
          <a:noFill/>
        </p:spPr>
        <p:txBody>
          <a:bodyPr wrap="square" rtlCol="0">
            <a:spAutoFit/>
          </a:bodyPr>
          <a:lstStyle/>
          <a:p>
            <a:r>
              <a:rPr lang="en-US" dirty="0"/>
              <a:t>• We have a comprehensive observational simulation system for the GOLD mission.</a:t>
            </a:r>
          </a:p>
          <a:p>
            <a:endParaRPr lang="en-US" dirty="0"/>
          </a:p>
          <a:p>
            <a:r>
              <a:rPr lang="en-US" dirty="0"/>
              <a:t>• The methodology can be adapted to the ICON mission.</a:t>
            </a:r>
          </a:p>
          <a:p>
            <a:endParaRPr lang="en-US" dirty="0"/>
          </a:p>
          <a:p>
            <a:r>
              <a:rPr lang="en-US" dirty="0"/>
              <a:t>• The methodology can be adapted to other remote sensing observations as well.</a:t>
            </a:r>
          </a:p>
          <a:p>
            <a:endParaRPr lang="en-US" dirty="0"/>
          </a:p>
          <a:p>
            <a:r>
              <a:rPr lang="en-US" dirty="0"/>
              <a:t>• Based on community models; open-source code.</a:t>
            </a:r>
          </a:p>
          <a:p>
            <a:endParaRPr lang="en-US" dirty="0"/>
          </a:p>
          <a:p>
            <a:r>
              <a:rPr lang="en-US" dirty="0"/>
              <a:t>• Can use this system for algorithm development and data analysis.</a:t>
            </a:r>
          </a:p>
          <a:p>
            <a:endParaRPr lang="en-US" dirty="0"/>
          </a:p>
          <a:p>
            <a:r>
              <a:rPr lang="en-US" dirty="0"/>
              <a:t>• Still work to do:</a:t>
            </a:r>
          </a:p>
          <a:p>
            <a:pPr lvl="1"/>
            <a:r>
              <a:rPr lang="en-US" dirty="0"/>
              <a:t>— </a:t>
            </a:r>
            <a:r>
              <a:rPr lang="en-US" cap="small" dirty="0"/>
              <a:t>I</a:t>
            </a:r>
            <a:r>
              <a:rPr lang="en-US" dirty="0"/>
              <a:t>nstrument simulator; WACCM-X  and WAM interfaces; data assimilation...</a:t>
            </a:r>
          </a:p>
        </p:txBody>
      </p:sp>
    </p:spTree>
    <p:extLst>
      <p:ext uri="{BB962C8B-B14F-4D97-AF65-F5344CB8AC3E}">
        <p14:creationId xmlns:p14="http://schemas.microsoft.com/office/powerpoint/2010/main" val="33862479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on Coordinate Systems and Effective Temperature</a:t>
            </a:r>
          </a:p>
        </p:txBody>
      </p:sp>
      <p:sp>
        <p:nvSpPr>
          <p:cNvPr id="3" name="Slide Number Placeholder 2"/>
          <p:cNvSpPr>
            <a:spLocks noGrp="1"/>
          </p:cNvSpPr>
          <p:nvPr>
            <p:ph type="sldNum" sz="quarter" idx="12"/>
          </p:nvPr>
        </p:nvSpPr>
        <p:spPr/>
        <p:txBody>
          <a:bodyPr/>
          <a:lstStyle/>
          <a:p>
            <a:fld id="{F9787C5B-505A-DC4E-A8F0-3464643A4694}" type="slidenum">
              <a:rPr lang="en-US"/>
              <a:pPr/>
              <a:t>31</a:t>
            </a:fld>
            <a:endParaRPr lang="en-US" dirty="0"/>
          </a:p>
        </p:txBody>
      </p:sp>
    </p:spTree>
    <p:extLst>
      <p:ext uri="{BB962C8B-B14F-4D97-AF65-F5344CB8AC3E}">
        <p14:creationId xmlns:p14="http://schemas.microsoft.com/office/powerpoint/2010/main" val="26902645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Coordinate Systems</a:t>
            </a:r>
          </a:p>
        </p:txBody>
      </p:sp>
      <p:sp>
        <p:nvSpPr>
          <p:cNvPr id="3" name="Slide Number Placeholder 2"/>
          <p:cNvSpPr>
            <a:spLocks noGrp="1"/>
          </p:cNvSpPr>
          <p:nvPr>
            <p:ph type="sldNum" sz="quarter" idx="12"/>
          </p:nvPr>
        </p:nvSpPr>
        <p:spPr/>
        <p:txBody>
          <a:bodyPr/>
          <a:lstStyle/>
          <a:p>
            <a:fld id="{F9787C5B-505A-DC4E-A8F0-3464643A4694}" type="slidenum">
              <a:rPr lang="en-US"/>
              <a:pPr/>
              <a:t>32</a:t>
            </a:fld>
            <a:endParaRPr lang="en-US" dirty="0"/>
          </a:p>
        </p:txBody>
      </p:sp>
      <p:pic>
        <p:nvPicPr>
          <p:cNvPr id="6" name="Picture 5" descr="ECE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550" y="1295400"/>
            <a:ext cx="3981450" cy="3952876"/>
          </a:xfrm>
          <a:prstGeom prst="rect">
            <a:avLst/>
          </a:prstGeom>
        </p:spPr>
      </p:pic>
      <p:sp>
        <p:nvSpPr>
          <p:cNvPr id="7" name="TextBox 6"/>
          <p:cNvSpPr txBox="1"/>
          <p:nvPr/>
        </p:nvSpPr>
        <p:spPr>
          <a:xfrm>
            <a:off x="0" y="762000"/>
            <a:ext cx="5638800" cy="5355313"/>
          </a:xfrm>
          <a:prstGeom prst="rect">
            <a:avLst/>
          </a:prstGeom>
          <a:noFill/>
        </p:spPr>
        <p:txBody>
          <a:bodyPr wrap="square" rtlCol="0">
            <a:spAutoFit/>
          </a:bodyPr>
          <a:lstStyle/>
          <a:p>
            <a:r>
              <a:rPr lang="en-US" dirty="0"/>
              <a:t>• Earth Centered Inertial (ECI):</a:t>
            </a:r>
          </a:p>
          <a:p>
            <a:pPr lvl="1"/>
            <a:r>
              <a:rPr lang="en-US" i="1" dirty="0"/>
              <a:t>z</a:t>
            </a:r>
            <a:r>
              <a:rPr lang="en-US" dirty="0"/>
              <a:t>-axis is north pole of Earth</a:t>
            </a:r>
          </a:p>
          <a:p>
            <a:pPr lvl="1"/>
            <a:r>
              <a:rPr lang="en-US" i="1" dirty="0"/>
              <a:t>x</a:t>
            </a:r>
            <a:r>
              <a:rPr lang="en-US" dirty="0"/>
              <a:t>-axis is toward vernal equinox</a:t>
            </a:r>
          </a:p>
          <a:p>
            <a:pPr lvl="1"/>
            <a:r>
              <a:rPr lang="en-US" i="1" dirty="0"/>
              <a:t>y</a:t>
            </a:r>
            <a:r>
              <a:rPr lang="en-US" dirty="0"/>
              <a:t>-axis = </a:t>
            </a:r>
            <a:r>
              <a:rPr lang="en-US" i="1" dirty="0"/>
              <a:t>z</a:t>
            </a:r>
            <a:r>
              <a:rPr lang="en-US" dirty="0"/>
              <a:t> </a:t>
            </a:r>
            <a:r>
              <a:rPr lang="en-US" b="1" dirty="0"/>
              <a:t>X</a:t>
            </a:r>
            <a:r>
              <a:rPr lang="en-US" dirty="0"/>
              <a:t> </a:t>
            </a:r>
            <a:r>
              <a:rPr lang="en-US" i="1" dirty="0"/>
              <a:t>x</a:t>
            </a:r>
            <a:endParaRPr lang="en-US" dirty="0"/>
          </a:p>
          <a:p>
            <a:endParaRPr lang="en-US" dirty="0"/>
          </a:p>
          <a:p>
            <a:r>
              <a:rPr lang="en-US" dirty="0"/>
              <a:t>• Earth Centered Rotational (ECR or ECEF):</a:t>
            </a:r>
          </a:p>
          <a:p>
            <a:pPr lvl="1"/>
            <a:r>
              <a:rPr lang="en-US" i="1" dirty="0"/>
              <a:t>z</a:t>
            </a:r>
            <a:r>
              <a:rPr lang="en-US" dirty="0"/>
              <a:t>-axis is north pole of Earth</a:t>
            </a:r>
          </a:p>
          <a:p>
            <a:pPr lvl="1"/>
            <a:r>
              <a:rPr lang="en-US" i="1" dirty="0"/>
              <a:t>x</a:t>
            </a:r>
            <a:r>
              <a:rPr lang="en-US" dirty="0"/>
              <a:t>-axis is intersect of prime meridian and equator</a:t>
            </a:r>
          </a:p>
          <a:p>
            <a:pPr lvl="1"/>
            <a:r>
              <a:rPr lang="en-US" i="1" dirty="0"/>
              <a:t>y</a:t>
            </a:r>
            <a:r>
              <a:rPr lang="en-US" dirty="0"/>
              <a:t>-axis = </a:t>
            </a:r>
            <a:r>
              <a:rPr lang="en-US" i="1" dirty="0"/>
              <a:t>z</a:t>
            </a:r>
            <a:r>
              <a:rPr lang="en-US" dirty="0"/>
              <a:t> </a:t>
            </a:r>
            <a:r>
              <a:rPr lang="en-US" b="1" dirty="0"/>
              <a:t>X</a:t>
            </a:r>
            <a:r>
              <a:rPr lang="en-US" dirty="0"/>
              <a:t> </a:t>
            </a:r>
            <a:r>
              <a:rPr lang="en-US" i="1" dirty="0"/>
              <a:t>x</a:t>
            </a:r>
            <a:endParaRPr lang="en-US" dirty="0"/>
          </a:p>
          <a:p>
            <a:pPr lvl="1"/>
            <a:endParaRPr lang="en-US" dirty="0"/>
          </a:p>
          <a:p>
            <a:r>
              <a:rPr lang="en-US" dirty="0"/>
              <a:t>• Geographic (GEO):</a:t>
            </a:r>
          </a:p>
          <a:p>
            <a:pPr lvl="1"/>
            <a:r>
              <a:rPr lang="en-US" dirty="0"/>
              <a:t>altitude relative to oblate ellipsoid surface</a:t>
            </a:r>
          </a:p>
          <a:p>
            <a:pPr lvl="1"/>
            <a:r>
              <a:rPr lang="en-US" dirty="0"/>
              <a:t>longitude ±180° from prime meridian</a:t>
            </a:r>
          </a:p>
          <a:p>
            <a:pPr lvl="1"/>
            <a:r>
              <a:rPr lang="en-US" dirty="0"/>
              <a:t>geodetic latitude:</a:t>
            </a:r>
          </a:p>
          <a:p>
            <a:pPr lvl="2"/>
            <a:r>
              <a:rPr lang="en-US" dirty="0"/>
              <a:t>angle between local vertical and equator</a:t>
            </a:r>
          </a:p>
          <a:p>
            <a:pPr lvl="2"/>
            <a:endParaRPr lang="en-US" dirty="0"/>
          </a:p>
          <a:p>
            <a:r>
              <a:rPr lang="en-US" dirty="0"/>
              <a:t>• Instrument Coordinates (CHIPSI)</a:t>
            </a:r>
          </a:p>
          <a:p>
            <a:pPr lvl="1"/>
            <a:r>
              <a:rPr lang="en-US" dirty="0">
                <a:latin typeface="Symbol" charset="2"/>
                <a:cs typeface="Symbol" charset="2"/>
              </a:rPr>
              <a:t>c</a:t>
            </a:r>
            <a:r>
              <a:rPr lang="en-US" dirty="0"/>
              <a:t> is angle from S/C nadir to east</a:t>
            </a:r>
          </a:p>
          <a:p>
            <a:pPr lvl="1"/>
            <a:r>
              <a:rPr lang="en-US" dirty="0">
                <a:latin typeface="Symbol" charset="2"/>
                <a:cs typeface="Symbol" charset="2"/>
              </a:rPr>
              <a:t>y</a:t>
            </a:r>
            <a:r>
              <a:rPr lang="en-US" dirty="0"/>
              <a:t> is angle from S/C nadir to north</a:t>
            </a:r>
          </a:p>
        </p:txBody>
      </p:sp>
      <p:sp>
        <p:nvSpPr>
          <p:cNvPr id="8" name="TextBox 7"/>
          <p:cNvSpPr txBox="1"/>
          <p:nvPr/>
        </p:nvSpPr>
        <p:spPr>
          <a:xfrm>
            <a:off x="5181600" y="5229761"/>
            <a:ext cx="3581400" cy="1323439"/>
          </a:xfrm>
          <a:prstGeom prst="rect">
            <a:avLst/>
          </a:prstGeom>
          <a:noFill/>
        </p:spPr>
        <p:txBody>
          <a:bodyPr wrap="square" rtlCol="0">
            <a:spAutoFit/>
          </a:bodyPr>
          <a:lstStyle/>
          <a:p>
            <a:pPr algn="ctr"/>
            <a:r>
              <a:rPr lang="en-US" sz="1600" i="1" dirty="0"/>
              <a:t>Earth Centered Rotational (ECR) coordinate system (a.k.a. Earth Centered Earth Fixed (ECEF), but this name is somewhat confusing, so ECR is preferred).</a:t>
            </a:r>
          </a:p>
        </p:txBody>
      </p:sp>
    </p:spTree>
    <p:extLst>
      <p:ext uri="{BB962C8B-B14F-4D97-AF65-F5344CB8AC3E}">
        <p14:creationId xmlns:p14="http://schemas.microsoft.com/office/powerpoint/2010/main" val="21111118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on Coordinate Systems</a:t>
            </a:r>
          </a:p>
        </p:txBody>
      </p:sp>
      <p:sp>
        <p:nvSpPr>
          <p:cNvPr id="3" name="Slide Number Placeholder 2"/>
          <p:cNvSpPr>
            <a:spLocks noGrp="1"/>
          </p:cNvSpPr>
          <p:nvPr>
            <p:ph type="sldNum" sz="quarter" idx="12"/>
          </p:nvPr>
        </p:nvSpPr>
        <p:spPr/>
        <p:txBody>
          <a:bodyPr/>
          <a:lstStyle/>
          <a:p>
            <a:fld id="{F9787C5B-505A-DC4E-A8F0-3464643A4694}" type="slidenum">
              <a:rPr lang="en-US"/>
              <a:pPr/>
              <a:t>33</a:t>
            </a:fld>
            <a:endParaRPr lang="en-US" dirty="0"/>
          </a:p>
        </p:txBody>
      </p:sp>
      <p:sp>
        <p:nvSpPr>
          <p:cNvPr id="4" name="TextBox 3"/>
          <p:cNvSpPr txBox="1"/>
          <p:nvPr/>
        </p:nvSpPr>
        <p:spPr>
          <a:xfrm>
            <a:off x="152400" y="685800"/>
            <a:ext cx="8991600" cy="5994803"/>
          </a:xfrm>
          <a:prstGeom prst="rect">
            <a:avLst/>
          </a:prstGeom>
          <a:noFill/>
        </p:spPr>
        <p:txBody>
          <a:bodyPr wrap="square" rtlCol="0">
            <a:spAutoFit/>
          </a:bodyPr>
          <a:lstStyle/>
          <a:p>
            <a:pPr>
              <a:lnSpc>
                <a:spcPts val="2000"/>
              </a:lnSpc>
            </a:pPr>
            <a:r>
              <a:rPr lang="en-US" dirty="0"/>
              <a:t>• ECI is largely unnecessary for geostationary observations of the Earth.</a:t>
            </a:r>
          </a:p>
          <a:p>
            <a:pPr lvl="1">
              <a:lnSpc>
                <a:spcPts val="2000"/>
              </a:lnSpc>
            </a:pPr>
            <a:r>
              <a:rPr lang="en-US" dirty="0"/>
              <a:t>— Probably will use ECI for stellar occultations, however</a:t>
            </a:r>
          </a:p>
          <a:p>
            <a:pPr lvl="1">
              <a:lnSpc>
                <a:spcPts val="2000"/>
              </a:lnSpc>
            </a:pPr>
            <a:r>
              <a:rPr lang="en-US" dirty="0"/>
              <a:t>— Approximations due to motion of vernal equinox and pole wobble</a:t>
            </a:r>
          </a:p>
          <a:p>
            <a:pPr lvl="2">
              <a:lnSpc>
                <a:spcPts val="2000"/>
              </a:lnSpc>
            </a:pPr>
            <a:r>
              <a:rPr lang="en-US" dirty="0"/>
              <a:t>— Typically surmounted by use of the J2000 reference frame</a:t>
            </a:r>
          </a:p>
          <a:p>
            <a:pPr lvl="1">
              <a:lnSpc>
                <a:spcPts val="2000"/>
              </a:lnSpc>
            </a:pPr>
            <a:endParaRPr lang="en-US" dirty="0"/>
          </a:p>
          <a:p>
            <a:pPr>
              <a:lnSpc>
                <a:spcPts val="2000"/>
              </a:lnSpc>
            </a:pPr>
            <a:r>
              <a:rPr lang="en-US" dirty="0"/>
              <a:t>• ECR is the most straightforward coordinate system for line-of-sight calculations.</a:t>
            </a:r>
          </a:p>
          <a:p>
            <a:pPr lvl="1">
              <a:lnSpc>
                <a:spcPts val="2000"/>
              </a:lnSpc>
            </a:pPr>
            <a:r>
              <a:rPr lang="en-US" dirty="0"/>
              <a:t>— Particularly convenient for observations from geostationary orbit</a:t>
            </a:r>
          </a:p>
          <a:p>
            <a:pPr lvl="1">
              <a:lnSpc>
                <a:spcPts val="2000"/>
              </a:lnSpc>
            </a:pPr>
            <a:r>
              <a:rPr lang="en-US" dirty="0"/>
              <a:t>— ECR is used for the line-of-sight calculations described here </a:t>
            </a:r>
          </a:p>
          <a:p>
            <a:pPr>
              <a:lnSpc>
                <a:spcPts val="2000"/>
              </a:lnSpc>
            </a:pPr>
            <a:endParaRPr lang="en-US" dirty="0"/>
          </a:p>
          <a:p>
            <a:pPr>
              <a:lnSpc>
                <a:spcPts val="2000"/>
              </a:lnSpc>
            </a:pPr>
            <a:r>
              <a:rPr lang="en-US" dirty="0"/>
              <a:t>• ECR can be defined in either cartesian or spherical coordinates, but...</a:t>
            </a:r>
          </a:p>
          <a:p>
            <a:pPr lvl="1">
              <a:lnSpc>
                <a:spcPts val="2000"/>
              </a:lnSpc>
            </a:pPr>
            <a:r>
              <a:rPr lang="en-US" dirty="0"/>
              <a:t>— Note that polar angle </a:t>
            </a:r>
            <a:r>
              <a:rPr lang="en-US" dirty="0">
                <a:latin typeface="Symbol" charset="2"/>
                <a:cs typeface="Symbol" charset="2"/>
              </a:rPr>
              <a:t>q</a:t>
            </a:r>
            <a:r>
              <a:rPr lang="en-US" dirty="0"/>
              <a:t> ≠ geodetic latitude</a:t>
            </a:r>
          </a:p>
          <a:p>
            <a:pPr lvl="2">
              <a:lnSpc>
                <a:spcPts val="2000"/>
              </a:lnSpc>
            </a:pPr>
            <a:r>
              <a:rPr lang="en-US" dirty="0"/>
              <a:t>— Angle from pole, not equator (similar to polar angle v. declination problem)</a:t>
            </a:r>
          </a:p>
          <a:p>
            <a:pPr lvl="2">
              <a:lnSpc>
                <a:spcPts val="2000"/>
              </a:lnSpc>
            </a:pPr>
            <a:r>
              <a:rPr lang="en-US" dirty="0"/>
              <a:t>— Defined in spherical coordinates, not on ellipsoid</a:t>
            </a:r>
          </a:p>
          <a:p>
            <a:pPr>
              <a:lnSpc>
                <a:spcPts val="2000"/>
              </a:lnSpc>
            </a:pPr>
            <a:endParaRPr lang="en-US" dirty="0"/>
          </a:p>
          <a:p>
            <a:pPr>
              <a:lnSpc>
                <a:spcPts val="2000"/>
              </a:lnSpc>
            </a:pPr>
            <a:r>
              <a:rPr lang="en-US" dirty="0"/>
              <a:t>• Models are in GEO coordinates, but ignore change in Earth radius.</a:t>
            </a:r>
          </a:p>
          <a:p>
            <a:pPr lvl="1">
              <a:lnSpc>
                <a:spcPts val="2000"/>
              </a:lnSpc>
            </a:pPr>
            <a:r>
              <a:rPr lang="en-US" dirty="0"/>
              <a:t>— However, we consider Earth radius when transforming from GEO to ECR</a:t>
            </a:r>
          </a:p>
          <a:p>
            <a:pPr lvl="2">
              <a:lnSpc>
                <a:spcPts val="2000"/>
              </a:lnSpc>
            </a:pPr>
            <a:r>
              <a:rPr lang="en-US" dirty="0"/>
              <a:t>— In essence, this warps the model onto the ellipsoid</a:t>
            </a:r>
          </a:p>
          <a:p>
            <a:pPr lvl="2">
              <a:lnSpc>
                <a:spcPts val="2000"/>
              </a:lnSpc>
            </a:pPr>
            <a:r>
              <a:rPr lang="en-US" dirty="0"/>
              <a:t>— Note that I am using the WGS-84 Ellipsoid, but not the EGM-96 harmonics</a:t>
            </a:r>
          </a:p>
          <a:p>
            <a:pPr lvl="3">
              <a:lnSpc>
                <a:spcPts val="2000"/>
              </a:lnSpc>
            </a:pPr>
            <a:r>
              <a:rPr lang="en-US" dirty="0"/>
              <a:t>— This results in an error of ~ ±0.1 km </a:t>
            </a:r>
          </a:p>
          <a:p>
            <a:pPr>
              <a:lnSpc>
                <a:spcPts val="2000"/>
              </a:lnSpc>
            </a:pPr>
            <a:endParaRPr lang="en-US" dirty="0"/>
          </a:p>
          <a:p>
            <a:pPr>
              <a:lnSpc>
                <a:spcPts val="2000"/>
              </a:lnSpc>
            </a:pPr>
            <a:r>
              <a:rPr lang="en-US" dirty="0"/>
              <a:t>• CHIPSI coordinates assume that the center of the detector is pointed at nadir.</a:t>
            </a:r>
          </a:p>
          <a:p>
            <a:pPr lvl="1">
              <a:lnSpc>
                <a:spcPts val="2000"/>
              </a:lnSpc>
            </a:pPr>
            <a:r>
              <a:rPr lang="en-US" dirty="0"/>
              <a:t>— May need to consider alignment and pointing offsets</a:t>
            </a:r>
          </a:p>
          <a:p>
            <a:pPr lvl="1">
              <a:lnSpc>
                <a:spcPts val="2000"/>
              </a:lnSpc>
            </a:pPr>
            <a:r>
              <a:rPr lang="en-US" dirty="0"/>
              <a:t>— S/C coordinate system for GOLD is </a:t>
            </a:r>
            <a:r>
              <a:rPr lang="en-US" i="1" dirty="0"/>
              <a:t>x≈v</a:t>
            </a:r>
            <a:r>
              <a:rPr lang="en-US" dirty="0"/>
              <a:t>; </a:t>
            </a:r>
            <a:r>
              <a:rPr lang="en-US" i="1" dirty="0"/>
              <a:t>z</a:t>
            </a:r>
            <a:r>
              <a:rPr lang="en-US" dirty="0"/>
              <a:t> toward nadir</a:t>
            </a:r>
          </a:p>
        </p:txBody>
      </p:sp>
    </p:spTree>
    <p:extLst>
      <p:ext uri="{BB962C8B-B14F-4D97-AF65-F5344CB8AC3E}">
        <p14:creationId xmlns:p14="http://schemas.microsoft.com/office/powerpoint/2010/main" val="40853883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76200"/>
            <a:ext cx="9144000" cy="609600"/>
          </a:xfrm>
        </p:spPr>
        <p:txBody>
          <a:bodyPr/>
          <a:lstStyle/>
          <a:p>
            <a:r>
              <a:rPr lang="en-US" sz="2400">
                <a:latin typeface="Arial" charset="0"/>
                <a:ea typeface="ＭＳ Ｐゴシック" charset="0"/>
                <a:cs typeface="ＭＳ Ｐゴシック" charset="0"/>
              </a:rPr>
              <a:t>Altitude Profile of LBH Bands and Effective Temperature</a:t>
            </a:r>
          </a:p>
        </p:txBody>
      </p:sp>
      <p:sp>
        <p:nvSpPr>
          <p:cNvPr id="29699" name="Text Box 3"/>
          <p:cNvSpPr txBox="1">
            <a:spLocks noChangeArrowheads="1"/>
          </p:cNvSpPr>
          <p:nvPr/>
        </p:nvSpPr>
        <p:spPr bwMode="auto">
          <a:xfrm>
            <a:off x="76200" y="570175"/>
            <a:ext cx="9067800" cy="618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685800" indent="-228600">
              <a:defRPr sz="2400">
                <a:solidFill>
                  <a:schemeClr val="tx1"/>
                </a:solidFill>
                <a:latin typeface="Arial" charset="0"/>
                <a:ea typeface="ＭＳ Ｐゴシック" charset="0"/>
                <a:cs typeface="ＭＳ Ｐゴシック" charset="0"/>
              </a:defRPr>
            </a:lvl2pPr>
            <a:lvl3pPr marL="1714500" indent="-457200">
              <a:defRPr sz="2400">
                <a:solidFill>
                  <a:schemeClr val="tx1"/>
                </a:solidFill>
                <a:latin typeface="Arial" charset="0"/>
                <a:ea typeface="ＭＳ Ｐゴシック" charset="0"/>
                <a:cs typeface="ＭＳ Ｐゴシック" charset="0"/>
              </a:defRPr>
            </a:lvl3pPr>
            <a:lvl4pPr marL="2286000" indent="-457200">
              <a:defRPr sz="2400">
                <a:solidFill>
                  <a:schemeClr val="tx1"/>
                </a:solidFill>
                <a:latin typeface="Arial" charset="0"/>
                <a:ea typeface="ＭＳ Ｐゴシック" charset="0"/>
                <a:cs typeface="ＭＳ Ｐゴシック" charset="0"/>
              </a:defRPr>
            </a:lvl4pPr>
            <a:lvl5pPr marL="2857500" indent="-457200">
              <a:defRPr sz="2400">
                <a:solidFill>
                  <a:schemeClr val="tx1"/>
                </a:solidFill>
                <a:latin typeface="Arial" charset="0"/>
                <a:ea typeface="ＭＳ Ｐゴシック" charset="0"/>
                <a:cs typeface="ＭＳ Ｐゴシック" charset="0"/>
              </a:defRPr>
            </a:lvl5pPr>
            <a:lvl6pPr marL="33147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37719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42291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4686300" indent="-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ts val="0"/>
              </a:spcBef>
            </a:pPr>
            <a:r>
              <a:rPr lang="en-US" sz="1800" i="1"/>
              <a:t>Temperatures are obtained from N</a:t>
            </a:r>
            <a:r>
              <a:rPr lang="en-US" sz="1800" i="1" baseline="-25000"/>
              <a:t>2</a:t>
            </a:r>
            <a:r>
              <a:rPr lang="en-US" sz="1800" i="1"/>
              <a:t> LBH bands that emit over a range of altitudes (~120~180 km in a nadir viewing geometry).  </a:t>
            </a:r>
          </a:p>
          <a:p>
            <a:pPr lvl="1">
              <a:spcBef>
                <a:spcPts val="0"/>
              </a:spcBef>
            </a:pPr>
            <a:endParaRPr lang="en-US" sz="1800" i="1"/>
          </a:p>
          <a:p>
            <a:pPr>
              <a:spcBef>
                <a:spcPts val="0"/>
              </a:spcBef>
            </a:pPr>
            <a:r>
              <a:rPr lang="en-US" sz="1800"/>
              <a:t>What the instrument obtains is an “Effective Temperature” over an altitude range:</a:t>
            </a:r>
          </a:p>
          <a:p>
            <a:pPr>
              <a:spcBef>
                <a:spcPts val="0"/>
              </a:spcBef>
            </a:pPr>
            <a:endParaRPr lang="en-US" sz="1800"/>
          </a:p>
          <a:p>
            <a:pPr algn="ctr">
              <a:spcBef>
                <a:spcPts val="0"/>
              </a:spcBef>
            </a:pPr>
            <a:endParaRPr lang="en-US" sz="1800"/>
          </a:p>
          <a:p>
            <a:pPr algn="ctr">
              <a:spcBef>
                <a:spcPts val="0"/>
              </a:spcBef>
            </a:pPr>
            <a:endParaRPr lang="en-US" sz="1800"/>
          </a:p>
          <a:p>
            <a:pPr>
              <a:spcBef>
                <a:spcPts val="0"/>
              </a:spcBef>
            </a:pPr>
            <a:endParaRPr lang="en-US" sz="1800"/>
          </a:p>
          <a:p>
            <a:pPr>
              <a:spcBef>
                <a:spcPts val="0"/>
              </a:spcBef>
            </a:pPr>
            <a:endParaRPr lang="en-US" sz="1800"/>
          </a:p>
          <a:p>
            <a:pPr>
              <a:spcBef>
                <a:spcPts val="0"/>
              </a:spcBef>
            </a:pPr>
            <a:r>
              <a:rPr lang="en-US" sz="1800"/>
              <a:t>where:  </a:t>
            </a:r>
          </a:p>
          <a:p>
            <a:pPr lvl="1">
              <a:spcBef>
                <a:spcPts val="0"/>
              </a:spcBef>
            </a:pPr>
            <a:r>
              <a:rPr lang="en-US" sz="1800" i="1">
                <a:latin typeface="Symbol" charset="2"/>
                <a:cs typeface="Symbol" charset="2"/>
              </a:rPr>
              <a:t>h</a:t>
            </a:r>
            <a:r>
              <a:rPr lang="en-US" sz="1800">
                <a:latin typeface="Arial"/>
                <a:cs typeface="Arial"/>
              </a:rPr>
              <a:t>(</a:t>
            </a:r>
            <a:r>
              <a:rPr lang="en-US" sz="1800" i="1">
                <a:latin typeface="Arial"/>
                <a:cs typeface="Arial"/>
              </a:rPr>
              <a:t>s</a:t>
            </a:r>
            <a:r>
              <a:rPr lang="en-US" sz="1800">
                <a:latin typeface="Arial"/>
                <a:cs typeface="Arial"/>
              </a:rPr>
              <a:t>) is the emission contribution function:</a:t>
            </a:r>
          </a:p>
          <a:p>
            <a:pPr lvl="2">
              <a:spcBef>
                <a:spcPts val="0"/>
              </a:spcBef>
            </a:pPr>
            <a:r>
              <a:rPr lang="en-US" sz="1800">
                <a:latin typeface="Arial"/>
                <a:cs typeface="Arial"/>
              </a:rPr>
              <a:t>photons exiting atmosphere from each point along a line-of-sight</a:t>
            </a:r>
          </a:p>
          <a:p>
            <a:pPr lvl="1">
              <a:spcBef>
                <a:spcPts val="0"/>
              </a:spcBef>
            </a:pPr>
            <a:r>
              <a:rPr lang="en-US" sz="1800" i="1"/>
              <a:t>B</a:t>
            </a:r>
            <a:r>
              <a:rPr lang="en-US" sz="1800"/>
              <a:t>(</a:t>
            </a:r>
            <a:r>
              <a:rPr lang="en-US" sz="1800" i="1">
                <a:latin typeface="Symbol" charset="2"/>
                <a:cs typeface="Symbol" charset="2"/>
              </a:rPr>
              <a:t>c,y</a:t>
            </a:r>
            <a:r>
              <a:rPr lang="en-US" sz="1800"/>
              <a:t>) = </a:t>
            </a:r>
            <a:r>
              <a:rPr lang="en-US" sz="1800">
                <a:latin typeface="Symbol" charset="2"/>
                <a:cs typeface="Symbol" charset="2"/>
              </a:rPr>
              <a:t>∫</a:t>
            </a:r>
            <a:r>
              <a:rPr lang="en-US" sz="1800">
                <a:latin typeface="Arial"/>
                <a:cs typeface="Arial"/>
              </a:rPr>
              <a:t> </a:t>
            </a:r>
            <a:r>
              <a:rPr lang="en-US" sz="1800" i="1">
                <a:latin typeface="Symbol" charset="2"/>
                <a:cs typeface="Symbol" charset="2"/>
              </a:rPr>
              <a:t>h</a:t>
            </a:r>
            <a:r>
              <a:rPr lang="en-US" sz="1800">
                <a:latin typeface="Arial"/>
                <a:cs typeface="Arial"/>
              </a:rPr>
              <a:t>(</a:t>
            </a:r>
            <a:r>
              <a:rPr lang="en-US" sz="1800" i="1">
                <a:latin typeface="Arial"/>
                <a:cs typeface="Arial"/>
              </a:rPr>
              <a:t>s</a:t>
            </a:r>
            <a:r>
              <a:rPr lang="en-US" sz="1800">
                <a:latin typeface="Arial"/>
                <a:cs typeface="Arial"/>
              </a:rPr>
              <a:t>) </a:t>
            </a:r>
            <a:r>
              <a:rPr lang="en-US" sz="1800" i="1">
                <a:latin typeface="Arial"/>
                <a:cs typeface="Arial"/>
              </a:rPr>
              <a:t>ds</a:t>
            </a:r>
            <a:r>
              <a:rPr lang="en-US" sz="1800">
                <a:latin typeface="Arial"/>
                <a:cs typeface="Arial"/>
              </a:rPr>
              <a:t> </a:t>
            </a:r>
            <a:r>
              <a:rPr lang="en-US" sz="1800"/>
              <a:t>is the emergent brightness at specific observation angles (</a:t>
            </a:r>
            <a:r>
              <a:rPr lang="en-US" sz="1800" i="1">
                <a:latin typeface="Symbol" charset="2"/>
                <a:cs typeface="Symbol" charset="2"/>
              </a:rPr>
              <a:t>c,y</a:t>
            </a:r>
            <a:r>
              <a:rPr lang="en-US" sz="1800"/>
              <a:t>).</a:t>
            </a:r>
          </a:p>
          <a:p>
            <a:pPr>
              <a:spcBef>
                <a:spcPts val="0"/>
              </a:spcBef>
            </a:pPr>
            <a:endParaRPr lang="en-US" sz="1800"/>
          </a:p>
          <a:p>
            <a:pPr>
              <a:spcBef>
                <a:spcPts val="0"/>
              </a:spcBef>
            </a:pPr>
            <a:r>
              <a:rPr lang="en-US" sz="1800"/>
              <a:t>Temperature variations can be analyzed in log-pressure coordinates instead of altitude coordinates in order to compensate for the weighting function ambiguity.</a:t>
            </a:r>
          </a:p>
          <a:p>
            <a:pPr>
              <a:spcBef>
                <a:spcPts val="0"/>
              </a:spcBef>
            </a:pPr>
            <a:endParaRPr lang="en-US" sz="1800"/>
          </a:p>
          <a:p>
            <a:pPr>
              <a:spcBef>
                <a:spcPts val="0"/>
              </a:spcBef>
            </a:pPr>
            <a:r>
              <a:rPr lang="en-US" sz="1800"/>
              <a:t>Validation can be performed using ground-based incoherent scatter radar observations of ion temperature, assuming that below ~200 km, T</a:t>
            </a:r>
            <a:r>
              <a:rPr lang="en-US" sz="1800" baseline="-25000"/>
              <a:t>n</a:t>
            </a:r>
            <a:r>
              <a:rPr lang="en-US" sz="1800"/>
              <a:t> = T</a:t>
            </a:r>
            <a:r>
              <a:rPr lang="en-US" sz="1800" baseline="-25000"/>
              <a:t>i</a:t>
            </a:r>
            <a:r>
              <a:rPr lang="en-US" sz="1800"/>
              <a:t>.</a:t>
            </a:r>
          </a:p>
          <a:p>
            <a:pPr>
              <a:spcBef>
                <a:spcPts val="0"/>
              </a:spcBef>
            </a:pPr>
            <a:endParaRPr lang="en-US" sz="1800"/>
          </a:p>
          <a:p>
            <a:pPr>
              <a:spcBef>
                <a:spcPts val="0"/>
              </a:spcBef>
            </a:pPr>
            <a:r>
              <a:rPr lang="en-US" sz="1800"/>
              <a:t>N</a:t>
            </a:r>
            <a:r>
              <a:rPr lang="en-US" sz="1800"/>
              <a:t>eed to consider the effects of solar activity, solar zenith angle, and observational zenith angle effects.  </a:t>
            </a:r>
          </a:p>
        </p:txBody>
      </p:sp>
      <p:graphicFrame>
        <p:nvGraphicFramePr>
          <p:cNvPr id="3" name="Object 2"/>
          <p:cNvGraphicFramePr>
            <a:graphicFrameLocks noChangeAspect="1"/>
          </p:cNvGraphicFramePr>
          <p:nvPr>
            <p:extLst>
              <p:ext uri="{D42A27DB-BD31-4B8C-83A1-F6EECF244321}">
                <p14:modId xmlns:p14="http://schemas.microsoft.com/office/powerpoint/2010/main" val="345942356"/>
              </p:ext>
            </p:extLst>
          </p:nvPr>
        </p:nvGraphicFramePr>
        <p:xfrm>
          <a:off x="2730500" y="1719525"/>
          <a:ext cx="3073400" cy="1289050"/>
        </p:xfrm>
        <a:graphic>
          <a:graphicData uri="http://schemas.openxmlformats.org/presentationml/2006/ole">
            <mc:AlternateContent xmlns:mc="http://schemas.openxmlformats.org/markup-compatibility/2006">
              <mc:Choice xmlns:v="urn:schemas-microsoft-com:vml" Requires="v">
                <p:oleObj spid="_x0000_s2051" name="Equation" r:id="rId4" imgW="1574800" imgH="660400" progId="Equation.3">
                  <p:embed/>
                </p:oleObj>
              </mc:Choice>
              <mc:Fallback>
                <p:oleObj name="Equation" r:id="rId4" imgW="1574800" imgH="660400" progId="Equation.3">
                  <p:embed/>
                  <p:pic>
                    <p:nvPicPr>
                      <p:cNvPr id="0" name=""/>
                      <p:cNvPicPr/>
                      <p:nvPr/>
                    </p:nvPicPr>
                    <p:blipFill>
                      <a:blip r:embed="rId5"/>
                      <a:stretch>
                        <a:fillRect/>
                      </a:stretch>
                    </p:blipFill>
                    <p:spPr>
                      <a:xfrm>
                        <a:off x="2730500" y="1719525"/>
                        <a:ext cx="3073400" cy="1289050"/>
                      </a:xfrm>
                      <a:prstGeom prst="rect">
                        <a:avLst/>
                      </a:prstGeom>
                    </p:spPr>
                  </p:pic>
                </p:oleObj>
              </mc:Fallback>
            </mc:AlternateContent>
          </a:graphicData>
        </a:graphic>
      </p:graphicFrame>
    </p:spTree>
    <p:extLst>
      <p:ext uri="{BB962C8B-B14F-4D97-AF65-F5344CB8AC3E}">
        <p14:creationId xmlns:p14="http://schemas.microsoft.com/office/powerpoint/2010/main" val="6623708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LbhSolAlt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4397375" cy="4397375"/>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LbhSolPres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5" y="1295400"/>
            <a:ext cx="4397375" cy="4397375"/>
          </a:xfrm>
          <a:prstGeom prst="rect">
            <a:avLst/>
          </a:prstGeom>
          <a:noFill/>
          <a:extLst>
            <a:ext uri="{909E8E84-426E-40dd-AFC4-6F175D3DCCD1}">
              <a14:hiddenFill xmlns:a14="http://schemas.microsoft.com/office/drawing/2010/main">
                <a:solidFill>
                  <a:srgbClr val="FFFFFF"/>
                </a:solidFill>
              </a14:hiddenFill>
            </a:ext>
          </a:extLst>
        </p:spPr>
      </p:pic>
      <p:sp>
        <p:nvSpPr>
          <p:cNvPr id="31748" name="Rectangle 4"/>
          <p:cNvSpPr>
            <a:spLocks noGrp="1" noChangeArrowheads="1"/>
          </p:cNvSpPr>
          <p:nvPr>
            <p:ph type="title"/>
          </p:nvPr>
        </p:nvSpPr>
        <p:spPr>
          <a:xfrm>
            <a:off x="990600" y="76200"/>
            <a:ext cx="7239000" cy="609600"/>
          </a:xfrm>
        </p:spPr>
        <p:txBody>
          <a:bodyPr/>
          <a:lstStyle/>
          <a:p>
            <a:r>
              <a:rPr lang="en-US" sz="2400">
                <a:latin typeface="Arial" charset="0"/>
                <a:ea typeface="ＭＳ Ｐゴシック" charset="0"/>
                <a:cs typeface="ＭＳ Ｐゴシック" charset="0"/>
              </a:rPr>
              <a:t>Solar Activity Effect on LBH Bands</a:t>
            </a:r>
          </a:p>
        </p:txBody>
      </p:sp>
      <p:sp>
        <p:nvSpPr>
          <p:cNvPr id="31749" name="Text Box 5"/>
          <p:cNvSpPr txBox="1">
            <a:spLocks noChangeArrowheads="1"/>
          </p:cNvSpPr>
          <p:nvPr/>
        </p:nvSpPr>
        <p:spPr bwMode="auto">
          <a:xfrm>
            <a:off x="1109663" y="1066800"/>
            <a:ext cx="22431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Altitude Coordinates</a:t>
            </a:r>
          </a:p>
        </p:txBody>
      </p:sp>
      <p:sp>
        <p:nvSpPr>
          <p:cNvPr id="31750" name="Text Box 6"/>
          <p:cNvSpPr txBox="1">
            <a:spLocks noChangeArrowheads="1"/>
          </p:cNvSpPr>
          <p:nvPr/>
        </p:nvSpPr>
        <p:spPr bwMode="auto">
          <a:xfrm>
            <a:off x="5638800" y="1066800"/>
            <a:ext cx="2852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Log-Pressure Coordinates</a:t>
            </a:r>
          </a:p>
        </p:txBody>
      </p:sp>
      <p:sp>
        <p:nvSpPr>
          <p:cNvPr id="31751" name="Text Box 7"/>
          <p:cNvSpPr txBox="1">
            <a:spLocks noChangeArrowheads="1"/>
          </p:cNvSpPr>
          <p:nvPr/>
        </p:nvSpPr>
        <p:spPr bwMode="auto">
          <a:xfrm>
            <a:off x="1889125" y="5759450"/>
            <a:ext cx="565467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0000"/>
              </a:lnSpc>
            </a:pPr>
            <a:r>
              <a:rPr lang="en-US" sz="1800"/>
              <a:t>F</a:t>
            </a:r>
            <a:r>
              <a:rPr lang="en-US" sz="1800" baseline="-25000"/>
              <a:t>10.7</a:t>
            </a:r>
            <a:r>
              <a:rPr lang="en-US" sz="1800"/>
              <a:t> =   70:  T</a:t>
            </a:r>
            <a:r>
              <a:rPr lang="en-US" sz="1800" baseline="-25000"/>
              <a:t>eff</a:t>
            </a:r>
            <a:r>
              <a:rPr lang="en-US" sz="1800"/>
              <a:t> = 578,  z</a:t>
            </a:r>
            <a:r>
              <a:rPr lang="en-US" sz="1800" baseline="-25000"/>
              <a:t>eff</a:t>
            </a:r>
            <a:r>
              <a:rPr lang="en-US" sz="1800"/>
              <a:t> = 150 km,  p</a:t>
            </a:r>
            <a:r>
              <a:rPr lang="en-US" sz="1800" baseline="-25000"/>
              <a:t>eff</a:t>
            </a:r>
            <a:r>
              <a:rPr lang="en-US" sz="1800"/>
              <a:t> = 3.7 nb</a:t>
            </a:r>
          </a:p>
          <a:p>
            <a:pPr>
              <a:lnSpc>
                <a:spcPct val="110000"/>
              </a:lnSpc>
            </a:pPr>
            <a:r>
              <a:rPr lang="en-US" sz="1800"/>
              <a:t>F</a:t>
            </a:r>
            <a:r>
              <a:rPr lang="en-US" sz="1800" baseline="-25000"/>
              <a:t>10.7</a:t>
            </a:r>
            <a:r>
              <a:rPr lang="en-US" sz="1800"/>
              <a:t> = 200:  T</a:t>
            </a:r>
            <a:r>
              <a:rPr lang="en-US" sz="1800" baseline="-25000"/>
              <a:t>eff</a:t>
            </a:r>
            <a:r>
              <a:rPr lang="en-US" sz="1800"/>
              <a:t> = 843,  z</a:t>
            </a:r>
            <a:r>
              <a:rPr lang="en-US" sz="1800" baseline="-25000"/>
              <a:t>eff</a:t>
            </a:r>
            <a:r>
              <a:rPr lang="en-US" sz="1800"/>
              <a:t> = 163 km,  p</a:t>
            </a:r>
            <a:r>
              <a:rPr lang="en-US" sz="1800" baseline="-25000"/>
              <a:t>eff</a:t>
            </a:r>
            <a:r>
              <a:rPr lang="en-US" sz="1800"/>
              <a:t> = 4.0 nb</a:t>
            </a:r>
          </a:p>
        </p:txBody>
      </p:sp>
    </p:spTree>
    <p:extLst>
      <p:ext uri="{BB962C8B-B14F-4D97-AF65-F5344CB8AC3E}">
        <p14:creationId xmlns:p14="http://schemas.microsoft.com/office/powerpoint/2010/main" val="9189590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LbhSzaAlt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4397375" cy="4397375"/>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LbhSzaPres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5" y="1295400"/>
            <a:ext cx="4397375" cy="4397375"/>
          </a:xfrm>
          <a:prstGeom prst="rect">
            <a:avLst/>
          </a:prstGeom>
          <a:noFill/>
          <a:extLst>
            <a:ext uri="{909E8E84-426E-40dd-AFC4-6F175D3DCCD1}">
              <a14:hiddenFill xmlns:a14="http://schemas.microsoft.com/office/drawing/2010/main">
                <a:solidFill>
                  <a:srgbClr val="FFFFFF"/>
                </a:solidFill>
              </a14:hiddenFill>
            </a:ext>
          </a:extLst>
        </p:spPr>
      </p:pic>
      <p:sp>
        <p:nvSpPr>
          <p:cNvPr id="35844" name="Rectangle 4"/>
          <p:cNvSpPr>
            <a:spLocks noGrp="1" noChangeArrowheads="1"/>
          </p:cNvSpPr>
          <p:nvPr>
            <p:ph type="title"/>
          </p:nvPr>
        </p:nvSpPr>
        <p:spPr>
          <a:xfrm>
            <a:off x="990600" y="76200"/>
            <a:ext cx="7239000" cy="609600"/>
          </a:xfrm>
        </p:spPr>
        <p:txBody>
          <a:bodyPr/>
          <a:lstStyle/>
          <a:p>
            <a:r>
              <a:rPr lang="en-US" sz="2400">
                <a:latin typeface="Arial" charset="0"/>
                <a:ea typeface="ＭＳ Ｐゴシック" charset="0"/>
                <a:cs typeface="ＭＳ Ｐゴシック" charset="0"/>
              </a:rPr>
              <a:t>Solar Zenith Angle Effect on LBH Bands</a:t>
            </a:r>
          </a:p>
        </p:txBody>
      </p:sp>
      <p:sp>
        <p:nvSpPr>
          <p:cNvPr id="35845" name="Text Box 5"/>
          <p:cNvSpPr txBox="1">
            <a:spLocks noChangeArrowheads="1"/>
          </p:cNvSpPr>
          <p:nvPr/>
        </p:nvSpPr>
        <p:spPr bwMode="auto">
          <a:xfrm>
            <a:off x="1109663" y="1066800"/>
            <a:ext cx="22431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Altitude Coordinates</a:t>
            </a:r>
          </a:p>
        </p:txBody>
      </p:sp>
      <p:sp>
        <p:nvSpPr>
          <p:cNvPr id="35846" name="Text Box 6"/>
          <p:cNvSpPr txBox="1">
            <a:spLocks noChangeArrowheads="1"/>
          </p:cNvSpPr>
          <p:nvPr/>
        </p:nvSpPr>
        <p:spPr bwMode="auto">
          <a:xfrm>
            <a:off x="5638800" y="1066800"/>
            <a:ext cx="2852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Log-Pressure Coordinates</a:t>
            </a:r>
          </a:p>
        </p:txBody>
      </p:sp>
      <p:sp>
        <p:nvSpPr>
          <p:cNvPr id="35847" name="Text Box 7"/>
          <p:cNvSpPr txBox="1">
            <a:spLocks noChangeArrowheads="1"/>
          </p:cNvSpPr>
          <p:nvPr/>
        </p:nvSpPr>
        <p:spPr bwMode="auto">
          <a:xfrm>
            <a:off x="1889125" y="5759450"/>
            <a:ext cx="565467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0000"/>
              </a:lnSpc>
            </a:pPr>
            <a:r>
              <a:rPr lang="en-US" sz="1800"/>
              <a:t>SZA =   0:  T</a:t>
            </a:r>
            <a:r>
              <a:rPr lang="en-US" sz="1800" baseline="-25000"/>
              <a:t>eff</a:t>
            </a:r>
            <a:r>
              <a:rPr lang="en-US" sz="1800"/>
              <a:t> = 578,  z</a:t>
            </a:r>
            <a:r>
              <a:rPr lang="en-US" sz="1800" baseline="-25000"/>
              <a:t>eff</a:t>
            </a:r>
            <a:r>
              <a:rPr lang="en-US" sz="1800"/>
              <a:t> = 150 km,  p</a:t>
            </a:r>
            <a:r>
              <a:rPr lang="en-US" sz="1800" baseline="-25000"/>
              <a:t>eff</a:t>
            </a:r>
            <a:r>
              <a:rPr lang="en-US" sz="1800"/>
              <a:t> = 3.7 nb</a:t>
            </a:r>
          </a:p>
          <a:p>
            <a:pPr>
              <a:lnSpc>
                <a:spcPct val="110000"/>
              </a:lnSpc>
            </a:pPr>
            <a:r>
              <a:rPr lang="en-US" sz="1800"/>
              <a:t>SZA = 70:  T</a:t>
            </a:r>
            <a:r>
              <a:rPr lang="en-US" sz="1800" baseline="-25000"/>
              <a:t>eff</a:t>
            </a:r>
            <a:r>
              <a:rPr lang="en-US" sz="1800"/>
              <a:t> = 686,  z</a:t>
            </a:r>
            <a:r>
              <a:rPr lang="en-US" sz="1800" baseline="-25000"/>
              <a:t>eff</a:t>
            </a:r>
            <a:r>
              <a:rPr lang="en-US" sz="1800"/>
              <a:t> = 162 km,  p</a:t>
            </a:r>
            <a:r>
              <a:rPr lang="en-US" sz="1800" baseline="-25000"/>
              <a:t>eff</a:t>
            </a:r>
            <a:r>
              <a:rPr lang="en-US" sz="1800"/>
              <a:t> = 2.1 nb</a:t>
            </a:r>
          </a:p>
        </p:txBody>
      </p:sp>
    </p:spTree>
    <p:extLst>
      <p:ext uri="{BB962C8B-B14F-4D97-AF65-F5344CB8AC3E}">
        <p14:creationId xmlns:p14="http://schemas.microsoft.com/office/powerpoint/2010/main" val="75615143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Simulation of Effective Temperature</a:t>
            </a:r>
          </a:p>
        </p:txBody>
      </p:sp>
      <p:sp>
        <p:nvSpPr>
          <p:cNvPr id="5" name="Slide Number Placeholder 4"/>
          <p:cNvSpPr>
            <a:spLocks noGrp="1"/>
          </p:cNvSpPr>
          <p:nvPr>
            <p:ph type="sldNum" sz="quarter" idx="12"/>
          </p:nvPr>
        </p:nvSpPr>
        <p:spPr/>
        <p:txBody>
          <a:bodyPr/>
          <a:lstStyle/>
          <a:p>
            <a:fld id="{EAC12963-46B2-B040-A1D0-2B2E5D4E783D}" type="slidenum">
              <a:rPr lang="en-US"/>
              <a:pPr/>
              <a:t>37</a:t>
            </a:fld>
            <a:endParaRPr lang="en-US" dirty="0"/>
          </a:p>
        </p:txBody>
      </p:sp>
      <p:pic>
        <p:nvPicPr>
          <p:cNvPr id="6" name="Picture 5" descr="plot.decsolmax.TEF.02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0"/>
            <a:ext cx="6096000" cy="6096000"/>
          </a:xfrm>
          <a:prstGeom prst="rect">
            <a:avLst/>
          </a:prstGeom>
        </p:spPr>
      </p:pic>
    </p:spTree>
    <p:extLst>
      <p:ext uri="{BB962C8B-B14F-4D97-AF65-F5344CB8AC3E}">
        <p14:creationId xmlns:p14="http://schemas.microsoft.com/office/powerpoint/2010/main" val="29242319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 Ultraviolet Imaging Spectrograph</a:t>
            </a:r>
          </a:p>
        </p:txBody>
      </p:sp>
      <p:graphicFrame>
        <p:nvGraphicFramePr>
          <p:cNvPr id="5" name="Object 10"/>
          <p:cNvGraphicFramePr>
            <a:graphicFrameLocks noChangeAspect="1"/>
          </p:cNvGraphicFramePr>
          <p:nvPr>
            <p:extLst>
              <p:ext uri="{D42A27DB-BD31-4B8C-83A1-F6EECF244321}">
                <p14:modId xmlns:p14="http://schemas.microsoft.com/office/powerpoint/2010/main" val="1398228733"/>
              </p:ext>
            </p:extLst>
          </p:nvPr>
        </p:nvGraphicFramePr>
        <p:xfrm>
          <a:off x="4800600" y="834483"/>
          <a:ext cx="4191000" cy="5642517"/>
        </p:xfrm>
        <a:graphic>
          <a:graphicData uri="http://schemas.openxmlformats.org/presentationml/2006/ole">
            <mc:AlternateContent xmlns:mc="http://schemas.openxmlformats.org/markup-compatibility/2006">
              <mc:Choice xmlns:v="urn:schemas-microsoft-com:vml" Requires="v">
                <p:oleObj spid="_x0000_s1083" name="Image" r:id="rId3" imgW="8914286" imgH="12000000" progId="">
                  <p:embed/>
                </p:oleObj>
              </mc:Choice>
              <mc:Fallback>
                <p:oleObj name="Image" r:id="rId3" imgW="8914286" imgH="12000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834483"/>
                        <a:ext cx="4191000" cy="5642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Group 25"/>
          <p:cNvGraphicFramePr>
            <a:graphicFrameLocks noGrp="1"/>
          </p:cNvGraphicFramePr>
          <p:nvPr>
            <p:extLst>
              <p:ext uri="{D42A27DB-BD31-4B8C-83A1-F6EECF244321}">
                <p14:modId xmlns:p14="http://schemas.microsoft.com/office/powerpoint/2010/main" val="3777351425"/>
              </p:ext>
            </p:extLst>
          </p:nvPr>
        </p:nvGraphicFramePr>
        <p:xfrm>
          <a:off x="533400" y="5105401"/>
          <a:ext cx="3581400" cy="1676400"/>
        </p:xfrm>
        <a:graphic>
          <a:graphicData uri="http://schemas.openxmlformats.org/drawingml/2006/table">
            <a:tbl>
              <a:tblPr/>
              <a:tblGrid>
                <a:gridCol w="1684421"/>
                <a:gridCol w="1896979"/>
              </a:tblGrid>
              <a:tr h="244909">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ＭＳ Ｐゴシック" charset="0"/>
                          <a:cs typeface="ＭＳ Ｐゴシック" charset="0"/>
                        </a:rPr>
                        <a:t>Instrument </a:t>
                      </a: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Summary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8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Volume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ＭＳ Ｐゴシック" charset="0"/>
                          <a:cs typeface="ＭＳ Ｐゴシック" charset="0"/>
                        </a:rPr>
                        <a:t>51×55×69 </a:t>
                      </a: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cm</a:t>
                      </a:r>
                      <a:r>
                        <a:rPr kumimoji="0" lang="en-US" sz="1600" b="1" i="0" u="none" strike="noStrike" cap="none" normalizeH="0" baseline="30000" dirty="0">
                          <a:ln>
                            <a:noFill/>
                          </a:ln>
                          <a:solidFill>
                            <a:schemeClr val="tx1"/>
                          </a:solidFill>
                          <a:effectLst/>
                          <a:latin typeface="+mn-lt"/>
                          <a:ea typeface="ＭＳ Ｐゴシック" charset="0"/>
                          <a:cs typeface="ＭＳ Ｐゴシック" charset="0"/>
                        </a:rPr>
                        <a:t>3</a:t>
                      </a:r>
                      <a:endParaRPr kumimoji="0" lang="en-US" sz="16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4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Mass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ＭＳ Ｐゴシック" charset="0"/>
                          <a:cs typeface="ＭＳ Ｐゴシック" charset="0"/>
                        </a:rPr>
                        <a:t>33 </a:t>
                      </a: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kg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22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ＭＳ Ｐゴシック" charset="0"/>
                          <a:cs typeface="ＭＳ Ｐゴシック" charset="0"/>
                        </a:rPr>
                        <a:t>53 </a:t>
                      </a: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22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Data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ＭＳ Ｐゴシック" charset="0"/>
                          <a:cs typeface="ＭＳ Ｐゴシック" charset="0"/>
                        </a:rPr>
                        <a:t>3.3 </a:t>
                      </a:r>
                      <a:r>
                        <a:rPr kumimoji="0" lang="en-US" sz="1600" b="1" i="0" u="none" strike="noStrike" cap="none" normalizeH="0" baseline="0" dirty="0">
                          <a:ln>
                            <a:noFill/>
                          </a:ln>
                          <a:solidFill>
                            <a:schemeClr val="tx1"/>
                          </a:solidFill>
                          <a:effectLst/>
                          <a:latin typeface="+mn-lt"/>
                          <a:ea typeface="ＭＳ Ｐゴシック" charset="0"/>
                          <a:cs typeface="ＭＳ Ｐゴシック" charset="0"/>
                        </a:rPr>
                        <a:t>Mbit/sec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TextBox 6"/>
          <p:cNvSpPr txBox="1"/>
          <p:nvPr/>
        </p:nvSpPr>
        <p:spPr>
          <a:xfrm>
            <a:off x="304800" y="609600"/>
            <a:ext cx="4724400" cy="4396075"/>
          </a:xfrm>
          <a:prstGeom prst="rect">
            <a:avLst/>
          </a:prstGeom>
          <a:noFill/>
        </p:spPr>
        <p:txBody>
          <a:bodyPr wrap="square" rtlCol="0">
            <a:spAutoFit/>
          </a:bodyPr>
          <a:lstStyle/>
          <a:p>
            <a:pPr eaLnBrk="0" fontAlgn="base" hangingPunct="0">
              <a:lnSpc>
                <a:spcPts val="2400"/>
              </a:lnSpc>
              <a:spcBef>
                <a:spcPts val="0"/>
              </a:spcBef>
              <a:spcAft>
                <a:spcPct val="0"/>
              </a:spcAft>
            </a:pPr>
            <a:r>
              <a:rPr lang="en-US" sz="1800" b="1" dirty="0" smtClean="0">
                <a:solidFill>
                  <a:srgbClr val="000000"/>
                </a:solidFill>
              </a:rPr>
              <a:t>• Two </a:t>
            </a:r>
            <a:r>
              <a:rPr lang="en-US" sz="1800" b="1" dirty="0">
                <a:solidFill>
                  <a:srgbClr val="000000"/>
                </a:solidFill>
              </a:rPr>
              <a:t>identical channels</a:t>
            </a:r>
          </a:p>
          <a:p>
            <a:pPr eaLnBrk="0" fontAlgn="base" hangingPunct="0">
              <a:lnSpc>
                <a:spcPts val="2400"/>
              </a:lnSpc>
              <a:spcBef>
                <a:spcPts val="0"/>
              </a:spcBef>
              <a:spcAft>
                <a:spcPct val="0"/>
              </a:spcAft>
            </a:pPr>
            <a:r>
              <a:rPr lang="en-US" sz="1800" b="1" dirty="0" smtClean="0">
                <a:solidFill>
                  <a:srgbClr val="000000"/>
                </a:solidFill>
              </a:rPr>
              <a:t>• Fully </a:t>
            </a:r>
            <a:r>
              <a:rPr lang="en-US" sz="1800" b="1" dirty="0">
                <a:solidFill>
                  <a:srgbClr val="000000"/>
                </a:solidFill>
              </a:rPr>
              <a:t>independent observing modes </a:t>
            </a:r>
          </a:p>
          <a:p>
            <a:pPr marL="365760" lvl="1" eaLnBrk="0" fontAlgn="base" hangingPunct="0">
              <a:lnSpc>
                <a:spcPts val="2400"/>
              </a:lnSpc>
              <a:spcBef>
                <a:spcPts val="0"/>
              </a:spcBef>
              <a:spcAft>
                <a:spcPct val="0"/>
              </a:spcAft>
            </a:pPr>
            <a:r>
              <a:rPr lang="en-US" sz="1800" b="1" dirty="0">
                <a:solidFill>
                  <a:srgbClr val="000000"/>
                </a:solidFill>
              </a:rPr>
              <a:t>– Disk images and limb scans</a:t>
            </a:r>
          </a:p>
          <a:p>
            <a:pPr marL="640080" lvl="2" eaLnBrk="0" fontAlgn="base" hangingPunct="0">
              <a:lnSpc>
                <a:spcPts val="2400"/>
              </a:lnSpc>
              <a:spcBef>
                <a:spcPts val="0"/>
              </a:spcBef>
              <a:spcAft>
                <a:spcPct val="0"/>
              </a:spcAft>
            </a:pPr>
            <a:r>
              <a:rPr lang="en-US" sz="1800" b="1" dirty="0">
                <a:solidFill>
                  <a:srgbClr val="000000"/>
                </a:solidFill>
              </a:rPr>
              <a:t>- Dayside: T and O/N</a:t>
            </a:r>
            <a:r>
              <a:rPr lang="en-US" sz="1800" b="1" baseline="-25000" dirty="0">
                <a:solidFill>
                  <a:srgbClr val="000000"/>
                </a:solidFill>
              </a:rPr>
              <a:t>2</a:t>
            </a:r>
            <a:endParaRPr lang="en-US" sz="1800" b="1" dirty="0">
              <a:solidFill>
                <a:srgbClr val="000000"/>
              </a:solidFill>
            </a:endParaRPr>
          </a:p>
          <a:p>
            <a:pPr marL="640080" lvl="2" eaLnBrk="0" fontAlgn="base" hangingPunct="0">
              <a:lnSpc>
                <a:spcPts val="2400"/>
              </a:lnSpc>
              <a:spcBef>
                <a:spcPts val="0"/>
              </a:spcBef>
              <a:spcAft>
                <a:spcPct val="0"/>
              </a:spcAft>
            </a:pPr>
            <a:r>
              <a:rPr lang="en-US" sz="1800" b="1" dirty="0">
                <a:solidFill>
                  <a:srgbClr val="000000"/>
                </a:solidFill>
              </a:rPr>
              <a:t>- Nightside: O</a:t>
            </a:r>
            <a:r>
              <a:rPr lang="en-US" sz="1800" b="1" baseline="30000" dirty="0">
                <a:solidFill>
                  <a:srgbClr val="000000"/>
                </a:solidFill>
              </a:rPr>
              <a:t>+ </a:t>
            </a:r>
            <a:r>
              <a:rPr lang="en-US" sz="1800" b="1" dirty="0">
                <a:solidFill>
                  <a:srgbClr val="000000"/>
                </a:solidFill>
              </a:rPr>
              <a:t>density</a:t>
            </a:r>
          </a:p>
          <a:p>
            <a:pPr marL="365760" lvl="1" eaLnBrk="0" fontAlgn="base" hangingPunct="0">
              <a:lnSpc>
                <a:spcPts val="2400"/>
              </a:lnSpc>
              <a:spcBef>
                <a:spcPts val="0"/>
              </a:spcBef>
              <a:spcAft>
                <a:spcPct val="0"/>
              </a:spcAft>
            </a:pPr>
            <a:r>
              <a:rPr lang="en-US" sz="1800" b="1" dirty="0">
                <a:solidFill>
                  <a:srgbClr val="000000"/>
                </a:solidFill>
              </a:rPr>
              <a:t>– Stellar occultation</a:t>
            </a:r>
          </a:p>
          <a:p>
            <a:pPr eaLnBrk="0" fontAlgn="base" hangingPunct="0">
              <a:lnSpc>
                <a:spcPts val="2400"/>
              </a:lnSpc>
              <a:spcBef>
                <a:spcPts val="0"/>
              </a:spcBef>
            </a:pPr>
            <a:r>
              <a:rPr lang="en-US" sz="1800" b="1" dirty="0" smtClean="0">
                <a:solidFill>
                  <a:srgbClr val="000000"/>
                </a:solidFill>
              </a:rPr>
              <a:t>• Heritage</a:t>
            </a:r>
          </a:p>
          <a:p>
            <a:pPr marL="457200" lvl="2" eaLnBrk="0" fontAlgn="base" hangingPunct="0">
              <a:lnSpc>
                <a:spcPts val="2400"/>
              </a:lnSpc>
              <a:spcBef>
                <a:spcPts val="0"/>
              </a:spcBef>
              <a:spcAft>
                <a:spcPct val="0"/>
              </a:spcAft>
            </a:pPr>
            <a:r>
              <a:rPr lang="en-US" sz="1800" b="1" dirty="0" smtClean="0">
                <a:solidFill>
                  <a:srgbClr val="000000"/>
                </a:solidFill>
              </a:rPr>
              <a:t>– </a:t>
            </a:r>
            <a:r>
              <a:rPr lang="en-US" sz="1800" b="1" dirty="0">
                <a:solidFill>
                  <a:srgbClr val="000000"/>
                </a:solidFill>
              </a:rPr>
              <a:t>Cassini UVIS</a:t>
            </a:r>
          </a:p>
          <a:p>
            <a:pPr marL="457200" lvl="2" eaLnBrk="0" fontAlgn="base" hangingPunct="0">
              <a:lnSpc>
                <a:spcPts val="2400"/>
              </a:lnSpc>
              <a:spcBef>
                <a:spcPts val="0"/>
              </a:spcBef>
              <a:spcAft>
                <a:spcPct val="0"/>
              </a:spcAft>
            </a:pPr>
            <a:r>
              <a:rPr lang="en-US" sz="1800" b="1" dirty="0" smtClean="0">
                <a:solidFill>
                  <a:srgbClr val="000000"/>
                </a:solidFill>
              </a:rPr>
              <a:t>– MESSENGER MASCS</a:t>
            </a:r>
          </a:p>
          <a:p>
            <a:pPr marL="457200" lvl="2" eaLnBrk="0" fontAlgn="base" hangingPunct="0">
              <a:lnSpc>
                <a:spcPts val="2400"/>
              </a:lnSpc>
              <a:spcBef>
                <a:spcPts val="0"/>
              </a:spcBef>
              <a:spcAft>
                <a:spcPct val="0"/>
              </a:spcAft>
            </a:pPr>
            <a:r>
              <a:rPr lang="en-US" sz="1800" b="1" dirty="0" smtClean="0">
                <a:solidFill>
                  <a:srgbClr val="000000"/>
                </a:solidFill>
              </a:rPr>
              <a:t>– </a:t>
            </a:r>
            <a:r>
              <a:rPr lang="en-US" sz="1800" b="1" dirty="0">
                <a:solidFill>
                  <a:srgbClr val="000000"/>
                </a:solidFill>
              </a:rPr>
              <a:t>MAVEN IUVS</a:t>
            </a:r>
          </a:p>
          <a:p>
            <a:pPr marL="0" lvl="1">
              <a:lnSpc>
                <a:spcPts val="2400"/>
              </a:lnSpc>
              <a:spcBef>
                <a:spcPts val="0"/>
              </a:spcBef>
            </a:pPr>
            <a:r>
              <a:rPr lang="en-US" b="1" dirty="0">
                <a:solidFill>
                  <a:srgbClr val="000000"/>
                </a:solidFill>
              </a:rPr>
              <a:t>• Deployed on a Geostationary Comsat</a:t>
            </a:r>
          </a:p>
          <a:p>
            <a:pPr marL="457200" lvl="2">
              <a:lnSpc>
                <a:spcPts val="2400"/>
              </a:lnSpc>
              <a:spcBef>
                <a:spcPts val="0"/>
              </a:spcBef>
            </a:pPr>
            <a:r>
              <a:rPr lang="en-US" b="1" dirty="0">
                <a:solidFill>
                  <a:srgbClr val="000000"/>
                </a:solidFill>
              </a:rPr>
              <a:t>— Provided by SES-GS</a:t>
            </a:r>
          </a:p>
          <a:p>
            <a:pPr marL="457200" lvl="2">
              <a:lnSpc>
                <a:spcPts val="2400"/>
              </a:lnSpc>
              <a:spcBef>
                <a:spcPts val="0"/>
              </a:spcBef>
            </a:pPr>
            <a:r>
              <a:rPr lang="en-US" b="1" dirty="0">
                <a:solidFill>
                  <a:srgbClr val="000000"/>
                </a:solidFill>
              </a:rPr>
              <a:t>— Airbus </a:t>
            </a:r>
            <a:r>
              <a:rPr lang="en-US" b="1" kern="0" dirty="0">
                <a:latin typeface="Helvetica"/>
                <a:ea typeface="ＭＳ Ｐゴシック" pitchFamily="-97" charset="-128"/>
                <a:cs typeface="Helvetica"/>
              </a:rPr>
              <a:t>SES-14 </a:t>
            </a:r>
            <a:r>
              <a:rPr lang="en-US" b="1" dirty="0">
                <a:solidFill>
                  <a:srgbClr val="000000"/>
                </a:solidFill>
              </a:rPr>
              <a:t>at 47.5 W long.</a:t>
            </a:r>
          </a:p>
          <a:p>
            <a:pPr marL="457200" lvl="2">
              <a:lnSpc>
                <a:spcPts val="2400"/>
              </a:lnSpc>
              <a:spcBef>
                <a:spcPts val="0"/>
              </a:spcBef>
            </a:pPr>
            <a:r>
              <a:rPr lang="en-US" b="1" dirty="0">
                <a:solidFill>
                  <a:srgbClr val="000000"/>
                </a:solidFill>
              </a:rPr>
              <a:t>— Launch in late 2017</a:t>
            </a:r>
          </a:p>
        </p:txBody>
      </p:sp>
      <p:sp>
        <p:nvSpPr>
          <p:cNvPr id="3" name="Slide Number Placeholder 2"/>
          <p:cNvSpPr>
            <a:spLocks noGrp="1"/>
          </p:cNvSpPr>
          <p:nvPr>
            <p:ph type="sldNum" sz="quarter" idx="12"/>
          </p:nvPr>
        </p:nvSpPr>
        <p:spPr/>
        <p:txBody>
          <a:bodyPr/>
          <a:lstStyle/>
          <a:p>
            <a:fld id="{EAC12963-46B2-B040-A1D0-2B2E5D4E783D}" type="slidenum">
              <a:rPr lang="en-US"/>
              <a:pPr/>
              <a:t>4</a:t>
            </a:fld>
            <a:endParaRPr lang="en-US" sz="1200" dirty="0">
              <a:solidFill>
                <a:schemeClr val="tx1"/>
              </a:solidFill>
            </a:endParaRPr>
          </a:p>
        </p:txBody>
      </p:sp>
    </p:spTree>
    <p:extLst>
      <p:ext uri="{BB962C8B-B14F-4D97-AF65-F5344CB8AC3E}">
        <p14:creationId xmlns:p14="http://schemas.microsoft.com/office/powerpoint/2010/main" val="37050021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 Ultraviolet Imaging Spectrograph</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67458"/>
            <a:ext cx="3733800" cy="588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13306"/>
            <a:ext cx="3400425" cy="559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098634" y="2594737"/>
            <a:ext cx="1641796" cy="338554"/>
          </a:xfrm>
          <a:prstGeom prst="rect">
            <a:avLst/>
          </a:prstGeom>
          <a:noFill/>
        </p:spPr>
        <p:txBody>
          <a:bodyPr wrap="none" rtlCol="0">
            <a:spAutoFit/>
          </a:bodyPr>
          <a:lstStyle/>
          <a:p>
            <a:r>
              <a:rPr lang="en-US" sz="1600" dirty="0" smtClean="0"/>
              <a:t>Alignment Cube</a:t>
            </a:r>
          </a:p>
        </p:txBody>
      </p:sp>
      <p:sp>
        <p:nvSpPr>
          <p:cNvPr id="11" name="TextBox 10"/>
          <p:cNvSpPr txBox="1"/>
          <p:nvPr/>
        </p:nvSpPr>
        <p:spPr>
          <a:xfrm>
            <a:off x="162339" y="980710"/>
            <a:ext cx="2226763" cy="338554"/>
          </a:xfrm>
          <a:prstGeom prst="rect">
            <a:avLst/>
          </a:prstGeom>
          <a:noFill/>
        </p:spPr>
        <p:txBody>
          <a:bodyPr wrap="none" rtlCol="0">
            <a:spAutoFit/>
          </a:bodyPr>
          <a:lstStyle/>
          <a:p>
            <a:r>
              <a:rPr lang="en-US" sz="1600" dirty="0" smtClean="0"/>
              <a:t>1-Shot Aperture Cover</a:t>
            </a:r>
          </a:p>
        </p:txBody>
      </p:sp>
      <p:cxnSp>
        <p:nvCxnSpPr>
          <p:cNvPr id="12" name="Straight Connector 11"/>
          <p:cNvCxnSpPr/>
          <p:nvPr/>
        </p:nvCxnSpPr>
        <p:spPr bwMode="auto">
          <a:xfrm>
            <a:off x="609600" y="1319264"/>
            <a:ext cx="381000" cy="672499"/>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13" name="TextBox 12"/>
          <p:cNvSpPr txBox="1"/>
          <p:nvPr/>
        </p:nvSpPr>
        <p:spPr>
          <a:xfrm>
            <a:off x="4132286" y="1981200"/>
            <a:ext cx="1277914" cy="338554"/>
          </a:xfrm>
          <a:prstGeom prst="rect">
            <a:avLst/>
          </a:prstGeom>
          <a:noFill/>
        </p:spPr>
        <p:txBody>
          <a:bodyPr wrap="none" rtlCol="0">
            <a:spAutoFit/>
          </a:bodyPr>
          <a:lstStyle/>
          <a:p>
            <a:r>
              <a:rPr lang="en-US" sz="1600" dirty="0" smtClean="0"/>
              <a:t>Light Shade</a:t>
            </a:r>
          </a:p>
        </p:txBody>
      </p:sp>
      <p:cxnSp>
        <p:nvCxnSpPr>
          <p:cNvPr id="14" name="Straight Connector 13"/>
          <p:cNvCxnSpPr>
            <a:stCxn id="10" idx="1"/>
          </p:cNvCxnSpPr>
          <p:nvPr/>
        </p:nvCxnSpPr>
        <p:spPr bwMode="auto">
          <a:xfrm flipH="1" flipV="1">
            <a:off x="3886200" y="2594737"/>
            <a:ext cx="212434" cy="169277"/>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15" name="Straight Connector 14"/>
          <p:cNvCxnSpPr>
            <a:stCxn id="13" idx="1"/>
          </p:cNvCxnSpPr>
          <p:nvPr/>
        </p:nvCxnSpPr>
        <p:spPr bwMode="auto">
          <a:xfrm flipH="1">
            <a:off x="2389102" y="2150477"/>
            <a:ext cx="1743184" cy="444260"/>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16" name="TextBox 15"/>
          <p:cNvSpPr txBox="1"/>
          <p:nvPr/>
        </p:nvSpPr>
        <p:spPr>
          <a:xfrm>
            <a:off x="4191000" y="1447800"/>
            <a:ext cx="2008883" cy="338554"/>
          </a:xfrm>
          <a:prstGeom prst="rect">
            <a:avLst/>
          </a:prstGeom>
          <a:noFill/>
        </p:spPr>
        <p:txBody>
          <a:bodyPr wrap="none" rtlCol="0">
            <a:spAutoFit/>
          </a:bodyPr>
          <a:lstStyle/>
          <a:p>
            <a:r>
              <a:rPr lang="en-US" sz="1600" dirty="0" smtClean="0"/>
              <a:t>Solar Safety Sensor</a:t>
            </a:r>
          </a:p>
        </p:txBody>
      </p:sp>
      <p:cxnSp>
        <p:nvCxnSpPr>
          <p:cNvPr id="17" name="Straight Connector 16"/>
          <p:cNvCxnSpPr>
            <a:stCxn id="16" idx="1"/>
          </p:cNvCxnSpPr>
          <p:nvPr/>
        </p:nvCxnSpPr>
        <p:spPr bwMode="auto">
          <a:xfrm flipH="1">
            <a:off x="3505200" y="1617077"/>
            <a:ext cx="685800" cy="440323"/>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18" name="TextBox 17"/>
          <p:cNvSpPr txBox="1"/>
          <p:nvPr/>
        </p:nvSpPr>
        <p:spPr>
          <a:xfrm>
            <a:off x="4267200" y="3055203"/>
            <a:ext cx="1106072" cy="830997"/>
          </a:xfrm>
          <a:prstGeom prst="rect">
            <a:avLst/>
          </a:prstGeom>
          <a:noFill/>
        </p:spPr>
        <p:txBody>
          <a:bodyPr wrap="none" rtlCol="0">
            <a:spAutoFit/>
          </a:bodyPr>
          <a:lstStyle/>
          <a:p>
            <a:r>
              <a:rPr lang="en-US" sz="1600" dirty="0" smtClean="0"/>
              <a:t>Telescope</a:t>
            </a:r>
          </a:p>
          <a:p>
            <a:r>
              <a:rPr lang="en-US" sz="1600" dirty="0" smtClean="0"/>
              <a:t>Slit Mech</a:t>
            </a:r>
          </a:p>
          <a:p>
            <a:r>
              <a:rPr lang="en-US" sz="1600" dirty="0" smtClean="0"/>
              <a:t>Aperture</a:t>
            </a:r>
          </a:p>
        </p:txBody>
      </p:sp>
      <p:cxnSp>
        <p:nvCxnSpPr>
          <p:cNvPr id="19" name="Straight Connector 18"/>
          <p:cNvCxnSpPr/>
          <p:nvPr/>
        </p:nvCxnSpPr>
        <p:spPr bwMode="auto">
          <a:xfrm flipH="1" flipV="1">
            <a:off x="3352800" y="2764014"/>
            <a:ext cx="914400" cy="436386"/>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20" name="Straight Connector 19"/>
          <p:cNvCxnSpPr>
            <a:stCxn id="18" idx="1"/>
          </p:cNvCxnSpPr>
          <p:nvPr/>
        </p:nvCxnSpPr>
        <p:spPr bwMode="auto">
          <a:xfrm flipH="1">
            <a:off x="2971800" y="3470702"/>
            <a:ext cx="1295400" cy="93449"/>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21" name="Straight Connector 20"/>
          <p:cNvCxnSpPr/>
          <p:nvPr/>
        </p:nvCxnSpPr>
        <p:spPr bwMode="auto">
          <a:xfrm flipH="1" flipV="1">
            <a:off x="2590800" y="3657600"/>
            <a:ext cx="1600200" cy="76200"/>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22" name="TextBox 21"/>
          <p:cNvSpPr txBox="1"/>
          <p:nvPr/>
        </p:nvSpPr>
        <p:spPr>
          <a:xfrm>
            <a:off x="3992417" y="4114800"/>
            <a:ext cx="1757212" cy="584775"/>
          </a:xfrm>
          <a:prstGeom prst="rect">
            <a:avLst/>
          </a:prstGeom>
          <a:noFill/>
        </p:spPr>
        <p:txBody>
          <a:bodyPr wrap="none" rtlCol="0">
            <a:spAutoFit/>
          </a:bodyPr>
          <a:lstStyle/>
          <a:p>
            <a:r>
              <a:rPr lang="en-US" sz="1600" dirty="0" smtClean="0"/>
              <a:t>Scan Mechanism</a:t>
            </a:r>
          </a:p>
          <a:p>
            <a:r>
              <a:rPr lang="en-US" sz="1600" dirty="0" smtClean="0"/>
              <a:t>Scan Mirror Visor</a:t>
            </a:r>
          </a:p>
        </p:txBody>
      </p:sp>
      <p:cxnSp>
        <p:nvCxnSpPr>
          <p:cNvPr id="23" name="Straight Connector 22"/>
          <p:cNvCxnSpPr/>
          <p:nvPr/>
        </p:nvCxnSpPr>
        <p:spPr bwMode="auto">
          <a:xfrm flipH="1" flipV="1">
            <a:off x="2324101" y="4038600"/>
            <a:ext cx="1668316" cy="228600"/>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24" name="Straight Connector 23"/>
          <p:cNvCxnSpPr/>
          <p:nvPr/>
        </p:nvCxnSpPr>
        <p:spPr bwMode="auto">
          <a:xfrm flipH="1" flipV="1">
            <a:off x="2324100" y="4407188"/>
            <a:ext cx="1668317" cy="164812"/>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25" name="Straight Connector 24"/>
          <p:cNvCxnSpPr/>
          <p:nvPr/>
        </p:nvCxnSpPr>
        <p:spPr bwMode="auto">
          <a:xfrm flipV="1">
            <a:off x="5740430" y="3886200"/>
            <a:ext cx="965170" cy="381000"/>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26" name="Straight Connector 25"/>
          <p:cNvCxnSpPr/>
          <p:nvPr/>
        </p:nvCxnSpPr>
        <p:spPr bwMode="auto">
          <a:xfrm flipV="1">
            <a:off x="5740430" y="4076700"/>
            <a:ext cx="812770" cy="495300"/>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27" name="TextBox 26"/>
          <p:cNvSpPr txBox="1"/>
          <p:nvPr/>
        </p:nvSpPr>
        <p:spPr>
          <a:xfrm>
            <a:off x="3886200" y="6248400"/>
            <a:ext cx="2020105" cy="338554"/>
          </a:xfrm>
          <a:prstGeom prst="rect">
            <a:avLst/>
          </a:prstGeom>
          <a:noFill/>
        </p:spPr>
        <p:txBody>
          <a:bodyPr wrap="none" rtlCol="0">
            <a:spAutoFit/>
          </a:bodyPr>
          <a:lstStyle/>
          <a:p>
            <a:r>
              <a:rPr lang="en-US" sz="1600" dirty="0" smtClean="0"/>
              <a:t>Detector Electronics</a:t>
            </a:r>
          </a:p>
        </p:txBody>
      </p:sp>
      <p:cxnSp>
        <p:nvCxnSpPr>
          <p:cNvPr id="28" name="Straight Connector 27"/>
          <p:cNvCxnSpPr/>
          <p:nvPr/>
        </p:nvCxnSpPr>
        <p:spPr bwMode="auto">
          <a:xfrm flipV="1">
            <a:off x="5029200" y="6096000"/>
            <a:ext cx="1295400" cy="152400"/>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29" name="TextBox 28"/>
          <p:cNvSpPr txBox="1"/>
          <p:nvPr/>
        </p:nvSpPr>
        <p:spPr>
          <a:xfrm>
            <a:off x="3992417" y="5943600"/>
            <a:ext cx="740908" cy="338554"/>
          </a:xfrm>
          <a:prstGeom prst="rect">
            <a:avLst/>
          </a:prstGeom>
          <a:noFill/>
        </p:spPr>
        <p:txBody>
          <a:bodyPr wrap="none" rtlCol="0">
            <a:spAutoFit/>
          </a:bodyPr>
          <a:lstStyle/>
          <a:p>
            <a:r>
              <a:rPr lang="en-US" sz="1600" dirty="0" smtClean="0"/>
              <a:t>HVPS</a:t>
            </a:r>
          </a:p>
        </p:txBody>
      </p:sp>
      <p:cxnSp>
        <p:nvCxnSpPr>
          <p:cNvPr id="30" name="Straight Connector 29"/>
          <p:cNvCxnSpPr/>
          <p:nvPr/>
        </p:nvCxnSpPr>
        <p:spPr bwMode="auto">
          <a:xfrm flipH="1" flipV="1">
            <a:off x="3505200" y="5791200"/>
            <a:ext cx="487217" cy="321677"/>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31" name="TextBox 30"/>
          <p:cNvSpPr txBox="1"/>
          <p:nvPr/>
        </p:nvSpPr>
        <p:spPr>
          <a:xfrm>
            <a:off x="3886200" y="5105400"/>
            <a:ext cx="1894942" cy="338554"/>
          </a:xfrm>
          <a:prstGeom prst="rect">
            <a:avLst/>
          </a:prstGeom>
          <a:noFill/>
        </p:spPr>
        <p:txBody>
          <a:bodyPr wrap="none" rtlCol="0">
            <a:spAutoFit/>
          </a:bodyPr>
          <a:lstStyle/>
          <a:p>
            <a:r>
              <a:rPr lang="en-US" sz="1600" dirty="0" smtClean="0"/>
              <a:t>Detector Assembly</a:t>
            </a:r>
          </a:p>
        </p:txBody>
      </p:sp>
      <p:cxnSp>
        <p:nvCxnSpPr>
          <p:cNvPr id="32" name="Straight Connector 31"/>
          <p:cNvCxnSpPr/>
          <p:nvPr/>
        </p:nvCxnSpPr>
        <p:spPr bwMode="auto">
          <a:xfrm flipH="1">
            <a:off x="2819400" y="5274677"/>
            <a:ext cx="1066800" cy="364123"/>
          </a:xfrm>
          <a:prstGeom prst="line">
            <a:avLst/>
          </a:prstGeom>
          <a:solidFill>
            <a:schemeClr val="accent1"/>
          </a:solidFill>
          <a:ln w="25400" cap="flat" cmpd="sng" algn="ctr">
            <a:solidFill>
              <a:srgbClr val="0000FF"/>
            </a:solidFill>
            <a:prstDash val="solid"/>
            <a:round/>
            <a:headEnd type="none" w="med" len="med"/>
            <a:tailEnd type="arrow"/>
          </a:ln>
          <a:effectLst/>
        </p:spPr>
      </p:cxnSp>
      <p:sp>
        <p:nvSpPr>
          <p:cNvPr id="33" name="TextBox 32"/>
          <p:cNvSpPr txBox="1"/>
          <p:nvPr/>
        </p:nvSpPr>
        <p:spPr>
          <a:xfrm>
            <a:off x="3886200" y="5528846"/>
            <a:ext cx="1790875" cy="338554"/>
          </a:xfrm>
          <a:prstGeom prst="rect">
            <a:avLst/>
          </a:prstGeom>
          <a:noFill/>
        </p:spPr>
        <p:txBody>
          <a:bodyPr wrap="none" rtlCol="0">
            <a:spAutoFit/>
          </a:bodyPr>
          <a:lstStyle/>
          <a:p>
            <a:r>
              <a:rPr lang="en-US" sz="1600" dirty="0" smtClean="0"/>
              <a:t>Collimating Mirror</a:t>
            </a:r>
          </a:p>
        </p:txBody>
      </p:sp>
      <p:cxnSp>
        <p:nvCxnSpPr>
          <p:cNvPr id="34" name="Straight Connector 33"/>
          <p:cNvCxnSpPr>
            <a:stCxn id="33" idx="3"/>
          </p:cNvCxnSpPr>
          <p:nvPr/>
        </p:nvCxnSpPr>
        <p:spPr bwMode="auto">
          <a:xfrm flipV="1">
            <a:off x="5677075" y="5456738"/>
            <a:ext cx="647525" cy="241385"/>
          </a:xfrm>
          <a:prstGeom prst="line">
            <a:avLst/>
          </a:prstGeom>
          <a:solidFill>
            <a:schemeClr val="accent1"/>
          </a:solidFill>
          <a:ln w="25400" cap="flat" cmpd="sng" algn="ctr">
            <a:solidFill>
              <a:srgbClr val="0000FF"/>
            </a:solidFill>
            <a:prstDash val="solid"/>
            <a:round/>
            <a:headEnd type="none" w="med" len="med"/>
            <a:tailEnd type="arrow"/>
          </a:ln>
          <a:effectLst/>
        </p:spPr>
      </p:cxnSp>
      <p:cxnSp>
        <p:nvCxnSpPr>
          <p:cNvPr id="35" name="Straight Arrow Connector 34"/>
          <p:cNvCxnSpPr>
            <a:stCxn id="13" idx="3"/>
          </p:cNvCxnSpPr>
          <p:nvPr/>
        </p:nvCxnSpPr>
        <p:spPr bwMode="auto">
          <a:xfrm>
            <a:off x="5410200" y="2150477"/>
            <a:ext cx="914400" cy="169277"/>
          </a:xfrm>
          <a:prstGeom prst="straightConnector1">
            <a:avLst/>
          </a:prstGeom>
          <a:solidFill>
            <a:schemeClr val="accent1"/>
          </a:solidFill>
          <a:ln w="25400" cap="flat" cmpd="sng" algn="ctr">
            <a:solidFill>
              <a:srgbClr val="0000FF"/>
            </a:solidFill>
            <a:prstDash val="solid"/>
            <a:round/>
            <a:headEnd type="none" w="med" len="med"/>
            <a:tailEnd type="arrow"/>
          </a:ln>
          <a:effectLst/>
        </p:spPr>
      </p:cxnSp>
      <p:sp>
        <p:nvSpPr>
          <p:cNvPr id="3" name="Slide Number Placeholder 2"/>
          <p:cNvSpPr>
            <a:spLocks noGrp="1"/>
          </p:cNvSpPr>
          <p:nvPr>
            <p:ph type="sldNum" sz="quarter" idx="12"/>
          </p:nvPr>
        </p:nvSpPr>
        <p:spPr/>
        <p:txBody>
          <a:bodyPr/>
          <a:lstStyle/>
          <a:p>
            <a:fld id="{EAC12963-46B2-B040-A1D0-2B2E5D4E783D}" type="slidenum">
              <a:rPr lang="en-US"/>
              <a:pPr/>
              <a:t>5</a:t>
            </a:fld>
            <a:endParaRPr lang="en-US" sz="1200" dirty="0">
              <a:solidFill>
                <a:schemeClr val="tx1"/>
              </a:solidFill>
            </a:endParaRPr>
          </a:p>
        </p:txBody>
      </p:sp>
    </p:spTree>
    <p:extLst>
      <p:ext uri="{BB962C8B-B14F-4D97-AF65-F5344CB8AC3E}">
        <p14:creationId xmlns:p14="http://schemas.microsoft.com/office/powerpoint/2010/main" val="36488672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ldDraw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3962400" cy="4929512"/>
          </a:xfrm>
          <a:prstGeom prst="rect">
            <a:avLst/>
          </a:prstGeom>
        </p:spPr>
      </p:pic>
      <p:grpSp>
        <p:nvGrpSpPr>
          <p:cNvPr id="5" name="Group 4"/>
          <p:cNvGrpSpPr/>
          <p:nvPr/>
        </p:nvGrpSpPr>
        <p:grpSpPr>
          <a:xfrm>
            <a:off x="4700528" y="1238351"/>
            <a:ext cx="2905263" cy="3476487"/>
            <a:chOff x="938385" y="2627848"/>
            <a:chExt cx="2905263" cy="3476487"/>
          </a:xfrm>
        </p:grpSpPr>
        <p:pic>
          <p:nvPicPr>
            <p:cNvPr id="6" name="Picture 1" descr="Description: cid:image001.png@01CF1208.A1E1C5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80511">
              <a:off x="938385" y="2627848"/>
              <a:ext cx="2905263" cy="34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1371600" y="2819400"/>
              <a:ext cx="1526381" cy="387533"/>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a typeface="ＭＳ Ｐゴシック" charset="-128"/>
                <a:cs typeface="ＭＳ Ｐゴシック" charset="-128"/>
              </a:endParaRPr>
            </a:p>
          </p:txBody>
        </p:sp>
      </p:grpSp>
      <p:sp>
        <p:nvSpPr>
          <p:cNvPr id="8" name="TextBox 7"/>
          <p:cNvSpPr txBox="1"/>
          <p:nvPr/>
        </p:nvSpPr>
        <p:spPr>
          <a:xfrm>
            <a:off x="4447942" y="2971800"/>
            <a:ext cx="1495425" cy="369332"/>
          </a:xfrm>
          <a:prstGeom prst="rect">
            <a:avLst/>
          </a:prstGeom>
          <a:noFill/>
        </p:spPr>
        <p:txBody>
          <a:bodyPr wrap="square" rtlCol="0">
            <a:spAutoFit/>
          </a:bodyPr>
          <a:lstStyle/>
          <a:p>
            <a:pPr algn="ctr"/>
            <a:r>
              <a:rPr lang="en-US" sz="1800" dirty="0" smtClean="0">
                <a:latin typeface="+mn-lt"/>
              </a:rPr>
              <a:t>Scan Mirror</a:t>
            </a:r>
          </a:p>
        </p:txBody>
      </p:sp>
      <p:sp>
        <p:nvSpPr>
          <p:cNvPr id="9" name="TextBox 8"/>
          <p:cNvSpPr txBox="1"/>
          <p:nvPr/>
        </p:nvSpPr>
        <p:spPr>
          <a:xfrm>
            <a:off x="3838342" y="3934512"/>
            <a:ext cx="1828800" cy="923330"/>
          </a:xfrm>
          <a:prstGeom prst="rect">
            <a:avLst/>
          </a:prstGeom>
          <a:noFill/>
        </p:spPr>
        <p:txBody>
          <a:bodyPr wrap="square" rtlCol="0">
            <a:spAutoFit/>
          </a:bodyPr>
          <a:lstStyle/>
          <a:p>
            <a:pPr algn="ctr"/>
            <a:r>
              <a:rPr lang="en-US" sz="1800" dirty="0" smtClean="0">
                <a:latin typeface="+mn-lt"/>
              </a:rPr>
              <a:t>Toroid Collimating Mirror</a:t>
            </a:r>
          </a:p>
        </p:txBody>
      </p:sp>
      <p:sp>
        <p:nvSpPr>
          <p:cNvPr id="10" name="TextBox 9"/>
          <p:cNvSpPr txBox="1"/>
          <p:nvPr/>
        </p:nvSpPr>
        <p:spPr>
          <a:xfrm>
            <a:off x="7114942" y="3059668"/>
            <a:ext cx="1828800" cy="369332"/>
          </a:xfrm>
          <a:prstGeom prst="rect">
            <a:avLst/>
          </a:prstGeom>
          <a:noFill/>
        </p:spPr>
        <p:txBody>
          <a:bodyPr wrap="square" rtlCol="0">
            <a:spAutoFit/>
          </a:bodyPr>
          <a:lstStyle/>
          <a:p>
            <a:pPr algn="ctr"/>
            <a:r>
              <a:rPr lang="en-US" sz="1800" dirty="0" smtClean="0">
                <a:latin typeface="+mn-lt"/>
              </a:rPr>
              <a:t>Toroidal Grating</a:t>
            </a:r>
          </a:p>
        </p:txBody>
      </p:sp>
      <p:sp>
        <p:nvSpPr>
          <p:cNvPr id="11" name="TextBox 10"/>
          <p:cNvSpPr txBox="1"/>
          <p:nvPr/>
        </p:nvSpPr>
        <p:spPr>
          <a:xfrm>
            <a:off x="6276742" y="4459069"/>
            <a:ext cx="2362200" cy="646331"/>
          </a:xfrm>
          <a:prstGeom prst="rect">
            <a:avLst/>
          </a:prstGeom>
          <a:noFill/>
        </p:spPr>
        <p:txBody>
          <a:bodyPr wrap="square" rtlCol="0">
            <a:spAutoFit/>
          </a:bodyPr>
          <a:lstStyle/>
          <a:p>
            <a:pPr algn="ctr"/>
            <a:r>
              <a:rPr lang="en-US" sz="1800" dirty="0" smtClean="0">
                <a:latin typeface="+mn-lt"/>
              </a:rPr>
              <a:t>MCP/XDL </a:t>
            </a:r>
            <a:br>
              <a:rPr lang="en-US" sz="1800" dirty="0" smtClean="0">
                <a:latin typeface="+mn-lt"/>
              </a:rPr>
            </a:br>
            <a:r>
              <a:rPr lang="en-US" sz="1800" dirty="0" smtClean="0">
                <a:latin typeface="+mn-lt"/>
              </a:rPr>
              <a:t>Detector</a:t>
            </a:r>
          </a:p>
        </p:txBody>
      </p:sp>
      <p:sp>
        <p:nvSpPr>
          <p:cNvPr id="12" name="TextBox 11"/>
          <p:cNvSpPr txBox="1"/>
          <p:nvPr/>
        </p:nvSpPr>
        <p:spPr>
          <a:xfrm>
            <a:off x="6457717" y="1222670"/>
            <a:ext cx="2562225" cy="646331"/>
          </a:xfrm>
          <a:prstGeom prst="rect">
            <a:avLst/>
          </a:prstGeom>
          <a:noFill/>
        </p:spPr>
        <p:txBody>
          <a:bodyPr wrap="square" rtlCol="0">
            <a:spAutoFit/>
          </a:bodyPr>
          <a:lstStyle/>
          <a:p>
            <a:pPr algn="ctr"/>
            <a:r>
              <a:rPr lang="en-US" sz="1800" dirty="0" smtClean="0">
                <a:latin typeface="+mn-lt"/>
              </a:rPr>
              <a:t>Telescope</a:t>
            </a:r>
          </a:p>
          <a:p>
            <a:pPr algn="ctr"/>
            <a:r>
              <a:rPr lang="en-US" sz="1800" dirty="0" smtClean="0">
                <a:latin typeface="+mn-lt"/>
              </a:rPr>
              <a:t>Mirror</a:t>
            </a:r>
          </a:p>
        </p:txBody>
      </p:sp>
      <p:sp>
        <p:nvSpPr>
          <p:cNvPr id="13" name="TextBox 12"/>
          <p:cNvSpPr txBox="1"/>
          <p:nvPr/>
        </p:nvSpPr>
        <p:spPr>
          <a:xfrm>
            <a:off x="5171844" y="1182252"/>
            <a:ext cx="1419225" cy="369332"/>
          </a:xfrm>
          <a:prstGeom prst="rect">
            <a:avLst/>
          </a:prstGeom>
          <a:noFill/>
        </p:spPr>
        <p:txBody>
          <a:bodyPr wrap="square" rtlCol="0">
            <a:spAutoFit/>
          </a:bodyPr>
          <a:lstStyle/>
          <a:p>
            <a:pPr algn="ctr"/>
            <a:r>
              <a:rPr lang="en-US" sz="1800" dirty="0" smtClean="0">
                <a:latin typeface="+mn-lt"/>
              </a:rPr>
              <a:t>31º  FOV</a:t>
            </a:r>
          </a:p>
        </p:txBody>
      </p:sp>
      <p:sp>
        <p:nvSpPr>
          <p:cNvPr id="14" name="Arc 13"/>
          <p:cNvSpPr/>
          <p:nvPr/>
        </p:nvSpPr>
        <p:spPr bwMode="auto">
          <a:xfrm>
            <a:off x="4981344" y="1563252"/>
            <a:ext cx="1752600" cy="914400"/>
          </a:xfrm>
          <a:prstGeom prst="arc">
            <a:avLst>
              <a:gd name="adj1" fmla="val 12455874"/>
              <a:gd name="adj2" fmla="val 20100894"/>
            </a:avLst>
          </a:prstGeom>
          <a:noFill/>
          <a:ln w="9525" cap="flat" cmpd="sng" algn="ctr">
            <a:solidFill>
              <a:schemeClr val="tx1"/>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a typeface="ＭＳ Ｐゴシック" charset="-128"/>
              <a:cs typeface="ＭＳ Ｐゴシック" charset="-128"/>
            </a:endParaRPr>
          </a:p>
        </p:txBody>
      </p:sp>
      <p:sp>
        <p:nvSpPr>
          <p:cNvPr id="15" name="TextBox 14"/>
          <p:cNvSpPr txBox="1"/>
          <p:nvPr/>
        </p:nvSpPr>
        <p:spPr>
          <a:xfrm>
            <a:off x="3990742" y="1905000"/>
            <a:ext cx="1166813" cy="646331"/>
          </a:xfrm>
          <a:prstGeom prst="rect">
            <a:avLst/>
          </a:prstGeom>
          <a:noFill/>
        </p:spPr>
        <p:txBody>
          <a:bodyPr wrap="square" rtlCol="0">
            <a:spAutoFit/>
          </a:bodyPr>
          <a:lstStyle/>
          <a:p>
            <a:pPr algn="ctr"/>
            <a:r>
              <a:rPr lang="en-US" sz="1800" dirty="0" smtClean="0">
                <a:latin typeface="+mn-lt"/>
              </a:rPr>
              <a:t>Aperture Stop</a:t>
            </a:r>
          </a:p>
        </p:txBody>
      </p:sp>
      <p:cxnSp>
        <p:nvCxnSpPr>
          <p:cNvPr id="16" name="Straight Arrow Connector 15"/>
          <p:cNvCxnSpPr/>
          <p:nvPr/>
        </p:nvCxnSpPr>
        <p:spPr bwMode="auto">
          <a:xfrm flipH="1">
            <a:off x="6660125" y="2442677"/>
            <a:ext cx="531019" cy="9166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17" name="Straight Connector 16"/>
          <p:cNvCxnSpPr/>
          <p:nvPr/>
        </p:nvCxnSpPr>
        <p:spPr bwMode="auto">
          <a:xfrm>
            <a:off x="6557731" y="2494086"/>
            <a:ext cx="154782" cy="8549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Arrow Connector 17"/>
          <p:cNvCxnSpPr/>
          <p:nvPr/>
        </p:nvCxnSpPr>
        <p:spPr bwMode="auto">
          <a:xfrm>
            <a:off x="4955154" y="2318358"/>
            <a:ext cx="1435890" cy="61674"/>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
        <p:nvSpPr>
          <p:cNvPr id="19" name="TextBox 18"/>
          <p:cNvSpPr txBox="1"/>
          <p:nvPr/>
        </p:nvSpPr>
        <p:spPr>
          <a:xfrm>
            <a:off x="6422398" y="4888468"/>
            <a:ext cx="539750" cy="369332"/>
          </a:xfrm>
          <a:prstGeom prst="rect">
            <a:avLst/>
          </a:prstGeom>
          <a:noFill/>
        </p:spPr>
        <p:txBody>
          <a:bodyPr wrap="square" rtlCol="0">
            <a:spAutoFit/>
          </a:bodyPr>
          <a:lstStyle/>
          <a:p>
            <a:pPr algn="ctr"/>
            <a:r>
              <a:rPr lang="en-US" sz="1800" dirty="0" smtClean="0">
                <a:latin typeface="+mn-lt"/>
              </a:rPr>
              <a:t>+</a:t>
            </a:r>
            <a:r>
              <a:rPr lang="el-GR" sz="1800" dirty="0" smtClean="0">
                <a:latin typeface="+mn-lt"/>
              </a:rPr>
              <a:t>λ</a:t>
            </a:r>
            <a:endParaRPr lang="en-US" sz="1800" dirty="0" smtClean="0">
              <a:latin typeface="+mn-lt"/>
            </a:endParaRPr>
          </a:p>
        </p:txBody>
      </p:sp>
      <p:cxnSp>
        <p:nvCxnSpPr>
          <p:cNvPr id="20" name="Straight Arrow Connector 19"/>
          <p:cNvCxnSpPr/>
          <p:nvPr/>
        </p:nvCxnSpPr>
        <p:spPr bwMode="auto">
          <a:xfrm flipH="1" flipV="1">
            <a:off x="6279127" y="4969694"/>
            <a:ext cx="286542" cy="57990"/>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
        <p:nvSpPr>
          <p:cNvPr id="21" name="TextBox 20"/>
          <p:cNvSpPr txBox="1"/>
          <p:nvPr/>
        </p:nvSpPr>
        <p:spPr>
          <a:xfrm>
            <a:off x="990600" y="5581471"/>
            <a:ext cx="7162800" cy="1200329"/>
          </a:xfrm>
          <a:prstGeom prst="rect">
            <a:avLst/>
          </a:prstGeom>
          <a:noFill/>
        </p:spPr>
        <p:txBody>
          <a:bodyPr wrap="square" rtlCol="0">
            <a:spAutoFit/>
          </a:bodyPr>
          <a:lstStyle/>
          <a:p>
            <a:pPr marL="0" lvl="1" algn="ctr">
              <a:defRPr/>
            </a:pPr>
            <a:r>
              <a:rPr lang="en-US" kern="0" dirty="0">
                <a:latin typeface="Helvetica"/>
                <a:ea typeface="ＭＳ Ｐゴシック" pitchFamily="-97" charset="-128"/>
                <a:cs typeface="Helvetica"/>
              </a:rPr>
              <a:t>Two independent, identical channels</a:t>
            </a:r>
          </a:p>
          <a:p>
            <a:pPr marL="0" lvl="1" algn="ctr">
              <a:defRPr/>
            </a:pPr>
            <a:r>
              <a:rPr lang="en-US" kern="0" dirty="0">
                <a:latin typeface="Helvetica"/>
                <a:ea typeface="ＭＳ Ｐゴシック" pitchFamily="-97" charset="-128"/>
                <a:cs typeface="Helvetica"/>
              </a:rPr>
              <a:t>Wavelength range: </a:t>
            </a:r>
            <a:r>
              <a:rPr lang="en-US" kern="0" dirty="0">
                <a:latin typeface="Helvetica"/>
                <a:ea typeface="ＭＳ Ｐゴシック" pitchFamily="26" charset="-128"/>
                <a:cs typeface="Helvetica"/>
              </a:rPr>
              <a:t>132 – 160 nm</a:t>
            </a:r>
          </a:p>
          <a:p>
            <a:pPr marL="0" lvl="1" algn="ctr">
              <a:defRPr/>
            </a:pPr>
            <a:r>
              <a:rPr lang="en-US" kern="0" dirty="0">
                <a:latin typeface="Helvetica"/>
                <a:ea typeface="ＭＳ Ｐゴシック" pitchFamily="-97" charset="-128"/>
                <a:cs typeface="Helvetica"/>
              </a:rPr>
              <a:t>2-D delay line anode detectors</a:t>
            </a:r>
          </a:p>
          <a:p>
            <a:pPr marL="0" lvl="1" algn="ctr">
              <a:defRPr/>
            </a:pPr>
            <a:r>
              <a:rPr lang="en-US" kern="0" dirty="0">
                <a:latin typeface="Helvetica"/>
                <a:ea typeface="ＭＳ Ｐゴシック" pitchFamily="-97" charset="-128"/>
                <a:cs typeface="Helvetica"/>
              </a:rPr>
              <a:t>Spectral resolution: 0.3 nm day, 0.5 nm night, 1.0 nm occultation</a:t>
            </a:r>
          </a:p>
        </p:txBody>
      </p:sp>
      <p:sp>
        <p:nvSpPr>
          <p:cNvPr id="22" name="TextBox 21"/>
          <p:cNvSpPr txBox="1"/>
          <p:nvPr/>
        </p:nvSpPr>
        <p:spPr>
          <a:xfrm>
            <a:off x="7114943" y="2172852"/>
            <a:ext cx="914400" cy="369332"/>
          </a:xfrm>
          <a:prstGeom prst="rect">
            <a:avLst/>
          </a:prstGeom>
          <a:noFill/>
        </p:spPr>
        <p:txBody>
          <a:bodyPr wrap="square" rtlCol="0">
            <a:spAutoFit/>
          </a:bodyPr>
          <a:lstStyle/>
          <a:p>
            <a:r>
              <a:rPr lang="en-US" sz="1800" dirty="0" smtClean="0">
                <a:latin typeface="+mn-lt"/>
              </a:rPr>
              <a:t>Slit</a:t>
            </a:r>
          </a:p>
        </p:txBody>
      </p:sp>
      <p:sp>
        <p:nvSpPr>
          <p:cNvPr id="2" name="Title 1"/>
          <p:cNvSpPr>
            <a:spLocks noGrp="1"/>
          </p:cNvSpPr>
          <p:nvPr>
            <p:ph type="title"/>
          </p:nvPr>
        </p:nvSpPr>
        <p:spPr/>
        <p:txBody>
          <a:bodyPr/>
          <a:lstStyle/>
          <a:p>
            <a:r>
              <a:rPr lang="en-US"/>
              <a:t>Instrument Optics</a:t>
            </a:r>
          </a:p>
        </p:txBody>
      </p:sp>
      <p:sp>
        <p:nvSpPr>
          <p:cNvPr id="3" name="Slide Number Placeholder 2"/>
          <p:cNvSpPr>
            <a:spLocks noGrp="1"/>
          </p:cNvSpPr>
          <p:nvPr>
            <p:ph type="sldNum" sz="quarter" idx="12"/>
          </p:nvPr>
        </p:nvSpPr>
        <p:spPr/>
        <p:txBody>
          <a:bodyPr/>
          <a:lstStyle/>
          <a:p>
            <a:fld id="{F9787C5B-505A-DC4E-A8F0-3464643A4694}" type="slidenum">
              <a:rPr lang="en-US"/>
              <a:pPr/>
              <a:t>6</a:t>
            </a:fld>
            <a:endParaRPr lang="en-US" dirty="0"/>
          </a:p>
        </p:txBody>
      </p:sp>
      <p:sp>
        <p:nvSpPr>
          <p:cNvPr id="23" name="Rectangle 22"/>
          <p:cNvSpPr/>
          <p:nvPr/>
        </p:nvSpPr>
        <p:spPr>
          <a:xfrm>
            <a:off x="2209800" y="697468"/>
            <a:ext cx="6934200" cy="369332"/>
          </a:xfrm>
          <a:prstGeom prst="rect">
            <a:avLst/>
          </a:prstGeom>
        </p:spPr>
        <p:txBody>
          <a:bodyPr wrap="square">
            <a:spAutoFit/>
          </a:bodyPr>
          <a:lstStyle/>
          <a:p>
            <a:r>
              <a:rPr lang="en-US" b="1" dirty="0"/>
              <a:t>Modified Wadsworth Spectrograph w/ f/5 Spherical Telescope</a:t>
            </a:r>
            <a:endParaRPr lang="en-US" b="1"/>
          </a:p>
        </p:txBody>
      </p:sp>
    </p:spTree>
    <p:extLst>
      <p:ext uri="{BB962C8B-B14F-4D97-AF65-F5344CB8AC3E}">
        <p14:creationId xmlns:p14="http://schemas.microsoft.com/office/powerpoint/2010/main" val="38064662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Grp="1" noChangeArrowheads="1"/>
          </p:cNvSpPr>
          <p:nvPr>
            <p:ph type="title"/>
          </p:nvPr>
        </p:nvSpPr>
        <p:spPr>
          <a:xfrm>
            <a:off x="762000" y="76200"/>
            <a:ext cx="7467600" cy="609600"/>
          </a:xfrm>
        </p:spPr>
        <p:txBody>
          <a:bodyPr/>
          <a:lstStyle/>
          <a:p>
            <a:pPr eaLnBrk="1" hangingPunct="1"/>
            <a:r>
              <a:rPr lang="en-US" sz="2800" dirty="0">
                <a:latin typeface="Arial" charset="0"/>
                <a:ea typeface="ＭＳ Ｐゴシック" charset="0"/>
                <a:cs typeface="ＭＳ Ｐゴシック" charset="0"/>
              </a:rPr>
              <a:t>GOLD Measurement Technique</a:t>
            </a:r>
          </a:p>
        </p:txBody>
      </p:sp>
      <p:grpSp>
        <p:nvGrpSpPr>
          <p:cNvPr id="3" name="Group 2"/>
          <p:cNvGrpSpPr>
            <a:grpSpLocks noChangeAspect="1"/>
          </p:cNvGrpSpPr>
          <p:nvPr/>
        </p:nvGrpSpPr>
        <p:grpSpPr>
          <a:xfrm>
            <a:off x="228600" y="926068"/>
            <a:ext cx="8686800" cy="3565740"/>
            <a:chOff x="76200" y="926068"/>
            <a:chExt cx="9067800" cy="3722132"/>
          </a:xfrm>
        </p:grpSpPr>
        <p:pic>
          <p:nvPicPr>
            <p:cNvPr id="22" name="Picture 21" descr="Spectrum.png"/>
            <p:cNvPicPr>
              <a:picLocks noChangeAspect="1"/>
            </p:cNvPicPr>
            <p:nvPr/>
          </p:nvPicPr>
          <p:blipFill>
            <a:blip r:embed="rId3"/>
            <a:stretch>
              <a:fillRect/>
            </a:stretch>
          </p:blipFill>
          <p:spPr>
            <a:xfrm>
              <a:off x="76200" y="1243423"/>
              <a:ext cx="6934200" cy="3404777"/>
            </a:xfrm>
            <a:prstGeom prst="rect">
              <a:avLst/>
            </a:prstGeom>
          </p:spPr>
        </p:pic>
        <p:sp>
          <p:nvSpPr>
            <p:cNvPr id="27" name="TextBox 26"/>
            <p:cNvSpPr txBox="1"/>
            <p:nvPr/>
          </p:nvSpPr>
          <p:spPr>
            <a:xfrm>
              <a:off x="1828800" y="926068"/>
              <a:ext cx="4724400" cy="369332"/>
            </a:xfrm>
            <a:prstGeom prst="rect">
              <a:avLst/>
            </a:prstGeom>
            <a:noFill/>
          </p:spPr>
          <p:txBody>
            <a:bodyPr wrap="square" rtlCol="0">
              <a:spAutoFit/>
            </a:bodyPr>
            <a:lstStyle/>
            <a:p>
              <a:r>
                <a:rPr lang="en-US" sz="1800" b="1" dirty="0">
                  <a:solidFill>
                    <a:srgbClr val="000090"/>
                  </a:solidFill>
                </a:rPr>
                <a:t>Daytime Far-Ultraviolet Spectrum</a:t>
              </a:r>
            </a:p>
          </p:txBody>
        </p:sp>
        <p:sp>
          <p:nvSpPr>
            <p:cNvPr id="28" name="TextBox 27"/>
            <p:cNvSpPr txBox="1"/>
            <p:nvPr/>
          </p:nvSpPr>
          <p:spPr>
            <a:xfrm>
              <a:off x="1905000" y="2286000"/>
              <a:ext cx="2057400" cy="646331"/>
            </a:xfrm>
            <a:prstGeom prst="rect">
              <a:avLst/>
            </a:prstGeom>
            <a:noFill/>
          </p:spPr>
          <p:txBody>
            <a:bodyPr wrap="square" rtlCol="0">
              <a:spAutoFit/>
            </a:bodyPr>
            <a:lstStyle/>
            <a:p>
              <a:pPr algn="ctr"/>
              <a:r>
                <a:rPr lang="en-US" sz="1800" dirty="0">
                  <a:solidFill>
                    <a:srgbClr val="FF0000"/>
                  </a:solidFill>
                </a:rPr>
                <a:t>Atomic Oxygen 135.6 nm doublet</a:t>
              </a:r>
            </a:p>
          </p:txBody>
        </p:sp>
        <p:sp>
          <p:nvSpPr>
            <p:cNvPr id="29" name="TextBox 28"/>
            <p:cNvSpPr txBox="1"/>
            <p:nvPr/>
          </p:nvSpPr>
          <p:spPr>
            <a:xfrm>
              <a:off x="4648200" y="2742406"/>
              <a:ext cx="2057400" cy="369332"/>
            </a:xfrm>
            <a:prstGeom prst="rect">
              <a:avLst/>
            </a:prstGeom>
            <a:noFill/>
          </p:spPr>
          <p:txBody>
            <a:bodyPr wrap="square" rtlCol="0">
              <a:spAutoFit/>
            </a:bodyPr>
            <a:lstStyle/>
            <a:p>
              <a:pPr algn="ctr"/>
              <a:r>
                <a:rPr lang="en-US" sz="1800" dirty="0">
                  <a:solidFill>
                    <a:srgbClr val="0000FF"/>
                  </a:solidFill>
                </a:rPr>
                <a:t>N</a:t>
              </a:r>
              <a:r>
                <a:rPr lang="en-US" sz="1800" baseline="-25000" dirty="0">
                  <a:solidFill>
                    <a:srgbClr val="0000FF"/>
                  </a:solidFill>
                </a:rPr>
                <a:t>2</a:t>
              </a:r>
              <a:r>
                <a:rPr lang="en-US" sz="1800" dirty="0">
                  <a:solidFill>
                    <a:srgbClr val="0000FF"/>
                  </a:solidFill>
                </a:rPr>
                <a:t> LBH bands</a:t>
              </a:r>
            </a:p>
          </p:txBody>
        </p:sp>
        <p:grpSp>
          <p:nvGrpSpPr>
            <p:cNvPr id="2" name="Group 38"/>
            <p:cNvGrpSpPr/>
            <p:nvPr/>
          </p:nvGrpSpPr>
          <p:grpSpPr>
            <a:xfrm>
              <a:off x="1905000" y="3123406"/>
              <a:ext cx="4648994" cy="381794"/>
              <a:chOff x="2895600" y="3352800"/>
              <a:chExt cx="4648994" cy="381794"/>
            </a:xfrm>
          </p:grpSpPr>
          <p:cxnSp>
            <p:nvCxnSpPr>
              <p:cNvPr id="35" name="Straight Connector 34"/>
              <p:cNvCxnSpPr/>
              <p:nvPr/>
            </p:nvCxnSpPr>
            <p:spPr bwMode="auto">
              <a:xfrm rot="5400000" flipH="1" flipV="1">
                <a:off x="7353300" y="3543300"/>
                <a:ext cx="381000" cy="1588"/>
              </a:xfrm>
              <a:prstGeom prst="line">
                <a:avLst/>
              </a:prstGeom>
              <a:solidFill>
                <a:schemeClr val="accent1"/>
              </a:solidFill>
              <a:ln w="12700" cap="flat" cmpd="sng" algn="ctr">
                <a:solidFill>
                  <a:srgbClr val="0000FF"/>
                </a:solidFill>
                <a:prstDash val="solid"/>
                <a:round/>
                <a:headEnd type="none" w="med" len="med"/>
                <a:tailEnd type="none" w="med" len="med"/>
              </a:ln>
              <a:effectLst/>
            </p:spPr>
          </p:cxnSp>
          <p:cxnSp>
            <p:nvCxnSpPr>
              <p:cNvPr id="37" name="Straight Connector 36"/>
              <p:cNvCxnSpPr/>
              <p:nvPr/>
            </p:nvCxnSpPr>
            <p:spPr bwMode="auto">
              <a:xfrm rot="10800000">
                <a:off x="2895600" y="3352800"/>
                <a:ext cx="4648200" cy="1588"/>
              </a:xfrm>
              <a:prstGeom prst="line">
                <a:avLst/>
              </a:prstGeom>
              <a:solidFill>
                <a:schemeClr val="accent1"/>
              </a:solidFill>
              <a:ln w="12700" cap="flat" cmpd="sng" algn="ctr">
                <a:solidFill>
                  <a:srgbClr val="0000FF"/>
                </a:solidFill>
                <a:prstDash val="solid"/>
                <a:round/>
                <a:headEnd type="none" w="med" len="med"/>
                <a:tailEnd type="none" w="med" len="med"/>
              </a:ln>
              <a:effectLst/>
            </p:spPr>
          </p:cxnSp>
          <p:cxnSp>
            <p:nvCxnSpPr>
              <p:cNvPr id="38" name="Straight Connector 37"/>
              <p:cNvCxnSpPr/>
              <p:nvPr/>
            </p:nvCxnSpPr>
            <p:spPr bwMode="auto">
              <a:xfrm rot="5400000" flipH="1" flipV="1">
                <a:off x="2705894" y="3542506"/>
                <a:ext cx="381000" cy="1588"/>
              </a:xfrm>
              <a:prstGeom prst="line">
                <a:avLst/>
              </a:prstGeom>
              <a:solidFill>
                <a:schemeClr val="accent1"/>
              </a:solidFill>
              <a:ln w="12700" cap="flat" cmpd="sng" algn="ctr">
                <a:solidFill>
                  <a:srgbClr val="0000FF"/>
                </a:solidFill>
                <a:prstDash val="solid"/>
                <a:round/>
                <a:headEnd type="none" w="med" len="med"/>
                <a:tailEnd type="none" w="med" len="med"/>
              </a:ln>
              <a:effectLst/>
            </p:spPr>
          </p:cxnSp>
        </p:grpSp>
        <p:cxnSp>
          <p:nvCxnSpPr>
            <p:cNvPr id="45" name="Straight Connector 44"/>
            <p:cNvCxnSpPr/>
            <p:nvPr/>
          </p:nvCxnSpPr>
          <p:spPr bwMode="auto">
            <a:xfrm rot="10800000">
              <a:off x="1524000" y="2514600"/>
              <a:ext cx="533400" cy="1588"/>
            </a:xfrm>
            <a:prstGeom prst="line">
              <a:avLst/>
            </a:prstGeom>
            <a:solidFill>
              <a:schemeClr val="accent1"/>
            </a:solidFill>
            <a:ln w="12700" cap="flat" cmpd="sng" algn="ctr">
              <a:solidFill>
                <a:srgbClr val="FF0000"/>
              </a:solidFill>
              <a:prstDash val="solid"/>
              <a:round/>
              <a:headEnd type="none" w="med" len="med"/>
              <a:tailEnd type="arrow" w="med" len="med"/>
            </a:ln>
            <a:effectLst/>
          </p:spPr>
        </p:cxnSp>
        <p:pic>
          <p:nvPicPr>
            <p:cNvPr id="15" name="Picture 14" descr="ScanCartoon1.png"/>
            <p:cNvPicPr>
              <a:picLocks noChangeAspect="1"/>
            </p:cNvPicPr>
            <p:nvPr/>
          </p:nvPicPr>
          <p:blipFill>
            <a:blip r:embed="rId4"/>
            <a:stretch>
              <a:fillRect/>
            </a:stretch>
          </p:blipFill>
          <p:spPr>
            <a:xfrm>
              <a:off x="7174055" y="1295840"/>
              <a:ext cx="1969945" cy="2069870"/>
            </a:xfrm>
            <a:prstGeom prst="rect">
              <a:avLst/>
            </a:prstGeom>
          </p:spPr>
        </p:pic>
        <p:cxnSp>
          <p:nvCxnSpPr>
            <p:cNvPr id="17" name="Straight Connector 16"/>
            <p:cNvCxnSpPr>
              <a:stCxn id="18" idx="2"/>
            </p:cNvCxnSpPr>
            <p:nvPr/>
          </p:nvCxnSpPr>
          <p:spPr bwMode="auto">
            <a:xfrm flipH="1">
              <a:off x="6858000" y="2209800"/>
              <a:ext cx="1155700" cy="1981200"/>
            </a:xfrm>
            <a:prstGeom prst="line">
              <a:avLst/>
            </a:prstGeom>
            <a:solidFill>
              <a:schemeClr val="accent1"/>
            </a:solidFill>
            <a:ln w="15875" cap="flat" cmpd="sng" algn="ctr">
              <a:solidFill>
                <a:srgbClr val="008000"/>
              </a:solidFill>
              <a:prstDash val="solid"/>
              <a:round/>
              <a:headEnd type="none" w="med" len="med"/>
              <a:tailEnd type="none" w="med" len="med"/>
            </a:ln>
            <a:effectLst/>
          </p:spPr>
        </p:cxnSp>
        <p:cxnSp>
          <p:nvCxnSpPr>
            <p:cNvPr id="19" name="Straight Connector 18"/>
            <p:cNvCxnSpPr/>
            <p:nvPr/>
          </p:nvCxnSpPr>
          <p:spPr bwMode="auto">
            <a:xfrm flipH="1" flipV="1">
              <a:off x="6858000" y="1371600"/>
              <a:ext cx="1117600" cy="762000"/>
            </a:xfrm>
            <a:prstGeom prst="line">
              <a:avLst/>
            </a:prstGeom>
            <a:solidFill>
              <a:schemeClr val="accent1"/>
            </a:solidFill>
            <a:ln w="15875" cap="flat" cmpd="sng" algn="ctr">
              <a:solidFill>
                <a:srgbClr val="008000"/>
              </a:solidFill>
              <a:prstDash val="solid"/>
              <a:round/>
              <a:headEnd type="none" w="med" len="med"/>
              <a:tailEnd type="none" w="med" len="med"/>
            </a:ln>
            <a:effectLst/>
          </p:spPr>
        </p:cxnSp>
        <p:sp>
          <p:nvSpPr>
            <p:cNvPr id="20" name="TextBox 19"/>
            <p:cNvSpPr txBox="1"/>
            <p:nvPr/>
          </p:nvSpPr>
          <p:spPr>
            <a:xfrm>
              <a:off x="7315200" y="3231741"/>
              <a:ext cx="1828800" cy="1077218"/>
            </a:xfrm>
            <a:prstGeom prst="rect">
              <a:avLst/>
            </a:prstGeom>
            <a:noFill/>
          </p:spPr>
          <p:txBody>
            <a:bodyPr wrap="square" rtlCol="0">
              <a:spAutoFit/>
            </a:bodyPr>
            <a:lstStyle/>
            <a:p>
              <a:pPr algn="ctr"/>
              <a:r>
                <a:rPr lang="en-US" sz="1600" b="1" dirty="0">
                  <a:solidFill>
                    <a:srgbClr val="000090"/>
                  </a:solidFill>
                </a:rPr>
                <a:t>Horizontal scan of disk &amp; limb; image along vertical slit</a:t>
              </a:r>
            </a:p>
          </p:txBody>
        </p:sp>
        <p:sp>
          <p:nvSpPr>
            <p:cNvPr id="18" name="Rectangle 17"/>
            <p:cNvSpPr/>
            <p:nvPr/>
          </p:nvSpPr>
          <p:spPr bwMode="auto">
            <a:xfrm>
              <a:off x="7975600" y="2133600"/>
              <a:ext cx="76200" cy="76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sp>
        <p:nvSpPr>
          <p:cNvPr id="21" name="TextBox 20"/>
          <p:cNvSpPr txBox="1"/>
          <p:nvPr/>
        </p:nvSpPr>
        <p:spPr>
          <a:xfrm>
            <a:off x="533400" y="4648200"/>
            <a:ext cx="8229600" cy="2041585"/>
          </a:xfrm>
          <a:prstGeom prst="rect">
            <a:avLst/>
          </a:prstGeom>
          <a:noFill/>
        </p:spPr>
        <p:txBody>
          <a:bodyPr wrap="square" rtlCol="0">
            <a:spAutoFit/>
          </a:bodyPr>
          <a:lstStyle/>
          <a:p>
            <a:pPr>
              <a:spcAft>
                <a:spcPts val="1100"/>
              </a:spcAft>
            </a:pPr>
            <a:r>
              <a:rPr lang="en-US" sz="1800" dirty="0" smtClean="0"/>
              <a:t>• Temperature </a:t>
            </a:r>
            <a:r>
              <a:rPr lang="en-US" sz="1800" dirty="0"/>
              <a:t>obtained on disk from rotational shape of N</a:t>
            </a:r>
            <a:r>
              <a:rPr lang="en-US" sz="1800" baseline="-25000" dirty="0"/>
              <a:t>2</a:t>
            </a:r>
            <a:r>
              <a:rPr lang="en-US" sz="1800" dirty="0"/>
              <a:t> LBH bands</a:t>
            </a:r>
          </a:p>
          <a:p>
            <a:pPr>
              <a:spcAft>
                <a:spcPts val="1100"/>
              </a:spcAft>
            </a:pPr>
            <a:r>
              <a:rPr lang="en-US" sz="1800" dirty="0" smtClean="0"/>
              <a:t>• O/N</a:t>
            </a:r>
            <a:r>
              <a:rPr lang="en-US" sz="1800" baseline="-25000" dirty="0" smtClean="0"/>
              <a:t>2</a:t>
            </a:r>
            <a:r>
              <a:rPr lang="en-US" sz="1800" dirty="0" smtClean="0"/>
              <a:t> </a:t>
            </a:r>
            <a:r>
              <a:rPr lang="en-US" sz="1800" dirty="0"/>
              <a:t>composition measured using ratio of 135.6 doublet to LBH bands</a:t>
            </a:r>
          </a:p>
          <a:p>
            <a:pPr>
              <a:spcAft>
                <a:spcPts val="1100"/>
              </a:spcAft>
            </a:pPr>
            <a:r>
              <a:rPr lang="en-US" sz="1800" dirty="0" smtClean="0"/>
              <a:t>• Temperature </a:t>
            </a:r>
            <a:r>
              <a:rPr lang="en-US" sz="1800" dirty="0"/>
              <a:t>on limb determined by slope of emission altitude profile</a:t>
            </a:r>
          </a:p>
          <a:p>
            <a:pPr>
              <a:spcAft>
                <a:spcPts val="1100"/>
              </a:spcAft>
            </a:pPr>
            <a:r>
              <a:rPr lang="en-US" dirty="0"/>
              <a:t>• O</a:t>
            </a:r>
            <a:r>
              <a:rPr lang="en-US" baseline="-25000" dirty="0"/>
              <a:t>2</a:t>
            </a:r>
            <a:r>
              <a:rPr lang="en-US" dirty="0"/>
              <a:t> profile on limb from stellar occultations</a:t>
            </a:r>
          </a:p>
          <a:p>
            <a:pPr>
              <a:spcAft>
                <a:spcPts val="1100"/>
              </a:spcAft>
            </a:pPr>
            <a:r>
              <a:rPr lang="en-US" sz="1800" dirty="0" smtClean="0"/>
              <a:t>• O</a:t>
            </a:r>
            <a:r>
              <a:rPr lang="en-US" sz="1800" baseline="30000" dirty="0"/>
              <a:t>+</a:t>
            </a:r>
            <a:r>
              <a:rPr lang="en-US" sz="1800" dirty="0"/>
              <a:t> at night observed using 135.6 recombination emission</a:t>
            </a:r>
          </a:p>
        </p:txBody>
      </p:sp>
      <p:sp>
        <p:nvSpPr>
          <p:cNvPr id="4" name="Slide Number Placeholder 3"/>
          <p:cNvSpPr>
            <a:spLocks noGrp="1"/>
          </p:cNvSpPr>
          <p:nvPr>
            <p:ph type="sldNum" sz="quarter" idx="12"/>
          </p:nvPr>
        </p:nvSpPr>
        <p:spPr/>
        <p:txBody>
          <a:bodyPr/>
          <a:lstStyle/>
          <a:p>
            <a:fld id="{3DB082F9-22DA-6341-AF42-276F62A93CBF}" type="slidenum">
              <a:rPr lang="en-US"/>
              <a:pPr/>
              <a:t>7</a:t>
            </a:fld>
            <a:endParaRPr lang="en-US" dirty="0"/>
          </a:p>
        </p:txBody>
      </p:sp>
    </p:spTree>
    <p:extLst>
      <p:ext uri="{BB962C8B-B14F-4D97-AF65-F5344CB8AC3E}">
        <p14:creationId xmlns:p14="http://schemas.microsoft.com/office/powerpoint/2010/main" val="7628551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5486400" y="14478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MSIS-IRI</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4" name="Rectangle 33"/>
          <p:cNvSpPr/>
          <p:nvPr/>
        </p:nvSpPr>
        <p:spPr bwMode="auto">
          <a:xfrm>
            <a:off x="5334000" y="1295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MSIS-IRI</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 name="Rectangle 32"/>
          <p:cNvSpPr/>
          <p:nvPr/>
        </p:nvSpPr>
        <p:spPr bwMode="auto">
          <a:xfrm>
            <a:off x="1524000" y="14478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TIE-GCM</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2" name="Rectangle 31"/>
          <p:cNvSpPr/>
          <p:nvPr/>
        </p:nvSpPr>
        <p:spPr bwMode="auto">
          <a:xfrm>
            <a:off x="1676400" y="1295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TIE-GCM</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TextBox 5"/>
          <p:cNvSpPr txBox="1"/>
          <p:nvPr/>
        </p:nvSpPr>
        <p:spPr>
          <a:xfrm>
            <a:off x="3810000" y="4953000"/>
            <a:ext cx="609600" cy="400110"/>
          </a:xfrm>
          <a:prstGeom prst="rect">
            <a:avLst/>
          </a:prstGeom>
          <a:solidFill>
            <a:schemeClr val="bg1"/>
          </a:solidFill>
        </p:spPr>
        <p:txBody>
          <a:bodyPr wrap="square" rtlCol="0">
            <a:spAutoFit/>
          </a:bodyPr>
          <a:lstStyle/>
          <a:p>
            <a:endParaRPr lang="en-US" sz="2000" dirty="0"/>
          </a:p>
        </p:txBody>
      </p:sp>
      <p:sp>
        <p:nvSpPr>
          <p:cNvPr id="33794" name="Title 1"/>
          <p:cNvSpPr>
            <a:spLocks noGrp="1"/>
          </p:cNvSpPr>
          <p:nvPr>
            <p:ph type="title"/>
          </p:nvPr>
        </p:nvSpPr>
        <p:spPr>
          <a:xfrm>
            <a:off x="495300" y="76200"/>
            <a:ext cx="8153400" cy="609600"/>
          </a:xfrm>
        </p:spPr>
        <p:txBody>
          <a:bodyPr/>
          <a:lstStyle/>
          <a:p>
            <a:pPr eaLnBrk="1" hangingPunct="1"/>
            <a:r>
              <a:rPr lang="en-US" sz="2700" dirty="0" smtClean="0">
                <a:ea typeface="ＭＳ Ｐゴシック" charset="0"/>
                <a:cs typeface="ＭＳ Ｐゴシック" charset="0"/>
              </a:rPr>
              <a:t>Modular Observing System Simulation Concept</a:t>
            </a:r>
            <a:endParaRPr lang="en-US" sz="2700" dirty="0">
              <a:ea typeface="ＭＳ Ｐゴシック" charset="0"/>
              <a:cs typeface="Cambria"/>
            </a:endParaRPr>
          </a:p>
        </p:txBody>
      </p:sp>
      <p:sp>
        <p:nvSpPr>
          <p:cNvPr id="9" name="Rectangle 8"/>
          <p:cNvSpPr/>
          <p:nvPr/>
        </p:nvSpPr>
        <p:spPr bwMode="auto">
          <a:xfrm>
            <a:off x="1828800" y="11430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TIE-GCM</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0" name="Rectangle 9"/>
          <p:cNvSpPr/>
          <p:nvPr/>
        </p:nvSpPr>
        <p:spPr bwMode="auto">
          <a:xfrm>
            <a:off x="3505200" y="2438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GLOW</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1" name="Rectangle 10"/>
          <p:cNvSpPr/>
          <p:nvPr/>
        </p:nvSpPr>
        <p:spPr bwMode="auto">
          <a:xfrm>
            <a:off x="3505200" y="36576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LBH VRB</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Rectangle 11"/>
          <p:cNvSpPr/>
          <p:nvPr/>
        </p:nvSpPr>
        <p:spPr bwMode="auto">
          <a:xfrm>
            <a:off x="3505200" y="4343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LOS-RT</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3" name="Rectangle 12"/>
          <p:cNvSpPr/>
          <p:nvPr/>
        </p:nvSpPr>
        <p:spPr bwMode="auto">
          <a:xfrm>
            <a:off x="3505200" y="54102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INSTR</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Rectangle 13"/>
          <p:cNvSpPr/>
          <p:nvPr/>
        </p:nvSpPr>
        <p:spPr bwMode="auto">
          <a:xfrm>
            <a:off x="5181600" y="11430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MSIS-IRI</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6" name="Straight Connector 15"/>
          <p:cNvCxnSpPr>
            <a:endCxn id="10" idx="0"/>
          </p:cNvCxnSpPr>
          <p:nvPr/>
        </p:nvCxnSpPr>
        <p:spPr bwMode="auto">
          <a:xfrm flipH="1">
            <a:off x="4305300" y="18288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8" name="Straight Connector 17"/>
          <p:cNvCxnSpPr>
            <a:endCxn id="10" idx="0"/>
          </p:cNvCxnSpPr>
          <p:nvPr/>
        </p:nvCxnSpPr>
        <p:spPr bwMode="auto">
          <a:xfrm>
            <a:off x="3429000" y="1828800"/>
            <a:ext cx="876300" cy="6096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0" name="Straight Connector 19"/>
          <p:cNvCxnSpPr>
            <a:stCxn id="10" idx="2"/>
            <a:endCxn id="11" idx="0"/>
          </p:cNvCxnSpPr>
          <p:nvPr/>
        </p:nvCxnSpPr>
        <p:spPr bwMode="auto">
          <a:xfrm>
            <a:off x="4305300" y="3124200"/>
            <a:ext cx="0" cy="533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3" name="Straight Connector 22"/>
          <p:cNvCxnSpPr/>
          <p:nvPr/>
        </p:nvCxnSpPr>
        <p:spPr bwMode="auto">
          <a:xfrm rot="5400000">
            <a:off x="3696494" y="5218112"/>
            <a:ext cx="381000" cy="1588"/>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4" name="Straight Connector 23"/>
          <p:cNvCxnSpPr/>
          <p:nvPr/>
        </p:nvCxnSpPr>
        <p:spPr bwMode="auto">
          <a:xfrm rot="5400000">
            <a:off x="4533106" y="5218906"/>
            <a:ext cx="381000" cy="1588"/>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6" name="Straight Arrow Connector 25"/>
          <p:cNvCxnSpPr>
            <a:stCxn id="13" idx="3"/>
            <a:endCxn id="29" idx="1"/>
          </p:cNvCxnSpPr>
          <p:nvPr/>
        </p:nvCxnSpPr>
        <p:spPr bwMode="auto">
          <a:xfrm>
            <a:off x="5105400" y="5753100"/>
            <a:ext cx="914400" cy="1588"/>
          </a:xfrm>
          <a:prstGeom prst="straightConnector1">
            <a:avLst/>
          </a:prstGeom>
          <a:solidFill>
            <a:schemeClr val="accent1"/>
          </a:solidFill>
          <a:ln w="25400" cap="flat" cmpd="sng" algn="ctr">
            <a:solidFill>
              <a:schemeClr val="tx1"/>
            </a:solidFill>
            <a:prstDash val="solid"/>
            <a:round/>
            <a:headEnd type="none" w="med" len="med"/>
            <a:tailEnd type="arrow" w="med" len="med"/>
          </a:ln>
          <a:effectLst/>
        </p:spPr>
      </p:cxnSp>
      <p:sp>
        <p:nvSpPr>
          <p:cNvPr id="29" name="Rectangle 28"/>
          <p:cNvSpPr/>
          <p:nvPr/>
        </p:nvSpPr>
        <p:spPr bwMode="auto">
          <a:xfrm>
            <a:off x="6019800" y="5410200"/>
            <a:ext cx="3124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Analysis Algorithms</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55" name="Group 54"/>
          <p:cNvGrpSpPr/>
          <p:nvPr/>
        </p:nvGrpSpPr>
        <p:grpSpPr>
          <a:xfrm>
            <a:off x="2209800" y="2743200"/>
            <a:ext cx="6781800" cy="1200329"/>
            <a:chOff x="2209800" y="2743200"/>
            <a:chExt cx="6781800" cy="1200329"/>
          </a:xfrm>
        </p:grpSpPr>
        <p:cxnSp>
          <p:nvCxnSpPr>
            <p:cNvPr id="44" name="Straight Connector 43"/>
            <p:cNvCxnSpPr/>
            <p:nvPr/>
          </p:nvCxnSpPr>
          <p:spPr bwMode="auto">
            <a:xfrm>
              <a:off x="2209800" y="3352800"/>
              <a:ext cx="6781800" cy="0"/>
            </a:xfrm>
            <a:prstGeom prst="line">
              <a:avLst/>
            </a:prstGeom>
            <a:solidFill>
              <a:schemeClr val="accent1"/>
            </a:solidFill>
            <a:ln w="38100" cap="flat" cmpd="sng" algn="ctr">
              <a:solidFill>
                <a:srgbClr val="0000FF"/>
              </a:solidFill>
              <a:prstDash val="sysDash"/>
              <a:round/>
              <a:headEnd type="none" w="med" len="med"/>
              <a:tailEnd type="none" w="med" len="med"/>
            </a:ln>
            <a:effectLst/>
          </p:spPr>
        </p:cxnSp>
        <p:sp>
          <p:nvSpPr>
            <p:cNvPr id="46" name="TextBox 45"/>
            <p:cNvSpPr txBox="1"/>
            <p:nvPr/>
          </p:nvSpPr>
          <p:spPr>
            <a:xfrm>
              <a:off x="6096000" y="2743200"/>
              <a:ext cx="2133600" cy="1200329"/>
            </a:xfrm>
            <a:prstGeom prst="rect">
              <a:avLst/>
            </a:prstGeom>
            <a:noFill/>
          </p:spPr>
          <p:txBody>
            <a:bodyPr wrap="square" rtlCol="0">
              <a:spAutoFit/>
            </a:bodyPr>
            <a:lstStyle/>
            <a:p>
              <a:pPr algn="ctr"/>
              <a:r>
                <a:rPr lang="en-US" b="1" dirty="0">
                  <a:solidFill>
                    <a:srgbClr val="0000FF"/>
                  </a:solidFill>
                </a:rPr>
                <a:t>Fortran-90 / MPI</a:t>
              </a:r>
            </a:p>
            <a:p>
              <a:pPr algn="ctr"/>
              <a:endParaRPr lang="en-US" b="1" dirty="0">
                <a:solidFill>
                  <a:srgbClr val="0000FF"/>
                </a:solidFill>
              </a:endParaRPr>
            </a:p>
            <a:p>
              <a:pPr algn="ctr"/>
              <a:endParaRPr lang="en-US" b="1" dirty="0">
                <a:solidFill>
                  <a:srgbClr val="0000FF"/>
                </a:solidFill>
              </a:endParaRPr>
            </a:p>
            <a:p>
              <a:pPr algn="ctr"/>
              <a:r>
                <a:rPr lang="en-US" b="1" dirty="0">
                  <a:solidFill>
                    <a:srgbClr val="0000FF"/>
                  </a:solidFill>
                </a:rPr>
                <a:t>IDL / Bridge</a:t>
              </a:r>
            </a:p>
          </p:txBody>
        </p:sp>
      </p:grpSp>
      <p:sp>
        <p:nvSpPr>
          <p:cNvPr id="2" name="TextBox 1"/>
          <p:cNvSpPr txBox="1"/>
          <p:nvPr/>
        </p:nvSpPr>
        <p:spPr>
          <a:xfrm>
            <a:off x="4876800" y="5029200"/>
            <a:ext cx="685800" cy="369332"/>
          </a:xfrm>
          <a:prstGeom prst="rect">
            <a:avLst/>
          </a:prstGeom>
          <a:noFill/>
        </p:spPr>
        <p:txBody>
          <a:bodyPr wrap="square" rtlCol="0">
            <a:spAutoFit/>
          </a:bodyPr>
          <a:lstStyle/>
          <a:p>
            <a:r>
              <a:rPr lang="en-US" dirty="0"/>
              <a:t>Limb</a:t>
            </a:r>
          </a:p>
        </p:txBody>
      </p:sp>
      <p:sp>
        <p:nvSpPr>
          <p:cNvPr id="30" name="TextBox 29"/>
          <p:cNvSpPr txBox="1"/>
          <p:nvPr/>
        </p:nvSpPr>
        <p:spPr>
          <a:xfrm>
            <a:off x="3124200" y="5029200"/>
            <a:ext cx="685800" cy="369332"/>
          </a:xfrm>
          <a:prstGeom prst="rect">
            <a:avLst/>
          </a:prstGeom>
          <a:noFill/>
        </p:spPr>
        <p:txBody>
          <a:bodyPr wrap="square" rtlCol="0">
            <a:spAutoFit/>
          </a:bodyPr>
          <a:lstStyle/>
          <a:p>
            <a:r>
              <a:rPr lang="en-US" dirty="0"/>
              <a:t>Disk</a:t>
            </a:r>
          </a:p>
        </p:txBody>
      </p:sp>
      <p:sp>
        <p:nvSpPr>
          <p:cNvPr id="3" name="Slide Number Placeholder 2"/>
          <p:cNvSpPr>
            <a:spLocks noGrp="1"/>
          </p:cNvSpPr>
          <p:nvPr>
            <p:ph type="sldNum" sz="quarter" idx="12"/>
          </p:nvPr>
        </p:nvSpPr>
        <p:spPr/>
        <p:txBody>
          <a:bodyPr/>
          <a:lstStyle/>
          <a:p>
            <a:fld id="{3DB082F9-22DA-6341-AF42-276F62A93CBF}" type="slidenum">
              <a:rPr lang="en-US"/>
              <a:pPr/>
              <a:t>8</a:t>
            </a:fld>
            <a:endParaRPr lang="en-US" dirty="0"/>
          </a:p>
        </p:txBody>
      </p:sp>
    </p:spTree>
    <p:extLst>
      <p:ext uri="{BB962C8B-B14F-4D97-AF65-F5344CB8AC3E}">
        <p14:creationId xmlns:p14="http://schemas.microsoft.com/office/powerpoint/2010/main" val="3685223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6019800" y="17526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Other Empirical</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9" name="Rectangle 18"/>
          <p:cNvSpPr/>
          <p:nvPr/>
        </p:nvSpPr>
        <p:spPr bwMode="auto">
          <a:xfrm>
            <a:off x="304800" y="22098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WACCM-X</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7" name="Rectangle 16"/>
          <p:cNvSpPr/>
          <p:nvPr/>
        </p:nvSpPr>
        <p:spPr bwMode="auto">
          <a:xfrm>
            <a:off x="1066800" y="16764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TIME-GCM</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3794" name="Title 1"/>
          <p:cNvSpPr>
            <a:spLocks noGrp="1"/>
          </p:cNvSpPr>
          <p:nvPr>
            <p:ph type="title"/>
          </p:nvPr>
        </p:nvSpPr>
        <p:spPr>
          <a:xfrm>
            <a:off x="0" y="76200"/>
            <a:ext cx="9144000" cy="609600"/>
          </a:xfrm>
        </p:spPr>
        <p:txBody>
          <a:bodyPr/>
          <a:lstStyle/>
          <a:p>
            <a:pPr eaLnBrk="1" hangingPunct="1"/>
            <a:r>
              <a:rPr lang="en-US" sz="2700" dirty="0" smtClean="0">
                <a:ea typeface="ＭＳ Ｐゴシック" charset="0"/>
                <a:cs typeface="ＭＳ Ｐゴシック" charset="0"/>
              </a:rPr>
              <a:t>Observing System Simulation Concept — Models</a:t>
            </a:r>
            <a:endParaRPr lang="en-US" sz="2700" dirty="0">
              <a:ea typeface="ＭＳ Ｐゴシック" charset="0"/>
              <a:cs typeface="Cambria"/>
            </a:endParaRPr>
          </a:p>
        </p:txBody>
      </p:sp>
      <p:sp>
        <p:nvSpPr>
          <p:cNvPr id="9" name="Rectangle 8"/>
          <p:cNvSpPr/>
          <p:nvPr/>
        </p:nvSpPr>
        <p:spPr bwMode="auto">
          <a:xfrm>
            <a:off x="1828800" y="11430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TIE-GCM</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Rectangle 13"/>
          <p:cNvSpPr/>
          <p:nvPr/>
        </p:nvSpPr>
        <p:spPr bwMode="auto">
          <a:xfrm>
            <a:off x="5181600" y="1143000"/>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Arial" charset="0"/>
                <a:ea typeface="ＭＳ Ｐゴシック" charset="-128"/>
                <a:cs typeface="ＭＳ Ｐゴシック" charset="-128"/>
              </a:rPr>
              <a:t>MSIS-IRI</a:t>
            </a:r>
            <a:endParaRPr kumimoji="0" lang="en-US" sz="2400" b="1" i="0" u="none" strike="noStrike" cap="none" normalizeH="0" baseline="0" dirty="0">
              <a:ln>
                <a:noFill/>
              </a:ln>
              <a:solidFill>
                <a:schemeClr val="tx1"/>
              </a:solidFill>
              <a:effectLst/>
              <a:latin typeface="Arial" charset="0"/>
              <a:ea typeface="ＭＳ Ｐゴシック" charset="-128"/>
              <a:cs typeface="ＭＳ Ｐゴシック" charset="-128"/>
            </a:endParaRPr>
          </a:p>
        </p:txBody>
      </p:sp>
      <p:cxnSp>
        <p:nvCxnSpPr>
          <p:cNvPr id="16" name="Straight Connector 15"/>
          <p:cNvCxnSpPr/>
          <p:nvPr/>
        </p:nvCxnSpPr>
        <p:spPr bwMode="auto">
          <a:xfrm flipH="1">
            <a:off x="4267200" y="1828800"/>
            <a:ext cx="914400" cy="6858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18" name="Straight Connector 17"/>
          <p:cNvCxnSpPr/>
          <p:nvPr/>
        </p:nvCxnSpPr>
        <p:spPr bwMode="auto">
          <a:xfrm>
            <a:off x="3429000" y="1828800"/>
            <a:ext cx="762000" cy="6858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2" name="Straight Connector 21"/>
          <p:cNvCxnSpPr/>
          <p:nvPr/>
        </p:nvCxnSpPr>
        <p:spPr bwMode="auto">
          <a:xfrm flipH="1">
            <a:off x="4343400" y="2438400"/>
            <a:ext cx="1676400" cy="152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5" name="Straight Connector 24"/>
          <p:cNvCxnSpPr/>
          <p:nvPr/>
        </p:nvCxnSpPr>
        <p:spPr bwMode="auto">
          <a:xfrm>
            <a:off x="2667000" y="2209800"/>
            <a:ext cx="1447800" cy="3810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27" name="Straight Connector 26"/>
          <p:cNvCxnSpPr>
            <a:stCxn id="19" idx="3"/>
          </p:cNvCxnSpPr>
          <p:nvPr/>
        </p:nvCxnSpPr>
        <p:spPr bwMode="auto">
          <a:xfrm>
            <a:off x="1905000" y="2552700"/>
            <a:ext cx="2209800" cy="381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cxnSp>
        <p:nvCxnSpPr>
          <p:cNvPr id="31" name="Straight Connector 30"/>
          <p:cNvCxnSpPr/>
          <p:nvPr/>
        </p:nvCxnSpPr>
        <p:spPr bwMode="auto">
          <a:xfrm>
            <a:off x="4229100" y="2590800"/>
            <a:ext cx="0" cy="914400"/>
          </a:xfrm>
          <a:prstGeom prst="line">
            <a:avLst/>
          </a:prstGeom>
          <a:solidFill>
            <a:schemeClr val="accent1"/>
          </a:solidFill>
          <a:ln w="25400" cap="flat" cmpd="sng" algn="ctr">
            <a:solidFill>
              <a:schemeClr val="tx1"/>
            </a:solidFill>
            <a:prstDash val="solid"/>
            <a:round/>
            <a:headEnd type="none" w="med" len="med"/>
            <a:tailEnd type="arrow" w="med" len="med"/>
          </a:ln>
          <a:effectLst/>
        </p:spPr>
      </p:cxnSp>
      <p:sp>
        <p:nvSpPr>
          <p:cNvPr id="2" name="Slide Number Placeholder 1"/>
          <p:cNvSpPr>
            <a:spLocks noGrp="1"/>
          </p:cNvSpPr>
          <p:nvPr>
            <p:ph type="sldNum" sz="quarter" idx="12"/>
          </p:nvPr>
        </p:nvSpPr>
        <p:spPr/>
        <p:txBody>
          <a:bodyPr/>
          <a:lstStyle/>
          <a:p>
            <a:fld id="{3DB082F9-22DA-6341-AF42-276F62A93CBF}" type="slidenum">
              <a:rPr lang="en-US"/>
              <a:pPr/>
              <a:t>9</a:t>
            </a:fld>
            <a:endParaRPr lang="en-US" dirty="0"/>
          </a:p>
        </p:txBody>
      </p:sp>
      <p:grpSp>
        <p:nvGrpSpPr>
          <p:cNvPr id="4" name="Group 3"/>
          <p:cNvGrpSpPr/>
          <p:nvPr/>
        </p:nvGrpSpPr>
        <p:grpSpPr>
          <a:xfrm>
            <a:off x="1" y="3352800"/>
            <a:ext cx="9143999" cy="2884714"/>
            <a:chOff x="1" y="3352800"/>
            <a:chExt cx="9143999" cy="2884714"/>
          </a:xfrm>
        </p:grpSpPr>
        <p:pic>
          <p:nvPicPr>
            <p:cNvPr id="1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352800"/>
              <a:ext cx="3733800" cy="2862313"/>
            </a:xfrm>
            <a:prstGeom prst="rect">
              <a:avLst/>
            </a:prstGeom>
          </p:spPr>
        </p:pic>
        <p:pic>
          <p:nvPicPr>
            <p:cNvPr id="3" name="Picture 2" descr="MsisJ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3352800"/>
              <a:ext cx="4038600" cy="2884714"/>
            </a:xfrm>
            <a:prstGeom prst="rect">
              <a:avLst/>
            </a:prstGeom>
          </p:spPr>
        </p:pic>
      </p:grpSp>
    </p:spTree>
    <p:extLst>
      <p:ext uri="{BB962C8B-B14F-4D97-AF65-F5344CB8AC3E}">
        <p14:creationId xmlns:p14="http://schemas.microsoft.com/office/powerpoint/2010/main" val="1849859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112"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2846</TotalTime>
  <Words>2019</Words>
  <Application>Microsoft Macintosh PowerPoint</Application>
  <PresentationFormat>On-screen Show (4:3)</PresentationFormat>
  <Paragraphs>356</Paragraphs>
  <Slides>37</Slides>
  <Notes>15</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0" baseType="lpstr">
      <vt:lpstr>Blank</vt:lpstr>
      <vt:lpstr>Image</vt:lpstr>
      <vt:lpstr>Microsoft Equation</vt:lpstr>
      <vt:lpstr>Observation System Simulations for the GOLD Mission</vt:lpstr>
      <vt:lpstr>Outline</vt:lpstr>
      <vt:lpstr>Global-scale Observations of the Limb and Disk</vt:lpstr>
      <vt:lpstr>GOLD Ultraviolet Imaging Spectrograph</vt:lpstr>
      <vt:lpstr>GOLD Ultraviolet Imaging Spectrograph</vt:lpstr>
      <vt:lpstr>Instrument Optics</vt:lpstr>
      <vt:lpstr>GOLD Measurement Technique</vt:lpstr>
      <vt:lpstr>Modular Observing System Simulation Concept</vt:lpstr>
      <vt:lpstr>Observing System Simulation Concept — Models</vt:lpstr>
      <vt:lpstr>TIE-GCM Simulations</vt:lpstr>
      <vt:lpstr>Observing System Simulation Concept — Airglow</vt:lpstr>
      <vt:lpstr>Observing System Simulation Concept — LBH Bands</vt:lpstr>
      <vt:lpstr>Observing System Simulation Concept—Line-of-Sight</vt:lpstr>
      <vt:lpstr>Line-of-Sight Integration</vt:lpstr>
      <vt:lpstr>CHIPSI Coordinates — Looking back from the Satellite</vt:lpstr>
      <vt:lpstr>Line-of-Sight Integration</vt:lpstr>
      <vt:lpstr>Line-of-Sight Integration</vt:lpstr>
      <vt:lpstr>Line-of-Sight Integration</vt:lpstr>
      <vt:lpstr>Airglow Simulations</vt:lpstr>
      <vt:lpstr>Image Cube Simulation</vt:lpstr>
      <vt:lpstr>The December 2006 “AGU Storm”</vt:lpstr>
      <vt:lpstr>Radiative Transfer Effects</vt:lpstr>
      <vt:lpstr>Illustration of Multiple Scattering</vt:lpstr>
      <vt:lpstr>Atomic Oxygen Transitions in the Far-Ultraviolet</vt:lpstr>
      <vt:lpstr>Comparisons with GUVI Data using Gladstone Feautrier Code</vt:lpstr>
      <vt:lpstr>Comparison of Simplified Model to Gladstone Feautrier Code</vt:lpstr>
      <vt:lpstr>Comparison of Simplified Model to Gladstone Feautrier Code</vt:lpstr>
      <vt:lpstr>Comparison of Simplified Model to Gladstone Feautrier Code</vt:lpstr>
      <vt:lpstr>Latest &amp; Greatest Simulations Applying all of the Above</vt:lpstr>
      <vt:lpstr>Conclusions</vt:lpstr>
      <vt:lpstr>Backup on Coordinate Systems and Effective Temperature</vt:lpstr>
      <vt:lpstr>Coordinate Systems</vt:lpstr>
      <vt:lpstr>Notes on Coordinate Systems</vt:lpstr>
      <vt:lpstr>Altitude Profile of LBH Bands and Effective Temperature</vt:lpstr>
      <vt:lpstr>Solar Activity Effect on LBH Bands</vt:lpstr>
      <vt:lpstr>Solar Zenith Angle Effect on LBH Bands</vt:lpstr>
      <vt:lpstr>Simulation of Effective Temperature</vt:lpstr>
    </vt:vector>
  </TitlesOfParts>
  <Manager/>
  <Company>NCAR</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Stan Solomon</dc:creator>
  <cp:keywords/>
  <dc:description/>
  <cp:lastModifiedBy>Stan Solomon</cp:lastModifiedBy>
  <cp:revision>144</cp:revision>
  <dcterms:created xsi:type="dcterms:W3CDTF">2011-09-30T11:40:57Z</dcterms:created>
  <dcterms:modified xsi:type="dcterms:W3CDTF">2016-01-29T15:22:15Z</dcterms:modified>
  <cp:category/>
</cp:coreProperties>
</file>