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400" r:id="rId3"/>
    <p:sldId id="353" r:id="rId4"/>
    <p:sldId id="352" r:id="rId5"/>
    <p:sldId id="365" r:id="rId6"/>
    <p:sldId id="378" r:id="rId7"/>
    <p:sldId id="377" r:id="rId8"/>
    <p:sldId id="379" r:id="rId9"/>
    <p:sldId id="380" r:id="rId10"/>
    <p:sldId id="381" r:id="rId11"/>
    <p:sldId id="382" r:id="rId12"/>
    <p:sldId id="386" r:id="rId13"/>
    <p:sldId id="385" r:id="rId14"/>
    <p:sldId id="387" r:id="rId15"/>
    <p:sldId id="388" r:id="rId16"/>
    <p:sldId id="389" r:id="rId17"/>
    <p:sldId id="390" r:id="rId18"/>
    <p:sldId id="384" r:id="rId19"/>
    <p:sldId id="398" r:id="rId20"/>
    <p:sldId id="396" r:id="rId21"/>
    <p:sldId id="391" r:id="rId22"/>
    <p:sldId id="392" r:id="rId23"/>
    <p:sldId id="393" r:id="rId2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-11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-11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-11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-11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Helvetica" pitchFamily="-112" charset="0"/>
        <a:ea typeface="+mn-ea"/>
        <a:cs typeface="+mn-cs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Helvetica" pitchFamily="-112" charset="0"/>
        <a:ea typeface="+mn-ea"/>
        <a:cs typeface="+mn-cs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Helvetica" pitchFamily="-112" charset="0"/>
        <a:ea typeface="+mn-ea"/>
        <a:cs typeface="+mn-cs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Helvetica" pitchFamily="-112" charset="0"/>
        <a:ea typeface="+mn-ea"/>
        <a:cs typeface="+mn-cs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Helvetica" pitchFamily="-112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F05"/>
    <a:srgbClr val="00750B"/>
    <a:srgbClr val="ED181E"/>
    <a:srgbClr val="CCCACC"/>
    <a:srgbClr val="7F007F"/>
    <a:srgbClr val="087F08"/>
    <a:srgbClr val="0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77" autoAdjust="0"/>
    <p:restoredTop sz="94669" autoAdjust="0"/>
  </p:normalViewPr>
  <p:slideViewPr>
    <p:cSldViewPr>
      <p:cViewPr>
        <p:scale>
          <a:sx n="100" d="100"/>
          <a:sy n="100" d="100"/>
        </p:scale>
        <p:origin x="-1672" y="-1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872"/>
    </p:cViewPr>
  </p:sorterViewPr>
  <p:notesViewPr>
    <p:cSldViewPr>
      <p:cViewPr varScale="1">
        <p:scale>
          <a:sx n="91" d="100"/>
          <a:sy n="91" d="100"/>
        </p:scale>
        <p:origin x="-2104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notesMaster" Target="notesMasters/notesMaster1.xml"/><Relationship Id="rId26" Type="http://schemas.openxmlformats.org/officeDocument/2006/relationships/handoutMaster" Target="handoutMasters/handout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-25000"/>
            </a:lvl1pPr>
          </a:lstStyle>
          <a:p>
            <a:endParaRPr lang="en-US" dirty="0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-25000"/>
            </a:lvl1pPr>
          </a:lstStyle>
          <a:p>
            <a:endParaRPr lang="en-US" dirty="0"/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aseline="-25000"/>
            </a:lvl1pPr>
          </a:lstStyle>
          <a:p>
            <a:endParaRPr lang="en-US" dirty="0"/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-25000"/>
            </a:lvl1pPr>
          </a:lstStyle>
          <a:p>
            <a:fld id="{2335BFB0-30E8-2245-A15E-35F63892779D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0864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-25000"/>
            </a:lvl1pPr>
          </a:lstStyle>
          <a:p>
            <a:endParaRPr lang="en-US" dirty="0"/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-25000"/>
            </a:lvl1pPr>
          </a:lstStyle>
          <a:p>
            <a:endParaRPr lang="en-US" dirty="0"/>
          </a:p>
        </p:txBody>
      </p:sp>
      <p:sp>
        <p:nvSpPr>
          <p:cNvPr id="276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4400" y="685800"/>
            <a:ext cx="5029200" cy="37719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76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953000"/>
            <a:ext cx="502920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aseline="-25000"/>
            </a:lvl1pPr>
          </a:lstStyle>
          <a:p>
            <a:endParaRPr lang="en-US" dirty="0"/>
          </a:p>
        </p:txBody>
      </p:sp>
      <p:sp>
        <p:nvSpPr>
          <p:cNvPr id="276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-25000"/>
            </a:lvl1pPr>
          </a:lstStyle>
          <a:p>
            <a:fld id="{35043799-74CE-B34D-817D-4250362EF3A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78578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Geneva" pitchFamily="-112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Geneva" pitchFamily="-112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Geneva" pitchFamily="-112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-112" charset="0"/>
        <a:ea typeface="Geneva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D67F55-696C-1B4C-8AE0-2FA328D65A8B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222402" indent="-36773751" defTabSz="91443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973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459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946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00D42E6-38E6-4E46-B6CA-5509F56BF738}" type="slidenum">
              <a:rPr lang="en-US" sz="1200"/>
              <a:pPr/>
              <a:t>3</a:t>
            </a:fld>
            <a:endParaRPr lang="en-US" sz="1200" dirty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6086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222402" indent="-36773751" defTabSz="91443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973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459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946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3DFD7C6-090F-3E40-8513-7EFA6F26384D}" type="slidenum">
              <a:rPr lang="en-US" sz="1200"/>
              <a:pPr/>
              <a:t>5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464723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222402" indent="-36773751" defTabSz="91443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973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459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946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3DFD7C6-090F-3E40-8513-7EFA6F26384D}" type="slidenum">
              <a:rPr lang="en-US" sz="1200"/>
              <a:pPr/>
              <a:t>6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464723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222402" indent="-36773751" defTabSz="91443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973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459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946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3DFD7C6-090F-3E40-8513-7EFA6F26384D}" type="slidenum">
              <a:rPr lang="en-US" sz="1200"/>
              <a:pPr/>
              <a:t>7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46472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222402" indent="-36773751" defTabSz="91443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973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459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946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3DFD7C6-090F-3E40-8513-7EFA6F26384D}" type="slidenum">
              <a:rPr lang="en-US" sz="1200"/>
              <a:pPr/>
              <a:t>8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464723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222402" indent="-36773751" defTabSz="91443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973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459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946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3DFD7C6-090F-3E40-8513-7EFA6F26384D}" type="slidenum">
              <a:rPr lang="en-US" sz="1200"/>
              <a:pPr/>
              <a:t>9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464723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 dirty="0">
              <a:ea typeface="ＭＳ Ｐゴシック" charset="0"/>
              <a:cs typeface="ＭＳ Ｐゴシック" charset="0"/>
            </a:endParaRP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3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222402" indent="-36773751" defTabSz="914437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486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8973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4595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794601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3DFD7C6-090F-3E40-8513-7EFA6F26384D}" type="slidenum">
              <a:rPr lang="en-US" sz="1200"/>
              <a:pPr/>
              <a:t>10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46472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12200" y="6553200"/>
            <a:ext cx="431800" cy="304800"/>
          </a:xfrm>
          <a:prstGeom prst="rect">
            <a:avLst/>
          </a:prstGeom>
        </p:spPr>
        <p:txBody>
          <a:bodyPr/>
          <a:lstStyle>
            <a:lvl1pPr>
              <a:defRPr sz="1000"/>
            </a:lvl1pPr>
          </a:lstStyle>
          <a:p>
            <a:fld id="{3DB082F9-22DA-6341-AF42-276F62A93CBF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6800" y="6553200"/>
            <a:ext cx="4445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0090"/>
                </a:solidFill>
              </a:defRPr>
            </a:lvl1pPr>
          </a:lstStyle>
          <a:p>
            <a:fld id="{EAC12963-46B2-B040-A1D0-2B2E5D4E783D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86800" y="6553200"/>
            <a:ext cx="444500" cy="3048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000090"/>
                </a:solidFill>
              </a:defRPr>
            </a:lvl1pPr>
          </a:lstStyle>
          <a:p>
            <a:fld id="{F9787C5B-505A-DC4E-A8F0-3464643A4694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2" r:id="rId2"/>
    <p:sldLayoutId id="2147483654" r:id="rId3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pitchFamily="-112" charset="0"/>
        </a:defRPr>
      </a:lvl2pPr>
      <a:lvl3pPr algn="ctr" rtl="0" fontAlgn="base"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pitchFamily="-112" charset="0"/>
        </a:defRPr>
      </a:lvl3pPr>
      <a:lvl4pPr algn="ctr" rtl="0" fontAlgn="base"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pitchFamily="-112" charset="0"/>
        </a:defRPr>
      </a:lvl4pPr>
      <a:lvl5pPr algn="ctr" rtl="0" fontAlgn="base"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pitchFamily="-11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000080"/>
          </a:solidFill>
          <a:latin typeface="Helvetica" pitchFamily="-112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Geneva" pitchFamily="-112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  <a:ea typeface="Geneva" pitchFamily="-112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Geneva" pitchFamily="-112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Geneva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Geneva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Geneva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Geneva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ea typeface="Geneva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17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19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4.mov"/><Relationship Id="rId4" Type="http://schemas.openxmlformats.org/officeDocument/2006/relationships/video" Target="../media/media4.mov"/><Relationship Id="rId5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22.png"/><Relationship Id="rId1" Type="http://schemas.microsoft.com/office/2007/relationships/media" Target="../media/media5.mov"/><Relationship Id="rId2" Type="http://schemas.openxmlformats.org/officeDocument/2006/relationships/video" Target="../media/media5.mov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7.mov"/><Relationship Id="rId4" Type="http://schemas.openxmlformats.org/officeDocument/2006/relationships/video" Target="../media/media7.mov"/><Relationship Id="rId5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1" Type="http://schemas.microsoft.com/office/2007/relationships/media" Target="../media/media6.mov"/><Relationship Id="rId2" Type="http://schemas.openxmlformats.org/officeDocument/2006/relationships/video" Target="../media/media6.mo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image" Target="../media/image25.png"/><Relationship Id="rId1" Type="http://schemas.microsoft.com/office/2007/relationships/media" Target="../media/media8.mov"/><Relationship Id="rId2" Type="http://schemas.openxmlformats.org/officeDocument/2006/relationships/video" Target="../media/media8.mov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gif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646C23-E25C-464B-85E2-1DD82E9C21D7}" type="slidenum">
              <a:rPr lang="en-US"/>
              <a:pPr/>
              <a:t>1</a:t>
            </a:fld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887412"/>
            <a:ext cx="9144000" cy="1550988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600" dirty="0"/>
              <a:t>Observation Simulation System</a:t>
            </a:r>
            <a:br>
              <a:rPr lang="en-US" sz="3600" dirty="0"/>
            </a:br>
            <a:r>
              <a:rPr lang="en-US" sz="3600" dirty="0"/>
              <a:t>for the GOLD (and ICON?) Missions</a:t>
            </a:r>
          </a:p>
        </p:txBody>
      </p:sp>
      <p:pic>
        <p:nvPicPr>
          <p:cNvPr id="2054" name="Picture 6" descr="foot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75" y="6262688"/>
            <a:ext cx="9140825" cy="595312"/>
          </a:xfrm>
          <a:prstGeom prst="rect">
            <a:avLst/>
          </a:prstGeom>
          <a:noFill/>
        </p:spPr>
      </p:pic>
      <p:pic>
        <p:nvPicPr>
          <p:cNvPr id="2055" name="Picture 7" descr="ncar_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4876800"/>
            <a:ext cx="2120900" cy="1581150"/>
          </a:xfrm>
          <a:prstGeom prst="rect">
            <a:avLst/>
          </a:prstGeom>
          <a:noFill/>
        </p:spPr>
      </p:pic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0" y="2514600"/>
            <a:ext cx="9144000" cy="11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/>
              <a:t>Stan Solomon</a:t>
            </a:r>
            <a:endParaRPr lang="en-US" b="1" dirty="0"/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dirty="0"/>
              <a:t>High Altitude Observatory</a:t>
            </a:r>
          </a:p>
          <a:p>
            <a:pPr algn="ctr">
              <a:lnSpc>
                <a:spcPct val="70000"/>
              </a:lnSpc>
              <a:spcBef>
                <a:spcPct val="50000"/>
              </a:spcBef>
            </a:pPr>
            <a:r>
              <a:rPr lang="en-US" dirty="0"/>
              <a:t>National Center for Atmospheric Research</a:t>
            </a:r>
          </a:p>
        </p:txBody>
      </p:sp>
      <p:sp>
        <p:nvSpPr>
          <p:cNvPr id="2059" name="Text Box 11"/>
          <p:cNvSpPr txBox="1">
            <a:spLocks noChangeArrowheads="1"/>
          </p:cNvSpPr>
          <p:nvPr/>
        </p:nvSpPr>
        <p:spPr bwMode="auto">
          <a:xfrm>
            <a:off x="1447800" y="6583363"/>
            <a:ext cx="64770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200" i="1" dirty="0">
                <a:solidFill>
                  <a:srgbClr val="000080"/>
                </a:solidFill>
              </a:rPr>
              <a:t>ICON Science Team Meeting          •          HAO/NCAR          •          28 October 2015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0" y="4953000"/>
            <a:ext cx="609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000" dirty="0"/>
          </a:p>
        </p:txBody>
      </p:sp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09600"/>
          </a:xfrm>
        </p:spPr>
        <p:txBody>
          <a:bodyPr/>
          <a:lstStyle/>
          <a:p>
            <a:pPr eaLnBrk="1" hangingPunct="1"/>
            <a:r>
              <a:rPr lang="en-US" sz="2700" dirty="0" smtClean="0">
                <a:ea typeface="ＭＳ Ｐゴシック" charset="0"/>
                <a:cs typeface="ＭＳ Ｐゴシック" charset="0"/>
              </a:rPr>
              <a:t>Observing System Simulation Concept — Instrument</a:t>
            </a:r>
            <a:endParaRPr lang="en-US" sz="2700" dirty="0">
              <a:ea typeface="ＭＳ Ｐゴシック" charset="0"/>
              <a:cs typeface="Cambria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505200" y="5410200"/>
            <a:ext cx="1600200" cy="685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latin typeface="Arial" charset="0"/>
                <a:ea typeface="ＭＳ Ｐゴシック" charset="-128"/>
                <a:cs typeface="ＭＳ Ｐゴシック" charset="-128"/>
              </a:rPr>
              <a:t>INSTR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23" name="Straight Connector 22"/>
          <p:cNvCxnSpPr/>
          <p:nvPr/>
        </p:nvCxnSpPr>
        <p:spPr bwMode="auto">
          <a:xfrm rot="5400000">
            <a:off x="3696494" y="5218112"/>
            <a:ext cx="381000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rot="5400000">
            <a:off x="4533106" y="5218906"/>
            <a:ext cx="381000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4876800" y="50292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Limb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24200" y="50292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Disk</a:t>
            </a:r>
          </a:p>
        </p:txBody>
      </p:sp>
      <p:cxnSp>
        <p:nvCxnSpPr>
          <p:cNvPr id="11" name="Straight Connector 10"/>
          <p:cNvCxnSpPr/>
          <p:nvPr/>
        </p:nvCxnSpPr>
        <p:spPr bwMode="auto">
          <a:xfrm rot="5400000">
            <a:off x="4153694" y="6285706"/>
            <a:ext cx="381000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82F9-22DA-6341-AF42-276F62A93CBF}" type="slidenum">
              <a:rPr lang="en-US"/>
              <a:pPr/>
              <a:t>10</a:t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71348" y="914400"/>
            <a:ext cx="8591652" cy="4413471"/>
            <a:chOff x="171348" y="914400"/>
            <a:chExt cx="8591652" cy="4413471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348" y="914400"/>
              <a:ext cx="2800452" cy="4413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0" y="920904"/>
              <a:ext cx="2667000" cy="4386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5857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Airglow Simulations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7C5B-505A-DC4E-A8F0-3464643A4694}" type="slidenum">
              <a:rPr lang="en-US"/>
              <a:pPr/>
              <a:t>11</a:t>
            </a:fld>
            <a:endParaRPr lang="en-US" sz="1200" dirty="0">
              <a:solidFill>
                <a:schemeClr val="tx1"/>
              </a:solidFill>
            </a:endParaRPr>
          </a:p>
        </p:txBody>
      </p:sp>
      <p:pic>
        <p:nvPicPr>
          <p:cNvPr id="4" name="MarEqxMaxO5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47800" y="609600"/>
            <a:ext cx="6248400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8211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Cube Simulation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7C5B-505A-DC4E-A8F0-3464643A4694}" type="slidenum">
              <a:rPr lang="en-US"/>
              <a:pPr/>
              <a:t>12</a:t>
            </a:fld>
            <a:endParaRPr lang="en-US" dirty="0"/>
          </a:p>
        </p:txBody>
      </p:sp>
      <p:pic>
        <p:nvPicPr>
          <p:cNvPr id="4" name="Picture 3" descr="scan.107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 bwMode="auto">
          <a:xfrm>
            <a:off x="2895600" y="1219200"/>
            <a:ext cx="0" cy="2362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Arrow Connector 6"/>
          <p:cNvCxnSpPr/>
          <p:nvPr/>
        </p:nvCxnSpPr>
        <p:spPr bwMode="auto">
          <a:xfrm>
            <a:off x="2895600" y="1219200"/>
            <a:ext cx="2438400" cy="533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ysDash"/>
            <a:round/>
            <a:headEnd type="none" w="med" len="med"/>
            <a:tailEnd type="arrow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2895600" y="3581400"/>
            <a:ext cx="2514600" cy="152400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/>
            </a:solidFill>
            <a:prstDash val="sysDash"/>
            <a:round/>
            <a:headEnd type="none" w="med" len="med"/>
            <a:tailEnd type="arrow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676400" y="60198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Disk Image				Detector Image</a:t>
            </a:r>
          </a:p>
        </p:txBody>
      </p:sp>
    </p:spTree>
    <p:extLst>
      <p:ext uri="{BB962C8B-B14F-4D97-AF65-F5344CB8AC3E}">
        <p14:creationId xmlns:p14="http://schemas.microsoft.com/office/powerpoint/2010/main" val="29218869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Cube Simulation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7C5B-505A-DC4E-A8F0-3464643A4694}" type="slidenum">
              <a:rPr lang="en-US"/>
              <a:pPr/>
              <a:t>13</a:t>
            </a:fld>
            <a:endParaRPr lang="en-US" dirty="0"/>
          </a:p>
        </p:txBody>
      </p:sp>
      <p:pic>
        <p:nvPicPr>
          <p:cNvPr id="4" name="SlitScan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43000"/>
            <a:ext cx="9144000" cy="4572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76400" y="6019800"/>
            <a:ext cx="662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Disk Image				Detector Image</a:t>
            </a:r>
          </a:p>
        </p:txBody>
      </p:sp>
    </p:spTree>
    <p:extLst>
      <p:ext uri="{BB962C8B-B14F-4D97-AF65-F5344CB8AC3E}">
        <p14:creationId xmlns:p14="http://schemas.microsoft.com/office/powerpoint/2010/main" val="34977681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December Solstice Case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7C5B-505A-DC4E-A8F0-3464643A4694}" type="slidenum">
              <a:rPr lang="en-US"/>
              <a:pPr/>
              <a:t>14</a:t>
            </a:fld>
            <a:endParaRPr lang="en-US" dirty="0"/>
          </a:p>
        </p:txBody>
      </p:sp>
      <p:pic>
        <p:nvPicPr>
          <p:cNvPr id="4" name="DecSolMaxO5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066800"/>
            <a:ext cx="4572000" cy="4572000"/>
          </a:xfrm>
          <a:prstGeom prst="rect">
            <a:avLst/>
          </a:prstGeom>
        </p:spPr>
      </p:pic>
      <p:pic>
        <p:nvPicPr>
          <p:cNvPr id="5" name="DecSolMaxLbh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0" y="1066800"/>
            <a:ext cx="4572000" cy="4572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59436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 (</a:t>
            </a:r>
            <a:r>
              <a:rPr lang="en-US" baseline="30000" dirty="0"/>
              <a:t>5</a:t>
            </a:r>
            <a:r>
              <a:rPr lang="en-US" dirty="0"/>
              <a:t>S) 135.6 nm doublet			N</a:t>
            </a:r>
            <a:r>
              <a:rPr lang="en-US" baseline="-25000" dirty="0"/>
              <a:t>2</a:t>
            </a:r>
            <a:r>
              <a:rPr lang="en-US" dirty="0"/>
              <a:t> LBH “short” (138–148 nm)</a:t>
            </a:r>
          </a:p>
        </p:txBody>
      </p:sp>
    </p:spTree>
    <p:extLst>
      <p:ext uri="{BB962C8B-B14F-4D97-AF65-F5344CB8AC3E}">
        <p14:creationId xmlns:p14="http://schemas.microsoft.com/office/powerpoint/2010/main" val="2707258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December Solstice Case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7C5B-505A-DC4E-A8F0-3464643A4694}" type="slidenum">
              <a:rPr lang="en-US"/>
              <a:pPr/>
              <a:t>15</a:t>
            </a:fld>
            <a:endParaRPr lang="en-US" dirty="0"/>
          </a:p>
        </p:txBody>
      </p:sp>
      <p:pic>
        <p:nvPicPr>
          <p:cNvPr id="4" name="DecSolMaxRa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889000"/>
            <a:ext cx="5080000" cy="508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90900" y="6107668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O(</a:t>
            </a:r>
            <a:r>
              <a:rPr lang="en-US" baseline="30000" dirty="0"/>
              <a:t>5</a:t>
            </a:r>
            <a:r>
              <a:rPr lang="en-US" dirty="0"/>
              <a:t>S) / N</a:t>
            </a:r>
            <a:r>
              <a:rPr lang="en-US" baseline="-25000" dirty="0"/>
              <a:t>2</a:t>
            </a:r>
            <a:r>
              <a:rPr lang="en-US" dirty="0"/>
              <a:t> LBH ratio</a:t>
            </a:r>
          </a:p>
        </p:txBody>
      </p:sp>
    </p:spTree>
    <p:extLst>
      <p:ext uri="{BB962C8B-B14F-4D97-AF65-F5344CB8AC3E}">
        <p14:creationId xmlns:p14="http://schemas.microsoft.com/office/powerpoint/2010/main" val="142533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December 2006 “AGU Storm”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7C5B-505A-DC4E-A8F0-3464643A4694}" type="slidenum">
              <a:rPr lang="en-US"/>
              <a:pPr/>
              <a:t>16</a:t>
            </a:fld>
            <a:endParaRPr lang="en-US" dirty="0"/>
          </a:p>
        </p:txBody>
      </p:sp>
      <p:pic>
        <p:nvPicPr>
          <p:cNvPr id="4" name="Agu2006O5S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143000"/>
            <a:ext cx="4572000" cy="4572000"/>
          </a:xfrm>
          <a:prstGeom prst="rect">
            <a:avLst/>
          </a:prstGeom>
        </p:spPr>
      </p:pic>
      <p:pic>
        <p:nvPicPr>
          <p:cNvPr id="5" name="Agu2006Lbh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72000" y="1143000"/>
            <a:ext cx="4572000" cy="4572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5943600"/>
            <a:ext cx="777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 (</a:t>
            </a:r>
            <a:r>
              <a:rPr lang="en-US" baseline="30000" dirty="0"/>
              <a:t>5</a:t>
            </a:r>
            <a:r>
              <a:rPr lang="en-US" dirty="0"/>
              <a:t>S) 135.6 nm doublet			N</a:t>
            </a:r>
            <a:r>
              <a:rPr lang="en-US" baseline="-25000" dirty="0"/>
              <a:t>2</a:t>
            </a:r>
            <a:r>
              <a:rPr lang="en-US" dirty="0"/>
              <a:t> LBH “short” (138–148 nm)</a:t>
            </a:r>
          </a:p>
        </p:txBody>
      </p:sp>
    </p:spTree>
    <p:extLst>
      <p:ext uri="{BB962C8B-B14F-4D97-AF65-F5344CB8AC3E}">
        <p14:creationId xmlns:p14="http://schemas.microsoft.com/office/powerpoint/2010/main" val="18266529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gu2006Rat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0" y="889000"/>
            <a:ext cx="5080000" cy="508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December 2006 “AGU Storm”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7C5B-505A-DC4E-A8F0-3464643A4694}" type="slidenum">
              <a:rPr lang="en-US"/>
              <a:pPr/>
              <a:t>17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390900" y="6183868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O(</a:t>
            </a:r>
            <a:r>
              <a:rPr lang="en-US" baseline="30000" dirty="0"/>
              <a:t>5</a:t>
            </a:r>
            <a:r>
              <a:rPr lang="en-US" dirty="0"/>
              <a:t>S) / N</a:t>
            </a:r>
            <a:r>
              <a:rPr lang="en-US" baseline="-25000" dirty="0"/>
              <a:t>2</a:t>
            </a:r>
            <a:r>
              <a:rPr lang="en-US" dirty="0"/>
              <a:t> LBH ratio</a:t>
            </a:r>
          </a:p>
        </p:txBody>
      </p:sp>
    </p:spTree>
    <p:extLst>
      <p:ext uri="{BB962C8B-B14F-4D97-AF65-F5344CB8AC3E}">
        <p14:creationId xmlns:p14="http://schemas.microsoft.com/office/powerpoint/2010/main" val="326988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7C5B-505A-DC4E-A8F0-3464643A4694}" type="slidenum">
              <a:rPr lang="en-US"/>
              <a:pPr/>
              <a:t>18</a:t>
            </a:fld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1219200"/>
            <a:ext cx="8839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• We have a comprehensive observational simulation system for the GOLD mission.</a:t>
            </a:r>
          </a:p>
          <a:p>
            <a:endParaRPr lang="en-US" dirty="0"/>
          </a:p>
          <a:p>
            <a:r>
              <a:rPr lang="en-US" dirty="0"/>
              <a:t>• The methodology can be adapted to the ICON mission.</a:t>
            </a:r>
          </a:p>
          <a:p>
            <a:endParaRPr lang="en-US" dirty="0"/>
          </a:p>
          <a:p>
            <a:r>
              <a:rPr lang="en-US" dirty="0"/>
              <a:t>• The methodology can be adapted to any other mission as well.</a:t>
            </a:r>
          </a:p>
          <a:p>
            <a:endParaRPr lang="en-US" dirty="0"/>
          </a:p>
          <a:p>
            <a:r>
              <a:rPr lang="en-US" dirty="0"/>
              <a:t>• Based on community models; open-source code.</a:t>
            </a:r>
          </a:p>
          <a:p>
            <a:endParaRPr lang="en-US" dirty="0"/>
          </a:p>
          <a:p>
            <a:r>
              <a:rPr lang="en-US" dirty="0"/>
              <a:t>• Can use this system for algorithm development and data analysis.</a:t>
            </a:r>
          </a:p>
          <a:p>
            <a:endParaRPr lang="en-US" dirty="0"/>
          </a:p>
          <a:p>
            <a:r>
              <a:rPr lang="en-US" dirty="0"/>
              <a:t>• Still work to do:</a:t>
            </a:r>
          </a:p>
          <a:p>
            <a:pPr lvl="1"/>
            <a:r>
              <a:rPr lang="en-US" dirty="0"/>
              <a:t>— </a:t>
            </a:r>
            <a:r>
              <a:rPr lang="en-US" cap="small" dirty="0"/>
              <a:t>Oi</a:t>
            </a:r>
            <a:r>
              <a:rPr lang="en-US" dirty="0"/>
              <a:t> 130.4 nm triplet; </a:t>
            </a:r>
            <a:r>
              <a:rPr lang="en-US" cap="small" dirty="0"/>
              <a:t>Ni</a:t>
            </a:r>
            <a:r>
              <a:rPr lang="en-US" dirty="0"/>
              <a:t> 149.3 line; limb sims; instrument simulator; WACCM-X</a:t>
            </a:r>
          </a:p>
        </p:txBody>
      </p:sp>
    </p:spTree>
    <p:extLst>
      <p:ext uri="{BB962C8B-B14F-4D97-AF65-F5344CB8AC3E}">
        <p14:creationId xmlns:p14="http://schemas.microsoft.com/office/powerpoint/2010/main" val="3386247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Backup on Viewing Geometry and Coordinate Systems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7C5B-505A-DC4E-A8F0-3464643A4694}" type="slidenum">
              <a:rPr lang="en-US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02645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Outline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7C5B-505A-DC4E-A8F0-3464643A4694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1371600"/>
            <a:ext cx="8534400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• We are developing a comprehensive observation simulation system for the GOLD mission.</a:t>
            </a:r>
          </a:p>
          <a:p>
            <a:endParaRPr lang="en-US"/>
          </a:p>
          <a:p>
            <a:r>
              <a:rPr lang="en-US"/>
              <a:t>• The modeling component and some aspects of the observation geometry are equally applicable to the ICON mission.</a:t>
            </a:r>
          </a:p>
          <a:p>
            <a:endParaRPr lang="en-US"/>
          </a:p>
          <a:p>
            <a:r>
              <a:rPr lang="en-US"/>
              <a:t>• The hope is that we can build an appropriate interface so that both missions can exploit this effort in a collaborative manner.</a:t>
            </a:r>
          </a:p>
          <a:p>
            <a:endParaRPr lang="en-US"/>
          </a:p>
          <a:p>
            <a:r>
              <a:rPr lang="en-US"/>
              <a:t>• The software will be available to anyone who would like to use it.</a:t>
            </a:r>
          </a:p>
        </p:txBody>
      </p:sp>
    </p:spTree>
    <p:extLst>
      <p:ext uri="{BB962C8B-B14F-4D97-AF65-F5344CB8AC3E}">
        <p14:creationId xmlns:p14="http://schemas.microsoft.com/office/powerpoint/2010/main" val="1242208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Viewing Geometry and Coordinate Systems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7C5B-505A-DC4E-A8F0-3464643A4694}" type="slidenum">
              <a:rPr lang="en-US"/>
              <a:pPr/>
              <a:t>20</a:t>
            </a:fld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768488"/>
            <a:ext cx="8763000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• Simulation line-of-sight integrations are done in two ways:</a:t>
            </a:r>
          </a:p>
          <a:p>
            <a:pPr lvl="1"/>
            <a:r>
              <a:rPr lang="en-US"/>
              <a:t>— “Bottom-up”</a:t>
            </a:r>
          </a:p>
          <a:p>
            <a:pPr lvl="1"/>
            <a:r>
              <a:rPr lang="en-US"/>
              <a:t>— “Top-down”</a:t>
            </a:r>
          </a:p>
          <a:p>
            <a:pPr lvl="1"/>
            <a:endParaRPr lang="en-US"/>
          </a:p>
          <a:p>
            <a:r>
              <a:rPr lang="en-US"/>
              <a:t>• Bottom-up integrations are based on each model grid column:</a:t>
            </a:r>
          </a:p>
          <a:p>
            <a:pPr lvl="1"/>
            <a:r>
              <a:rPr lang="en-US"/>
              <a:t>— Slant column calculated considering spherical geometry</a:t>
            </a:r>
          </a:p>
          <a:p>
            <a:pPr lvl="1"/>
            <a:r>
              <a:rPr lang="en-US"/>
              <a:t>— Rigorous for disk, but approximate at limb due to tangent point singularity</a:t>
            </a:r>
          </a:p>
          <a:p>
            <a:pPr lvl="1"/>
            <a:r>
              <a:rPr lang="en-US"/>
              <a:t>— Doesn’t consider horizontal gradients in emission function</a:t>
            </a:r>
          </a:p>
          <a:p>
            <a:pPr lvl="1"/>
            <a:r>
              <a:rPr lang="en-US"/>
              <a:t>— Good enough for making pictures</a:t>
            </a:r>
          </a:p>
          <a:p>
            <a:pPr lvl="1"/>
            <a:endParaRPr lang="en-US"/>
          </a:p>
          <a:p>
            <a:r>
              <a:rPr lang="en-US"/>
              <a:t>• Top-down simulations are based on lines of sight defined by instrument viewing</a:t>
            </a:r>
          </a:p>
          <a:p>
            <a:pPr lvl="1"/>
            <a:r>
              <a:rPr lang="en-US"/>
              <a:t>— Each line-of-sight calculated using full spherical geometry </a:t>
            </a:r>
          </a:p>
          <a:p>
            <a:pPr lvl="1"/>
            <a:r>
              <a:rPr lang="en-US"/>
              <a:t>— Rigorous on disk or limb</a:t>
            </a:r>
          </a:p>
          <a:p>
            <a:pPr lvl="1"/>
            <a:r>
              <a:rPr lang="en-US"/>
              <a:t>— Interpolates each point along path from model grid </a:t>
            </a:r>
          </a:p>
          <a:p>
            <a:pPr lvl="2"/>
            <a:r>
              <a:rPr lang="en-US"/>
              <a:t>— computationally intensive</a:t>
            </a:r>
          </a:p>
          <a:p>
            <a:pPr lvl="2"/>
            <a:endParaRPr lang="en-US"/>
          </a:p>
          <a:p>
            <a:r>
              <a:rPr lang="en-US"/>
              <a:t>• In either case, absorption is considered along path, but scattering is neglected.</a:t>
            </a:r>
          </a:p>
          <a:p>
            <a:pPr lvl="1"/>
            <a:r>
              <a:rPr lang="en-US"/>
              <a:t>— Rigorous for LBH</a:t>
            </a:r>
          </a:p>
          <a:p>
            <a:pPr lvl="1"/>
            <a:r>
              <a:rPr lang="en-US"/>
              <a:t>— Reasonable approximation for 135.6 on disk</a:t>
            </a:r>
          </a:p>
          <a:p>
            <a:pPr lvl="1"/>
            <a:r>
              <a:rPr lang="en-US"/>
              <a:t>— Not valid for 130.4 triplet</a:t>
            </a:r>
          </a:p>
        </p:txBody>
      </p:sp>
    </p:spTree>
    <p:extLst>
      <p:ext uri="{BB962C8B-B14F-4D97-AF65-F5344CB8AC3E}">
        <p14:creationId xmlns:p14="http://schemas.microsoft.com/office/powerpoint/2010/main" val="29576604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Coordinate Systems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7C5B-505A-DC4E-A8F0-3464643A4694}" type="slidenum">
              <a:rPr lang="en-US"/>
              <a:pPr/>
              <a:t>21</a:t>
            </a:fld>
            <a:endParaRPr lang="en-US" dirty="0"/>
          </a:p>
        </p:txBody>
      </p:sp>
      <p:pic>
        <p:nvPicPr>
          <p:cNvPr id="6" name="Picture 5" descr="ECEF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550" y="1295400"/>
            <a:ext cx="3981450" cy="39528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762000"/>
            <a:ext cx="5638800" cy="5355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• Earth Centered Inertial (ECI):</a:t>
            </a:r>
          </a:p>
          <a:p>
            <a:pPr lvl="1"/>
            <a:r>
              <a:rPr lang="en-US" i="1"/>
              <a:t>z</a:t>
            </a:r>
            <a:r>
              <a:rPr lang="en-US"/>
              <a:t>-axis is north pole of Earth</a:t>
            </a:r>
          </a:p>
          <a:p>
            <a:pPr lvl="1"/>
            <a:r>
              <a:rPr lang="en-US" i="1"/>
              <a:t>x</a:t>
            </a:r>
            <a:r>
              <a:rPr lang="en-US"/>
              <a:t>-axis is toward vernal equinox</a:t>
            </a:r>
          </a:p>
          <a:p>
            <a:pPr lvl="1"/>
            <a:r>
              <a:rPr lang="en-US" i="1"/>
              <a:t>y</a:t>
            </a:r>
            <a:r>
              <a:rPr lang="en-US"/>
              <a:t>-axis = </a:t>
            </a:r>
            <a:r>
              <a:rPr lang="en-US" i="1"/>
              <a:t>z</a:t>
            </a:r>
            <a:r>
              <a:rPr lang="en-US"/>
              <a:t> </a:t>
            </a:r>
            <a:r>
              <a:rPr lang="en-US" b="1"/>
              <a:t>X</a:t>
            </a:r>
            <a:r>
              <a:rPr lang="en-US"/>
              <a:t> </a:t>
            </a:r>
            <a:r>
              <a:rPr lang="en-US" i="1"/>
              <a:t>x</a:t>
            </a:r>
            <a:endParaRPr lang="en-US"/>
          </a:p>
          <a:p>
            <a:endParaRPr lang="en-US"/>
          </a:p>
          <a:p>
            <a:r>
              <a:rPr lang="en-US"/>
              <a:t>• Earth Centered Rotational (ECR or ECEF):</a:t>
            </a:r>
          </a:p>
          <a:p>
            <a:pPr lvl="1"/>
            <a:r>
              <a:rPr lang="en-US" i="1"/>
              <a:t>z</a:t>
            </a:r>
            <a:r>
              <a:rPr lang="en-US"/>
              <a:t>-axis is north pole of Earth</a:t>
            </a:r>
          </a:p>
          <a:p>
            <a:pPr lvl="1"/>
            <a:r>
              <a:rPr lang="en-US" i="1"/>
              <a:t>x</a:t>
            </a:r>
            <a:r>
              <a:rPr lang="en-US"/>
              <a:t>-axis is interect of prime meridian and equator</a:t>
            </a:r>
          </a:p>
          <a:p>
            <a:pPr lvl="1"/>
            <a:r>
              <a:rPr lang="en-US" i="1"/>
              <a:t>y</a:t>
            </a:r>
            <a:r>
              <a:rPr lang="en-US"/>
              <a:t>-axis = </a:t>
            </a:r>
            <a:r>
              <a:rPr lang="en-US" i="1"/>
              <a:t>z</a:t>
            </a:r>
            <a:r>
              <a:rPr lang="en-US"/>
              <a:t> </a:t>
            </a:r>
            <a:r>
              <a:rPr lang="en-US" b="1"/>
              <a:t>X</a:t>
            </a:r>
            <a:r>
              <a:rPr lang="en-US"/>
              <a:t> </a:t>
            </a:r>
            <a:r>
              <a:rPr lang="en-US" i="1"/>
              <a:t>x</a:t>
            </a:r>
            <a:endParaRPr lang="en-US"/>
          </a:p>
          <a:p>
            <a:pPr lvl="1"/>
            <a:endParaRPr lang="en-US"/>
          </a:p>
          <a:p>
            <a:r>
              <a:rPr lang="en-US"/>
              <a:t>• Geographic (GEO):</a:t>
            </a:r>
          </a:p>
          <a:p>
            <a:pPr lvl="1"/>
            <a:r>
              <a:rPr lang="en-US"/>
              <a:t>altitude relative to oblate ellipsoid surface</a:t>
            </a:r>
          </a:p>
          <a:p>
            <a:pPr lvl="1"/>
            <a:r>
              <a:rPr lang="en-US"/>
              <a:t>longitude ±180° from prime meridian</a:t>
            </a:r>
          </a:p>
          <a:p>
            <a:pPr lvl="1"/>
            <a:r>
              <a:rPr lang="en-US"/>
              <a:t>geodetic latitude:</a:t>
            </a:r>
          </a:p>
          <a:p>
            <a:pPr lvl="2"/>
            <a:r>
              <a:rPr lang="en-US"/>
              <a:t>angle between local vertical and equator</a:t>
            </a:r>
          </a:p>
          <a:p>
            <a:pPr lvl="2"/>
            <a:endParaRPr lang="en-US"/>
          </a:p>
          <a:p>
            <a:r>
              <a:rPr lang="en-US"/>
              <a:t>• Instrument Coordinates (CHIPSI)</a:t>
            </a:r>
          </a:p>
          <a:p>
            <a:pPr lvl="1"/>
            <a:r>
              <a:rPr lang="en-US">
                <a:latin typeface="Symbol" charset="2"/>
                <a:cs typeface="Symbol" charset="2"/>
              </a:rPr>
              <a:t>c</a:t>
            </a:r>
            <a:r>
              <a:rPr lang="en-US"/>
              <a:t> is angle from S/C nadir to east</a:t>
            </a:r>
          </a:p>
          <a:p>
            <a:pPr lvl="1"/>
            <a:r>
              <a:rPr lang="en-US">
                <a:latin typeface="Symbol" charset="2"/>
                <a:cs typeface="Symbol" charset="2"/>
              </a:rPr>
              <a:t>y</a:t>
            </a:r>
            <a:r>
              <a:rPr lang="en-US"/>
              <a:t> is angle from S/C nadir to north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81600" y="5229761"/>
            <a:ext cx="3581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/>
              <a:t>Earth Centered Rotational (ECR) coordinate system (a.k.a. Earth Centered Earth Fixed (ECEF), but this name is somewhat confusing, so ECR is preferred).</a:t>
            </a:r>
          </a:p>
        </p:txBody>
      </p:sp>
    </p:spTree>
    <p:extLst>
      <p:ext uri="{BB962C8B-B14F-4D97-AF65-F5344CB8AC3E}">
        <p14:creationId xmlns:p14="http://schemas.microsoft.com/office/powerpoint/2010/main" val="21111118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Notes on Coordinate Systems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7C5B-505A-DC4E-A8F0-3464643A4694}" type="slidenum">
              <a:rPr lang="en-US"/>
              <a:pPr/>
              <a:t>22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52400" y="685800"/>
            <a:ext cx="8991600" cy="5481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/>
              <a:t>• ECI is largely unnecessary for geostationary observations.</a:t>
            </a:r>
          </a:p>
          <a:p>
            <a:pPr lvl="1">
              <a:lnSpc>
                <a:spcPts val="2000"/>
              </a:lnSpc>
            </a:pPr>
            <a:r>
              <a:rPr lang="en-US"/>
              <a:t>—Approximations due to motion of vernal equinox and pole wobble</a:t>
            </a:r>
          </a:p>
          <a:p>
            <a:pPr lvl="2">
              <a:lnSpc>
                <a:spcPts val="2000"/>
              </a:lnSpc>
            </a:pPr>
            <a:r>
              <a:rPr lang="en-US"/>
              <a:t>— Typically surmounted by use of J2000 reference frame</a:t>
            </a:r>
          </a:p>
          <a:p>
            <a:pPr lvl="1">
              <a:lnSpc>
                <a:spcPts val="2000"/>
              </a:lnSpc>
            </a:pPr>
            <a:endParaRPr lang="en-US"/>
          </a:p>
          <a:p>
            <a:pPr>
              <a:lnSpc>
                <a:spcPts val="2000"/>
              </a:lnSpc>
            </a:pPr>
            <a:r>
              <a:rPr lang="en-US"/>
              <a:t>• ECR is the most straightforward coordinate system for line-of-sight calculations.</a:t>
            </a:r>
          </a:p>
          <a:p>
            <a:pPr>
              <a:lnSpc>
                <a:spcPts val="2000"/>
              </a:lnSpc>
            </a:pPr>
            <a:endParaRPr lang="en-US"/>
          </a:p>
          <a:p>
            <a:pPr>
              <a:lnSpc>
                <a:spcPts val="2000"/>
              </a:lnSpc>
            </a:pPr>
            <a:r>
              <a:rPr lang="en-US"/>
              <a:t>• ECR can be defined in either cartesian or spherical coordinates, but...</a:t>
            </a:r>
          </a:p>
          <a:p>
            <a:pPr lvl="1">
              <a:lnSpc>
                <a:spcPts val="2000"/>
              </a:lnSpc>
            </a:pPr>
            <a:r>
              <a:rPr lang="en-US"/>
              <a:t>— Note that polar angle </a:t>
            </a:r>
            <a:r>
              <a:rPr lang="en-US">
                <a:latin typeface="Symbol" charset="2"/>
                <a:cs typeface="Symbol" charset="2"/>
              </a:rPr>
              <a:t>q</a:t>
            </a:r>
            <a:r>
              <a:rPr lang="en-US"/>
              <a:t> ≠ geodetic latitude</a:t>
            </a:r>
          </a:p>
          <a:p>
            <a:pPr lvl="2">
              <a:lnSpc>
                <a:spcPts val="2000"/>
              </a:lnSpc>
            </a:pPr>
            <a:r>
              <a:rPr lang="en-US"/>
              <a:t>— Angle from pole, not equator (simiar to polar angle v. declination problem)</a:t>
            </a:r>
          </a:p>
          <a:p>
            <a:pPr lvl="2">
              <a:lnSpc>
                <a:spcPts val="2000"/>
              </a:lnSpc>
            </a:pPr>
            <a:r>
              <a:rPr lang="en-US"/>
              <a:t>— Defined in spherical coordnates, not on ellipsoid</a:t>
            </a:r>
          </a:p>
          <a:p>
            <a:pPr>
              <a:lnSpc>
                <a:spcPts val="2000"/>
              </a:lnSpc>
            </a:pPr>
            <a:endParaRPr lang="en-US"/>
          </a:p>
          <a:p>
            <a:pPr>
              <a:lnSpc>
                <a:spcPts val="2000"/>
              </a:lnSpc>
            </a:pPr>
            <a:r>
              <a:rPr lang="en-US"/>
              <a:t>• Models are in GEO coordinates, but ignore change in Earth radius.</a:t>
            </a:r>
          </a:p>
          <a:p>
            <a:pPr lvl="1">
              <a:lnSpc>
                <a:spcPts val="2000"/>
              </a:lnSpc>
            </a:pPr>
            <a:r>
              <a:rPr lang="en-US"/>
              <a:t>— However, we consider Earth radius when transforming from GEO to ECR</a:t>
            </a:r>
          </a:p>
          <a:p>
            <a:pPr lvl="2">
              <a:lnSpc>
                <a:spcPts val="2000"/>
              </a:lnSpc>
            </a:pPr>
            <a:r>
              <a:rPr lang="en-US"/>
              <a:t>— In essence, this warps the model onto the ellipsoid</a:t>
            </a:r>
          </a:p>
          <a:p>
            <a:pPr lvl="2">
              <a:lnSpc>
                <a:spcPts val="2000"/>
              </a:lnSpc>
            </a:pPr>
            <a:r>
              <a:rPr lang="en-US"/>
              <a:t>— Note that I am using the WGS-84 Ellipsoid, but not the EGM-96 harmonics</a:t>
            </a:r>
          </a:p>
          <a:p>
            <a:pPr lvl="3">
              <a:lnSpc>
                <a:spcPts val="2000"/>
              </a:lnSpc>
            </a:pPr>
            <a:r>
              <a:rPr lang="en-US"/>
              <a:t>— This results in an error of ~ ±0.1 km </a:t>
            </a:r>
          </a:p>
          <a:p>
            <a:pPr>
              <a:lnSpc>
                <a:spcPts val="2000"/>
              </a:lnSpc>
            </a:pPr>
            <a:endParaRPr lang="en-US"/>
          </a:p>
          <a:p>
            <a:pPr>
              <a:lnSpc>
                <a:spcPts val="2000"/>
              </a:lnSpc>
            </a:pPr>
            <a:r>
              <a:rPr lang="en-US"/>
              <a:t>• CHIPSI coordinates assume that the center of the detector is pointed at nadir.</a:t>
            </a:r>
          </a:p>
          <a:p>
            <a:pPr lvl="1">
              <a:lnSpc>
                <a:spcPts val="2000"/>
              </a:lnSpc>
            </a:pPr>
            <a:r>
              <a:rPr lang="en-US"/>
              <a:t>— May need to consider alignment and pointing offsets</a:t>
            </a:r>
          </a:p>
          <a:p>
            <a:pPr lvl="1">
              <a:lnSpc>
                <a:spcPts val="2000"/>
              </a:lnSpc>
            </a:pPr>
            <a:r>
              <a:rPr lang="en-US"/>
              <a:t>— S/C coordinate system for GOLD is </a:t>
            </a:r>
            <a:r>
              <a:rPr lang="en-US" i="1"/>
              <a:t>x≈v</a:t>
            </a:r>
            <a:r>
              <a:rPr lang="en-US"/>
              <a:t>; </a:t>
            </a:r>
            <a:r>
              <a:rPr lang="en-US" i="1"/>
              <a:t>z</a:t>
            </a:r>
            <a:r>
              <a:rPr lang="en-US"/>
              <a:t> toward nadir</a:t>
            </a:r>
          </a:p>
          <a:p>
            <a:pPr lvl="1">
              <a:lnSpc>
                <a:spcPts val="2000"/>
              </a:lnSpc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388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CHIPSI Coordinates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787C5B-505A-DC4E-A8F0-3464643A4694}" type="slidenum">
              <a:rPr lang="en-US"/>
              <a:pPr/>
              <a:t>23</a:t>
            </a:fld>
            <a:endParaRPr lang="en-US" dirty="0"/>
          </a:p>
        </p:txBody>
      </p:sp>
      <p:pic>
        <p:nvPicPr>
          <p:cNvPr id="4" name="Picture 3" descr="DecMax.png"/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750" y="1318915"/>
            <a:ext cx="4762500" cy="4762500"/>
          </a:xfrm>
          <a:prstGeom prst="rect">
            <a:avLst/>
          </a:prstGeom>
          <a:ln>
            <a:noFill/>
          </a:ln>
        </p:spPr>
      </p:pic>
      <p:cxnSp>
        <p:nvCxnSpPr>
          <p:cNvPr id="6" name="Straight Arrow Connector 5"/>
          <p:cNvCxnSpPr/>
          <p:nvPr/>
        </p:nvCxnSpPr>
        <p:spPr bwMode="auto">
          <a:xfrm>
            <a:off x="1238250" y="3700165"/>
            <a:ext cx="66675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8" name="Straight Arrow Connector 7"/>
          <p:cNvCxnSpPr/>
          <p:nvPr/>
        </p:nvCxnSpPr>
        <p:spPr bwMode="auto">
          <a:xfrm flipV="1">
            <a:off x="4572000" y="685800"/>
            <a:ext cx="0" cy="6096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Rectangle 8"/>
          <p:cNvSpPr/>
          <p:nvPr/>
        </p:nvSpPr>
        <p:spPr bwMode="auto">
          <a:xfrm>
            <a:off x="2019300" y="1147465"/>
            <a:ext cx="5105400" cy="5105400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1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934200" y="3653135"/>
            <a:ext cx="1295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b="1">
                <a:latin typeface="Symbol" charset="2"/>
                <a:cs typeface="Symbol" charset="2"/>
              </a:rPr>
              <a:t>c</a:t>
            </a:r>
            <a:endParaRPr lang="en-US" sz="2400" b="1"/>
          </a:p>
        </p:txBody>
      </p:sp>
      <p:sp>
        <p:nvSpPr>
          <p:cNvPr id="11" name="Rectangle 10"/>
          <p:cNvSpPr/>
          <p:nvPr/>
        </p:nvSpPr>
        <p:spPr>
          <a:xfrm>
            <a:off x="4191000" y="605135"/>
            <a:ext cx="1295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2400" b="1">
                <a:latin typeface="Symbol" charset="2"/>
                <a:cs typeface="Symbol" charset="2"/>
              </a:rPr>
              <a:t>y</a:t>
            </a:r>
            <a:endParaRPr lang="en-US" sz="2400" b="1"/>
          </a:p>
        </p:txBody>
      </p:sp>
      <p:sp>
        <p:nvSpPr>
          <p:cNvPr id="13" name="Rectangle 12"/>
          <p:cNvSpPr/>
          <p:nvPr/>
        </p:nvSpPr>
        <p:spPr>
          <a:xfrm>
            <a:off x="0" y="5934670"/>
            <a:ext cx="5257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Symbol" charset="2"/>
                <a:cs typeface="Symbol" charset="2"/>
              </a:rPr>
              <a:t>c</a:t>
            </a:r>
            <a:r>
              <a:rPr lang="en-US"/>
              <a:t>, </a:t>
            </a:r>
            <a:r>
              <a:rPr lang="en-US">
                <a:latin typeface="Symbol" charset="2"/>
                <a:cs typeface="Symbol" charset="2"/>
              </a:rPr>
              <a:t>y</a:t>
            </a:r>
            <a:r>
              <a:rPr lang="en-US"/>
              <a:t> are angles</a:t>
            </a:r>
          </a:p>
          <a:p>
            <a:r>
              <a:rPr lang="en-US"/>
              <a:t>degrees from nadir</a:t>
            </a:r>
          </a:p>
          <a:p>
            <a:r>
              <a:rPr lang="en-US"/>
              <a:t>typical simulation grid ±10° at 0.1° res.</a:t>
            </a:r>
          </a:p>
        </p:txBody>
      </p:sp>
    </p:spTree>
    <p:extLst>
      <p:ext uri="{BB962C8B-B14F-4D97-AF65-F5344CB8AC3E}">
        <p14:creationId xmlns:p14="http://schemas.microsoft.com/office/powerpoint/2010/main" val="182907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Rectangle 5"/>
          <p:cNvSpPr>
            <a:spLocks noGrp="1" noChangeArrowheads="1"/>
          </p:cNvSpPr>
          <p:nvPr>
            <p:ph type="title"/>
          </p:nvPr>
        </p:nvSpPr>
        <p:spPr>
          <a:xfrm>
            <a:off x="762000" y="76200"/>
            <a:ext cx="7467600" cy="609600"/>
          </a:xfrm>
        </p:spPr>
        <p:txBody>
          <a:bodyPr/>
          <a:lstStyle/>
          <a:p>
            <a:pPr eaLnBrk="1" hangingPunct="1"/>
            <a:r>
              <a:rPr lang="en-US" sz="2800" dirty="0">
                <a:latin typeface="Arial" charset="0"/>
                <a:ea typeface="ＭＳ Ｐゴシック" charset="0"/>
                <a:cs typeface="ＭＳ Ｐゴシック" charset="0"/>
              </a:rPr>
              <a:t>GOLD Measurement Technique</a:t>
            </a: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228600" y="926068"/>
            <a:ext cx="8686800" cy="3565740"/>
            <a:chOff x="76200" y="926068"/>
            <a:chExt cx="9067800" cy="3722132"/>
          </a:xfrm>
        </p:grpSpPr>
        <p:pic>
          <p:nvPicPr>
            <p:cNvPr id="22" name="Picture 21" descr="Spectru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200" y="1243423"/>
              <a:ext cx="6934200" cy="340477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1828800" y="926068"/>
              <a:ext cx="4724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rgbClr val="000090"/>
                  </a:solidFill>
                </a:rPr>
                <a:t>Daytime Far-Ultraviolet Spectrum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905000" y="2286000"/>
              <a:ext cx="2057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dirty="0">
                  <a:solidFill>
                    <a:srgbClr val="FF0000"/>
                  </a:solidFill>
                </a:rPr>
                <a:t>Atomic Oxygen 135.6 nm doublet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648200" y="2742406"/>
              <a:ext cx="2057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>
                  <a:solidFill>
                    <a:srgbClr val="0000FF"/>
                  </a:solidFill>
                </a:rPr>
                <a:t>N</a:t>
              </a:r>
              <a:r>
                <a:rPr lang="en-US" sz="1800" baseline="-25000">
                  <a:solidFill>
                    <a:srgbClr val="0000FF"/>
                  </a:solidFill>
                </a:rPr>
                <a:t>2</a:t>
              </a:r>
              <a:r>
                <a:rPr lang="en-US" sz="1800" dirty="0">
                  <a:solidFill>
                    <a:srgbClr val="0000FF"/>
                  </a:solidFill>
                </a:rPr>
                <a:t> LBH bands</a:t>
              </a:r>
            </a:p>
          </p:txBody>
        </p:sp>
        <p:grpSp>
          <p:nvGrpSpPr>
            <p:cNvPr id="2" name="Group 38"/>
            <p:cNvGrpSpPr/>
            <p:nvPr/>
          </p:nvGrpSpPr>
          <p:grpSpPr>
            <a:xfrm>
              <a:off x="1905000" y="3123406"/>
              <a:ext cx="4648994" cy="381794"/>
              <a:chOff x="2895600" y="3352800"/>
              <a:chExt cx="4648994" cy="381794"/>
            </a:xfrm>
          </p:grpSpPr>
          <p:cxnSp>
            <p:nvCxnSpPr>
              <p:cNvPr id="35" name="Straight Connector 34"/>
              <p:cNvCxnSpPr/>
              <p:nvPr/>
            </p:nvCxnSpPr>
            <p:spPr bwMode="auto">
              <a:xfrm rot="5400000" flipH="1" flipV="1">
                <a:off x="7353300" y="3543300"/>
                <a:ext cx="381000" cy="158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7" name="Straight Connector 36"/>
              <p:cNvCxnSpPr/>
              <p:nvPr/>
            </p:nvCxnSpPr>
            <p:spPr bwMode="auto">
              <a:xfrm rot="10800000">
                <a:off x="2895600" y="3352800"/>
                <a:ext cx="4648200" cy="158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38" name="Straight Connector 37"/>
              <p:cNvCxnSpPr/>
              <p:nvPr/>
            </p:nvCxnSpPr>
            <p:spPr bwMode="auto">
              <a:xfrm rot="5400000" flipH="1" flipV="1">
                <a:off x="2705894" y="3542506"/>
                <a:ext cx="381000" cy="1588"/>
              </a:xfrm>
              <a:prstGeom prst="line">
                <a:avLst/>
              </a:prstGeom>
              <a:solidFill>
                <a:schemeClr val="accent1"/>
              </a:solidFill>
              <a:ln w="12700" cap="flat" cmpd="sng" algn="ctr">
                <a:solidFill>
                  <a:srgbClr val="00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cxnSp>
          <p:nvCxnSpPr>
            <p:cNvPr id="45" name="Straight Connector 44"/>
            <p:cNvCxnSpPr/>
            <p:nvPr/>
          </p:nvCxnSpPr>
          <p:spPr bwMode="auto">
            <a:xfrm rot="10800000">
              <a:off x="1524000" y="2514600"/>
              <a:ext cx="533400" cy="1588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pic>
          <p:nvPicPr>
            <p:cNvPr id="15" name="Picture 14" descr="ScanCartoon1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74055" y="1295840"/>
              <a:ext cx="1969945" cy="2069870"/>
            </a:xfrm>
            <a:prstGeom prst="rect">
              <a:avLst/>
            </a:prstGeom>
          </p:spPr>
        </p:pic>
        <p:cxnSp>
          <p:nvCxnSpPr>
            <p:cNvPr id="17" name="Straight Connector 16"/>
            <p:cNvCxnSpPr>
              <a:stCxn id="18" idx="2"/>
            </p:cNvCxnSpPr>
            <p:nvPr/>
          </p:nvCxnSpPr>
          <p:spPr bwMode="auto">
            <a:xfrm flipH="1">
              <a:off x="6858000" y="2209800"/>
              <a:ext cx="1155700" cy="1981200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 flipH="1" flipV="1">
              <a:off x="6858000" y="1371600"/>
              <a:ext cx="1117600" cy="762000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rgbClr val="008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" name="TextBox 19"/>
            <p:cNvSpPr txBox="1"/>
            <p:nvPr/>
          </p:nvSpPr>
          <p:spPr>
            <a:xfrm>
              <a:off x="7315200" y="3231741"/>
              <a:ext cx="18288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000090"/>
                  </a:solidFill>
                </a:rPr>
                <a:t>Horizontal scan of disk &amp; limb; image along vertical slit</a:t>
              </a: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7975600" y="2133600"/>
              <a:ext cx="76200" cy="762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533400" y="4648200"/>
            <a:ext cx="8229600" cy="20415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100"/>
              </a:spcAft>
            </a:pPr>
            <a:r>
              <a:rPr lang="en-US" sz="1800" dirty="0" smtClean="0"/>
              <a:t>• Temperature </a:t>
            </a:r>
            <a:r>
              <a:rPr lang="en-US" sz="1800" dirty="0"/>
              <a:t>obtained on disk from rotational shape of </a:t>
            </a:r>
            <a:r>
              <a:rPr lang="en-US" sz="1800"/>
              <a:t>N</a:t>
            </a:r>
            <a:r>
              <a:rPr lang="en-US" sz="1800" baseline="-25000"/>
              <a:t>2</a:t>
            </a:r>
            <a:r>
              <a:rPr lang="en-US" sz="1800" dirty="0"/>
              <a:t> LBH bands</a:t>
            </a:r>
          </a:p>
          <a:p>
            <a:pPr>
              <a:spcAft>
                <a:spcPts val="1100"/>
              </a:spcAft>
            </a:pPr>
            <a:r>
              <a:rPr lang="en-US" sz="1800" dirty="0" smtClean="0"/>
              <a:t>• O/</a:t>
            </a:r>
            <a:r>
              <a:rPr lang="en-US" sz="1800" smtClean="0"/>
              <a:t>N</a:t>
            </a:r>
            <a:r>
              <a:rPr lang="en-US" sz="1800" baseline="-25000" smtClean="0"/>
              <a:t>2</a:t>
            </a:r>
            <a:r>
              <a:rPr lang="en-US" sz="1800" dirty="0" smtClean="0"/>
              <a:t> </a:t>
            </a:r>
            <a:r>
              <a:rPr lang="en-US" sz="1800" dirty="0"/>
              <a:t>composition measured using ratio of 135.6 doublet to LBH bands</a:t>
            </a:r>
          </a:p>
          <a:p>
            <a:pPr>
              <a:spcAft>
                <a:spcPts val="1100"/>
              </a:spcAft>
            </a:pPr>
            <a:r>
              <a:rPr lang="en-US" sz="1800" dirty="0" smtClean="0"/>
              <a:t>• Temperature </a:t>
            </a:r>
            <a:r>
              <a:rPr lang="en-US" sz="1800" dirty="0"/>
              <a:t>on limb determined by slope of emission altitude profile</a:t>
            </a:r>
          </a:p>
          <a:p>
            <a:pPr>
              <a:spcAft>
                <a:spcPts val="1100"/>
              </a:spcAft>
            </a:pPr>
            <a:r>
              <a:rPr lang="en-US" dirty="0"/>
              <a:t>• O</a:t>
            </a:r>
            <a:r>
              <a:rPr lang="en-US" baseline="-25000" dirty="0"/>
              <a:t>2</a:t>
            </a:r>
            <a:r>
              <a:rPr lang="en-US" dirty="0"/>
              <a:t> profile on limb from stellar occultations</a:t>
            </a:r>
          </a:p>
          <a:p>
            <a:pPr>
              <a:spcAft>
                <a:spcPts val="1100"/>
              </a:spcAft>
            </a:pPr>
            <a:r>
              <a:rPr lang="en-US" sz="1800" dirty="0" smtClean="0"/>
              <a:t>• O</a:t>
            </a:r>
            <a:r>
              <a:rPr lang="en-US" sz="1800" baseline="30000" dirty="0"/>
              <a:t>+</a:t>
            </a:r>
            <a:r>
              <a:rPr lang="en-US" sz="1800" dirty="0"/>
              <a:t> at night observed using 135.6 recombination emission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82F9-22DA-6341-AF42-276F62A93CBF}" type="slidenum">
              <a:rPr lang="en-US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2855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7239000" cy="609600"/>
          </a:xfrm>
        </p:spPr>
        <p:txBody>
          <a:bodyPr/>
          <a:lstStyle/>
          <a:p>
            <a:r>
              <a:rPr lang="en-US" dirty="0"/>
              <a:t>TIE-GCM Simulations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4000" y="1657350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>
                <a:solidFill>
                  <a:srgbClr val="000090"/>
                </a:solidFill>
              </a:rPr>
              <a:t>E-region Electron Density (~110 km)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4000" y="4667071"/>
            <a:ext cx="1295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b="1" dirty="0">
                <a:solidFill>
                  <a:srgbClr val="000090"/>
                </a:solidFill>
              </a:rPr>
              <a:t>F-region Electron Density (~300 km)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543800" y="174367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90"/>
                </a:solidFill>
              </a:rPr>
              <a:t>Neutral Temperature (~160 km)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543800" y="495300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rgbClr val="000090"/>
                </a:solidFill>
              </a:rPr>
              <a:t>O/</a:t>
            </a:r>
            <a:r>
              <a:rPr lang="en-US" sz="1800" b="1">
                <a:solidFill>
                  <a:srgbClr val="000090"/>
                </a:solidFill>
              </a:rPr>
              <a:t>N</a:t>
            </a:r>
            <a:r>
              <a:rPr lang="en-US" sz="1800" b="1" baseline="-25000">
                <a:solidFill>
                  <a:srgbClr val="000090"/>
                </a:solidFill>
              </a:rPr>
              <a:t>2</a:t>
            </a:r>
            <a:r>
              <a:rPr lang="en-US" sz="1800" b="1" dirty="0">
                <a:solidFill>
                  <a:srgbClr val="000090"/>
                </a:solidFill>
              </a:rPr>
              <a:t> Ratio  (~160 km)</a:t>
            </a:r>
          </a:p>
        </p:txBody>
      </p:sp>
      <p:pic>
        <p:nvPicPr>
          <p:cNvPr id="8" name="Picture 7" descr="5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480" y="822960"/>
            <a:ext cx="6035040" cy="603504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82F9-22DA-6341-AF42-276F62A93CBF}" type="slidenum">
              <a:rPr lang="en-US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318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0" y="4953000"/>
            <a:ext cx="609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000" dirty="0"/>
          </a:p>
        </p:txBody>
      </p:sp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495300" y="76200"/>
            <a:ext cx="8153400" cy="609600"/>
          </a:xfrm>
        </p:spPr>
        <p:txBody>
          <a:bodyPr/>
          <a:lstStyle/>
          <a:p>
            <a:pPr eaLnBrk="1" hangingPunct="1"/>
            <a:r>
              <a:rPr lang="en-US" sz="2700" dirty="0" smtClean="0">
                <a:ea typeface="ＭＳ Ｐゴシック" charset="0"/>
                <a:cs typeface="ＭＳ Ｐゴシック" charset="0"/>
              </a:rPr>
              <a:t>Modular Observing System Simulation Concept</a:t>
            </a:r>
            <a:endParaRPr lang="en-US" sz="2700" dirty="0">
              <a:ea typeface="ＭＳ Ｐゴシック" charset="0"/>
              <a:cs typeface="Cambria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828800" y="1143000"/>
            <a:ext cx="1600200" cy="685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latin typeface="Arial" charset="0"/>
                <a:ea typeface="ＭＳ Ｐゴシック" charset="-128"/>
                <a:cs typeface="ＭＳ Ｐゴシック" charset="-128"/>
              </a:rPr>
              <a:t>TIE-GCM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505200" y="2438400"/>
            <a:ext cx="1600200" cy="685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latin typeface="Arial" charset="0"/>
                <a:ea typeface="ＭＳ Ｐゴシック" charset="-128"/>
                <a:cs typeface="ＭＳ Ｐゴシック" charset="-128"/>
              </a:rPr>
              <a:t>GLOW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505200" y="3657600"/>
            <a:ext cx="1600200" cy="685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latin typeface="Arial" charset="0"/>
                <a:ea typeface="ＭＳ Ｐゴシック" charset="-128"/>
                <a:cs typeface="ＭＳ Ｐゴシック" charset="-128"/>
              </a:rPr>
              <a:t>LBH VRB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505200" y="4343400"/>
            <a:ext cx="1600200" cy="685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latin typeface="Arial" charset="0"/>
                <a:ea typeface="ＭＳ Ｐゴシック" charset="-128"/>
                <a:cs typeface="ＭＳ Ｐゴシック" charset="-128"/>
              </a:rPr>
              <a:t>LOS-RT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505200" y="5410200"/>
            <a:ext cx="1600200" cy="685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latin typeface="Arial" charset="0"/>
                <a:ea typeface="ＭＳ Ｐゴシック" charset="-128"/>
                <a:cs typeface="ＭＳ Ｐゴシック" charset="-128"/>
              </a:rPr>
              <a:t>INSTR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181600" y="1143000"/>
            <a:ext cx="1600200" cy="685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latin typeface="Arial" charset="0"/>
                <a:ea typeface="ＭＳ Ｐゴシック" charset="-128"/>
                <a:cs typeface="ＭＳ Ｐゴシック" charset="-128"/>
              </a:rPr>
              <a:t>MSIS-IRI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16" name="Straight Connector 15"/>
          <p:cNvCxnSpPr>
            <a:endCxn id="10" idx="0"/>
          </p:cNvCxnSpPr>
          <p:nvPr/>
        </p:nvCxnSpPr>
        <p:spPr bwMode="auto">
          <a:xfrm flipH="1">
            <a:off x="4305300" y="1828800"/>
            <a:ext cx="876300" cy="6096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8" name="Straight Connector 17"/>
          <p:cNvCxnSpPr>
            <a:endCxn id="10" idx="0"/>
          </p:cNvCxnSpPr>
          <p:nvPr/>
        </p:nvCxnSpPr>
        <p:spPr bwMode="auto">
          <a:xfrm>
            <a:off x="3429000" y="1828800"/>
            <a:ext cx="876300" cy="6096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0" name="Straight Connector 19"/>
          <p:cNvCxnSpPr>
            <a:stCxn id="10" idx="2"/>
            <a:endCxn id="11" idx="0"/>
          </p:cNvCxnSpPr>
          <p:nvPr/>
        </p:nvCxnSpPr>
        <p:spPr bwMode="auto">
          <a:xfrm>
            <a:off x="4305300" y="3124200"/>
            <a:ext cx="0" cy="533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rot="5400000">
            <a:off x="3696494" y="5218112"/>
            <a:ext cx="381000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rot="5400000">
            <a:off x="4533106" y="5218906"/>
            <a:ext cx="381000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6" name="Straight Arrow Connector 25"/>
          <p:cNvCxnSpPr>
            <a:stCxn id="13" idx="3"/>
            <a:endCxn id="29" idx="1"/>
          </p:cNvCxnSpPr>
          <p:nvPr/>
        </p:nvCxnSpPr>
        <p:spPr bwMode="auto">
          <a:xfrm>
            <a:off x="5105400" y="5753100"/>
            <a:ext cx="914400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9" name="Rectangle 28"/>
          <p:cNvSpPr/>
          <p:nvPr/>
        </p:nvSpPr>
        <p:spPr bwMode="auto">
          <a:xfrm>
            <a:off x="6019800" y="5410200"/>
            <a:ext cx="3124200" cy="685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latin typeface="Arial" charset="0"/>
                <a:ea typeface="ＭＳ Ｐゴシック" charset="-128"/>
                <a:cs typeface="ＭＳ Ｐゴシック" charset="-128"/>
              </a:rPr>
              <a:t>Analysis Algorithms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76200" y="1295400"/>
            <a:ext cx="8458200" cy="5181600"/>
            <a:chOff x="76200" y="1295400"/>
            <a:chExt cx="8458200" cy="5181600"/>
          </a:xfrm>
        </p:grpSpPr>
        <p:grpSp>
          <p:nvGrpSpPr>
            <p:cNvPr id="43" name="Group 42"/>
            <p:cNvGrpSpPr/>
            <p:nvPr/>
          </p:nvGrpSpPr>
          <p:grpSpPr>
            <a:xfrm>
              <a:off x="76200" y="1295400"/>
              <a:ext cx="8458200" cy="5181600"/>
              <a:chOff x="76200" y="1295400"/>
              <a:chExt cx="8458200" cy="5181600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76200" y="1295400"/>
                <a:ext cx="1600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800" b="1" dirty="0">
                    <a:solidFill>
                      <a:srgbClr val="FF0000"/>
                    </a:solidFill>
                  </a:rPr>
                  <a:t>Parallel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228600" y="3135868"/>
                <a:ext cx="1828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b="1" dirty="0">
                    <a:solidFill>
                      <a:srgbClr val="FF0000"/>
                    </a:solidFill>
                  </a:rPr>
                  <a:t>Will</a:t>
                </a:r>
                <a:r>
                  <a:rPr lang="en-US" sz="1800" b="1" dirty="0">
                    <a:solidFill>
                      <a:srgbClr val="FF0000"/>
                    </a:solidFill>
                  </a:rPr>
                  <a:t> be Parallel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6934200" y="1295400"/>
                <a:ext cx="1600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>
                    <a:solidFill>
                      <a:srgbClr val="FF0000"/>
                    </a:solidFill>
                  </a:rPr>
                  <a:t>Fast Enough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752600" y="5574268"/>
                <a:ext cx="1600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800" b="1" dirty="0">
                    <a:solidFill>
                      <a:srgbClr val="FF0000"/>
                    </a:solidFill>
                  </a:rPr>
                  <a:t>Serial OK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6781800" y="6107668"/>
                <a:ext cx="16002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b="1" dirty="0">
                    <a:solidFill>
                      <a:srgbClr val="FF0000"/>
                    </a:solidFill>
                  </a:rPr>
                  <a:t>???</a:t>
                </a:r>
              </a:p>
            </p:txBody>
          </p:sp>
        </p:grpSp>
        <p:cxnSp>
          <p:nvCxnSpPr>
            <p:cNvPr id="45" name="Straight Connector 44"/>
            <p:cNvCxnSpPr>
              <a:endCxn id="10" idx="1"/>
            </p:cNvCxnSpPr>
            <p:nvPr/>
          </p:nvCxnSpPr>
          <p:spPr bwMode="auto">
            <a:xfrm flipV="1">
              <a:off x="2133600" y="2781300"/>
              <a:ext cx="1371600" cy="57150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  <p:cxnSp>
          <p:nvCxnSpPr>
            <p:cNvPr id="49" name="Straight Connector 48"/>
            <p:cNvCxnSpPr/>
            <p:nvPr/>
          </p:nvCxnSpPr>
          <p:spPr bwMode="auto">
            <a:xfrm>
              <a:off x="2133600" y="3352800"/>
              <a:ext cx="1371600" cy="99060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p:grpSp>
        <p:nvGrpSpPr>
          <p:cNvPr id="55" name="Group 54"/>
          <p:cNvGrpSpPr/>
          <p:nvPr/>
        </p:nvGrpSpPr>
        <p:grpSpPr>
          <a:xfrm>
            <a:off x="2209800" y="2743200"/>
            <a:ext cx="6781800" cy="1200329"/>
            <a:chOff x="2209800" y="2743200"/>
            <a:chExt cx="6781800" cy="1200329"/>
          </a:xfrm>
        </p:grpSpPr>
        <p:cxnSp>
          <p:nvCxnSpPr>
            <p:cNvPr id="44" name="Straight Connector 43"/>
            <p:cNvCxnSpPr/>
            <p:nvPr/>
          </p:nvCxnSpPr>
          <p:spPr bwMode="auto">
            <a:xfrm>
              <a:off x="2209800" y="3352800"/>
              <a:ext cx="6781800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00FF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6" name="TextBox 45"/>
            <p:cNvSpPr txBox="1"/>
            <p:nvPr/>
          </p:nvSpPr>
          <p:spPr>
            <a:xfrm>
              <a:off x="6096000" y="2743200"/>
              <a:ext cx="21336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00FF"/>
                  </a:solidFill>
                </a:rPr>
                <a:t>Fortran-90 / MPI</a:t>
              </a:r>
            </a:p>
            <a:p>
              <a:pPr algn="ctr"/>
              <a:endParaRPr lang="en-US" b="1" dirty="0">
                <a:solidFill>
                  <a:srgbClr val="0000FF"/>
                </a:solidFill>
              </a:endParaRPr>
            </a:p>
            <a:p>
              <a:pPr algn="ctr"/>
              <a:endParaRPr lang="en-US" b="1" dirty="0">
                <a:solidFill>
                  <a:srgbClr val="0000FF"/>
                </a:solidFill>
              </a:endParaRPr>
            </a:p>
            <a:p>
              <a:pPr algn="ctr"/>
              <a:r>
                <a:rPr lang="en-US" b="1" dirty="0">
                  <a:solidFill>
                    <a:srgbClr val="0000FF"/>
                  </a:solidFill>
                </a:rPr>
                <a:t>IDL / Bridge</a:t>
              </a: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4876800" y="50292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Limb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124200" y="50292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Disk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82F9-22DA-6341-AF42-276F62A93CBF}" type="slidenum">
              <a:rPr lang="en-US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223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3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 bwMode="auto">
          <a:xfrm>
            <a:off x="6019800" y="1752600"/>
            <a:ext cx="1600200" cy="685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latin typeface="Arial" charset="0"/>
                <a:ea typeface="ＭＳ Ｐゴシック" charset="-128"/>
                <a:cs typeface="ＭＳ Ｐゴシック" charset="-128"/>
              </a:rPr>
              <a:t>Other Empirical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304800" y="2209800"/>
            <a:ext cx="1600200" cy="685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latin typeface="Arial" charset="0"/>
                <a:ea typeface="ＭＳ Ｐゴシック" charset="-128"/>
                <a:cs typeface="ＭＳ Ｐゴシック" charset="-128"/>
              </a:rPr>
              <a:t>WACCM-X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1066800" y="1676400"/>
            <a:ext cx="1600200" cy="685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latin typeface="Arial" charset="0"/>
                <a:ea typeface="ＭＳ Ｐゴシック" charset="-128"/>
                <a:cs typeface="ＭＳ Ｐゴシック" charset="-128"/>
              </a:rPr>
              <a:t>TIME-GCM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09600"/>
          </a:xfrm>
        </p:spPr>
        <p:txBody>
          <a:bodyPr/>
          <a:lstStyle/>
          <a:p>
            <a:pPr eaLnBrk="1" hangingPunct="1"/>
            <a:r>
              <a:rPr lang="en-US" sz="2700" dirty="0" smtClean="0">
                <a:ea typeface="ＭＳ Ｐゴシック" charset="0"/>
                <a:cs typeface="ＭＳ Ｐゴシック" charset="0"/>
              </a:rPr>
              <a:t>Observing System Simulation Concept — Models</a:t>
            </a:r>
            <a:endParaRPr lang="en-US" sz="2700" dirty="0">
              <a:ea typeface="ＭＳ Ｐゴシック" charset="0"/>
              <a:cs typeface="Cambria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1828800" y="1143000"/>
            <a:ext cx="1600200" cy="685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latin typeface="Arial" charset="0"/>
                <a:ea typeface="ＭＳ Ｐゴシック" charset="-128"/>
                <a:cs typeface="ＭＳ Ｐゴシック" charset="-128"/>
              </a:rPr>
              <a:t>TIE-GCM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5181600" y="1143000"/>
            <a:ext cx="1600200" cy="685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latin typeface="Arial" charset="0"/>
                <a:ea typeface="ＭＳ Ｐゴシック" charset="-128"/>
                <a:cs typeface="ＭＳ Ｐゴシック" charset="-128"/>
              </a:rPr>
              <a:t>MSIS-IRI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16" name="Straight Connector 15"/>
          <p:cNvCxnSpPr/>
          <p:nvPr/>
        </p:nvCxnSpPr>
        <p:spPr bwMode="auto">
          <a:xfrm flipH="1">
            <a:off x="4267200" y="1828800"/>
            <a:ext cx="914400" cy="6858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>
            <a:off x="3429000" y="1828800"/>
            <a:ext cx="762000" cy="6858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2" name="Straight Connector 21"/>
          <p:cNvCxnSpPr/>
          <p:nvPr/>
        </p:nvCxnSpPr>
        <p:spPr bwMode="auto">
          <a:xfrm flipH="1">
            <a:off x="4343400" y="2438400"/>
            <a:ext cx="1676400" cy="152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2667000" y="2209800"/>
            <a:ext cx="1447800" cy="3810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7" name="Straight Connector 26"/>
          <p:cNvCxnSpPr>
            <a:stCxn id="19" idx="3"/>
          </p:cNvCxnSpPr>
          <p:nvPr/>
        </p:nvCxnSpPr>
        <p:spPr bwMode="auto">
          <a:xfrm>
            <a:off x="1905000" y="2552700"/>
            <a:ext cx="2209800" cy="381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4229100" y="2590800"/>
            <a:ext cx="0" cy="914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82F9-22DA-6341-AF42-276F62A93CBF}" type="slidenum">
              <a:rPr lang="en-US"/>
              <a:pPr/>
              <a:t>6</a:t>
            </a:fld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1" y="3352800"/>
            <a:ext cx="9143999" cy="2884714"/>
            <a:chOff x="1" y="3352800"/>
            <a:chExt cx="9143999" cy="2884714"/>
          </a:xfrm>
        </p:grpSpPr>
        <p:pic>
          <p:nvPicPr>
            <p:cNvPr id="15" name="图片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3352800"/>
              <a:ext cx="3733800" cy="2862313"/>
            </a:xfrm>
            <a:prstGeom prst="rect">
              <a:avLst/>
            </a:prstGeom>
          </p:spPr>
        </p:pic>
        <p:pic>
          <p:nvPicPr>
            <p:cNvPr id="3" name="Picture 2" descr="MsisJan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5400" y="3352800"/>
              <a:ext cx="4038600" cy="28847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49859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09600"/>
          </a:xfrm>
        </p:spPr>
        <p:txBody>
          <a:bodyPr/>
          <a:lstStyle/>
          <a:p>
            <a:pPr eaLnBrk="1" hangingPunct="1"/>
            <a:r>
              <a:rPr lang="en-US" sz="2700" dirty="0" smtClean="0">
                <a:ea typeface="ＭＳ Ｐゴシック" charset="0"/>
                <a:cs typeface="ＭＳ Ｐゴシック" charset="0"/>
              </a:rPr>
              <a:t>Observing System Simulation Concept — Airglow</a:t>
            </a:r>
            <a:endParaRPr lang="en-US" sz="2700" dirty="0">
              <a:ea typeface="ＭＳ Ｐゴシック" charset="0"/>
              <a:cs typeface="Cambria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505200" y="2438400"/>
            <a:ext cx="1600200" cy="685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latin typeface="Arial" charset="0"/>
                <a:ea typeface="ＭＳ Ｐゴシック" charset="-128"/>
                <a:cs typeface="ＭＳ Ｐゴシック" charset="-128"/>
              </a:rPr>
              <a:t>GLOW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16" name="Straight Connector 15"/>
          <p:cNvCxnSpPr>
            <a:endCxn id="10" idx="0"/>
          </p:cNvCxnSpPr>
          <p:nvPr/>
        </p:nvCxnSpPr>
        <p:spPr bwMode="auto">
          <a:xfrm flipH="1">
            <a:off x="4305300" y="1828800"/>
            <a:ext cx="876300" cy="6096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8" name="Straight Connector 17"/>
          <p:cNvCxnSpPr>
            <a:endCxn id="10" idx="0"/>
          </p:cNvCxnSpPr>
          <p:nvPr/>
        </p:nvCxnSpPr>
        <p:spPr bwMode="auto">
          <a:xfrm>
            <a:off x="3429000" y="1828800"/>
            <a:ext cx="876300" cy="6096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0" name="Straight Connector 19"/>
          <p:cNvCxnSpPr>
            <a:stCxn id="10" idx="2"/>
          </p:cNvCxnSpPr>
          <p:nvPr/>
        </p:nvCxnSpPr>
        <p:spPr bwMode="auto">
          <a:xfrm>
            <a:off x="4305300" y="3124200"/>
            <a:ext cx="0" cy="533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34" name="Slide Number Placeholder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82F9-22DA-6341-AF42-276F62A93CBF}" type="slidenum">
              <a:rPr lang="en-US"/>
              <a:pPr/>
              <a:t>7</a:t>
            </a:fld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76200" y="914400"/>
            <a:ext cx="8839200" cy="5562600"/>
            <a:chOff x="76200" y="914400"/>
            <a:chExt cx="8839200" cy="5562600"/>
          </a:xfrm>
        </p:grpSpPr>
        <p:grpSp>
          <p:nvGrpSpPr>
            <p:cNvPr id="3" name="Group 2"/>
            <p:cNvGrpSpPr/>
            <p:nvPr/>
          </p:nvGrpSpPr>
          <p:grpSpPr>
            <a:xfrm>
              <a:off x="76200" y="914400"/>
              <a:ext cx="3048000" cy="5562600"/>
              <a:chOff x="76200" y="914400"/>
              <a:chExt cx="3048000" cy="5562600"/>
            </a:xfrm>
          </p:grpSpPr>
          <p:sp>
            <p:nvSpPr>
              <p:cNvPr id="8" name="Rectangle 7"/>
              <p:cNvSpPr/>
              <p:nvPr/>
            </p:nvSpPr>
            <p:spPr bwMode="auto">
              <a:xfrm>
                <a:off x="838200" y="3352800"/>
                <a:ext cx="1600200" cy="6858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dirty="0">
                    <a:latin typeface="Arial" charset="0"/>
                    <a:ea typeface="ＭＳ Ｐゴシック" charset="-128"/>
                    <a:cs typeface="ＭＳ Ｐゴシック" charset="-128"/>
                  </a:rPr>
                  <a:t>Electron Transport</a:t>
                </a:r>
                <a:endParaRPr kumimoji="0" lang="en-US" sz="24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cxnSp>
            <p:nvCxnSpPr>
              <p:cNvPr id="9" name="Straight Connector 8"/>
              <p:cNvCxnSpPr>
                <a:endCxn id="8" idx="0"/>
              </p:cNvCxnSpPr>
              <p:nvPr/>
            </p:nvCxnSpPr>
            <p:spPr bwMode="auto">
              <a:xfrm flipH="1">
                <a:off x="1638300" y="2743200"/>
                <a:ext cx="876300" cy="60960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11" name="Straight Connector 10"/>
              <p:cNvCxnSpPr>
                <a:endCxn id="8" idx="0"/>
              </p:cNvCxnSpPr>
              <p:nvPr/>
            </p:nvCxnSpPr>
            <p:spPr bwMode="auto">
              <a:xfrm>
                <a:off x="762000" y="2743200"/>
                <a:ext cx="876300" cy="60960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12" name="Straight Connector 11"/>
              <p:cNvCxnSpPr>
                <a:stCxn id="8" idx="2"/>
              </p:cNvCxnSpPr>
              <p:nvPr/>
            </p:nvCxnSpPr>
            <p:spPr bwMode="auto">
              <a:xfrm>
                <a:off x="1638300" y="4038600"/>
                <a:ext cx="0" cy="53340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sp>
            <p:nvSpPr>
              <p:cNvPr id="13" name="Rectangle 12"/>
              <p:cNvSpPr/>
              <p:nvPr/>
            </p:nvSpPr>
            <p:spPr bwMode="auto">
              <a:xfrm>
                <a:off x="76200" y="2057400"/>
                <a:ext cx="1219200" cy="6858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dirty="0">
                    <a:latin typeface="Arial" charset="0"/>
                    <a:ea typeface="ＭＳ Ｐゴシック" charset="-128"/>
                    <a:cs typeface="ＭＳ Ｐゴシック" charset="-128"/>
                  </a:rPr>
                  <a:t>Neutral Atmos</a:t>
                </a:r>
                <a:endParaRPr kumimoji="0" lang="en-US" sz="24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4" name="Rectangle 13"/>
              <p:cNvSpPr/>
              <p:nvPr/>
            </p:nvSpPr>
            <p:spPr bwMode="auto">
              <a:xfrm>
                <a:off x="1905000" y="2057400"/>
                <a:ext cx="1219200" cy="6858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dirty="0">
                    <a:latin typeface="Arial" charset="0"/>
                    <a:ea typeface="ＭＳ Ｐゴシック" charset="-128"/>
                    <a:cs typeface="ＭＳ Ｐゴシック" charset="-128"/>
                  </a:rPr>
                  <a:t>Photo-electrons</a:t>
                </a:r>
                <a:endParaRPr kumimoji="0" lang="en-US" sz="24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5" name="Rectangle 14"/>
              <p:cNvSpPr/>
              <p:nvPr/>
            </p:nvSpPr>
            <p:spPr bwMode="auto">
              <a:xfrm>
                <a:off x="838200" y="4572000"/>
                <a:ext cx="1600200" cy="6858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dirty="0">
                    <a:latin typeface="Arial" charset="0"/>
                    <a:ea typeface="ＭＳ Ｐゴシック" charset="-128"/>
                    <a:cs typeface="ＭＳ Ｐゴシック" charset="-128"/>
                  </a:rPr>
                  <a:t>Chemistry</a:t>
                </a:r>
                <a:endParaRPr kumimoji="0" lang="en-US" sz="24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7" name="Rectangle 16"/>
              <p:cNvSpPr/>
              <p:nvPr/>
            </p:nvSpPr>
            <p:spPr bwMode="auto">
              <a:xfrm>
                <a:off x="838200" y="5791200"/>
                <a:ext cx="1600200" cy="6858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dirty="0">
                    <a:latin typeface="Arial" charset="0"/>
                    <a:ea typeface="ＭＳ Ｐゴシック" charset="-128"/>
                    <a:cs typeface="ＭＳ Ｐゴシック" charset="-128"/>
                  </a:rPr>
                  <a:t>Emissions</a:t>
                </a:r>
                <a:endParaRPr kumimoji="0" lang="en-US" sz="24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cxnSp>
            <p:nvCxnSpPr>
              <p:cNvPr id="19" name="Straight Connector 18"/>
              <p:cNvCxnSpPr>
                <a:stCxn id="15" idx="2"/>
                <a:endCxn id="17" idx="0"/>
              </p:cNvCxnSpPr>
              <p:nvPr/>
            </p:nvCxnSpPr>
            <p:spPr bwMode="auto">
              <a:xfrm>
                <a:off x="1638300" y="5257800"/>
                <a:ext cx="0" cy="53340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sp>
            <p:nvSpPr>
              <p:cNvPr id="21" name="Rectangle 20"/>
              <p:cNvSpPr/>
              <p:nvPr/>
            </p:nvSpPr>
            <p:spPr bwMode="auto">
              <a:xfrm>
                <a:off x="1905000" y="914400"/>
                <a:ext cx="1219200" cy="6858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dirty="0">
                    <a:latin typeface="Arial" charset="0"/>
                    <a:ea typeface="ＭＳ Ｐゴシック" charset="-128"/>
                    <a:cs typeface="ＭＳ Ｐゴシック" charset="-128"/>
                  </a:rPr>
                  <a:t>Solar Inputs</a:t>
                </a:r>
                <a:endParaRPr kumimoji="0" lang="en-US" sz="24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23" name="Rectangle 22"/>
              <p:cNvSpPr/>
              <p:nvPr/>
            </p:nvSpPr>
            <p:spPr bwMode="auto">
              <a:xfrm>
                <a:off x="76200" y="914400"/>
                <a:ext cx="1219200" cy="68580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dirty="0">
                    <a:latin typeface="Arial" charset="0"/>
                    <a:ea typeface="ＭＳ Ｐゴシック" charset="-128"/>
                    <a:cs typeface="ＭＳ Ｐゴシック" charset="-128"/>
                  </a:rPr>
                  <a:t>Auroral Inputs</a:t>
                </a:r>
              </a:p>
            </p:txBody>
          </p:sp>
          <p:cxnSp>
            <p:nvCxnSpPr>
              <p:cNvPr id="24" name="Straight Connector 23"/>
              <p:cNvCxnSpPr>
                <a:stCxn id="21" idx="2"/>
                <a:endCxn id="14" idx="0"/>
              </p:cNvCxnSpPr>
              <p:nvPr/>
            </p:nvCxnSpPr>
            <p:spPr bwMode="auto">
              <a:xfrm>
                <a:off x="2514600" y="1600200"/>
                <a:ext cx="0" cy="45720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30" name="Straight Connector 29"/>
              <p:cNvCxnSpPr>
                <a:endCxn id="8" idx="0"/>
              </p:cNvCxnSpPr>
              <p:nvPr/>
            </p:nvCxnSpPr>
            <p:spPr bwMode="auto">
              <a:xfrm>
                <a:off x="1295400" y="1600200"/>
                <a:ext cx="342900" cy="175260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32" name="Straight Connector 31"/>
              <p:cNvCxnSpPr>
                <a:stCxn id="13" idx="3"/>
                <a:endCxn id="14" idx="1"/>
              </p:cNvCxnSpPr>
              <p:nvPr/>
            </p:nvCxnSpPr>
            <p:spPr bwMode="auto">
              <a:xfrm>
                <a:off x="1295400" y="2400300"/>
                <a:ext cx="609600" cy="0"/>
              </a:xfrm>
              <a:prstGeom prst="line">
                <a:avLst/>
              </a:prstGeom>
              <a:solidFill>
                <a:schemeClr val="accent1"/>
              </a:solidFill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</p:grpSp>
        <p:pic>
          <p:nvPicPr>
            <p:cNvPr id="2" name="Picture 1" descr="DecSolMaxO5S045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1219200"/>
              <a:ext cx="3352800" cy="3352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1282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0" y="4953000"/>
            <a:ext cx="609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000" dirty="0"/>
          </a:p>
        </p:txBody>
      </p:sp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09600"/>
          </a:xfrm>
        </p:spPr>
        <p:txBody>
          <a:bodyPr/>
          <a:lstStyle/>
          <a:p>
            <a:pPr eaLnBrk="1" hangingPunct="1"/>
            <a:r>
              <a:rPr lang="en-US" sz="2700" dirty="0" smtClean="0">
                <a:ea typeface="ＭＳ Ｐゴシック" charset="0"/>
                <a:cs typeface="ＭＳ Ｐゴシック" charset="0"/>
              </a:rPr>
              <a:t>Observing System Simulation Concept — LBH Bands</a:t>
            </a:r>
            <a:endParaRPr lang="en-US" sz="2700" dirty="0">
              <a:ea typeface="ＭＳ Ｐゴシック" charset="0"/>
              <a:cs typeface="Cambria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3505200" y="3657600"/>
            <a:ext cx="1600200" cy="685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latin typeface="Arial" charset="0"/>
                <a:ea typeface="ＭＳ Ｐゴシック" charset="-128"/>
                <a:cs typeface="ＭＳ Ｐゴシック" charset="-128"/>
              </a:rPr>
              <a:t>LBH VRB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20" name="Straight Connector 19"/>
          <p:cNvCxnSpPr>
            <a:endCxn id="11" idx="0"/>
          </p:cNvCxnSpPr>
          <p:nvPr/>
        </p:nvCxnSpPr>
        <p:spPr bwMode="auto">
          <a:xfrm>
            <a:off x="4305300" y="3124200"/>
            <a:ext cx="0" cy="533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4305300" y="4343400"/>
            <a:ext cx="0" cy="533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grpSp>
        <p:nvGrpSpPr>
          <p:cNvPr id="7" name="Group 6"/>
          <p:cNvGrpSpPr/>
          <p:nvPr/>
        </p:nvGrpSpPr>
        <p:grpSpPr>
          <a:xfrm>
            <a:off x="0" y="591160"/>
            <a:ext cx="9143999" cy="6266840"/>
            <a:chOff x="0" y="591160"/>
            <a:chExt cx="9143999" cy="6266840"/>
          </a:xfrm>
        </p:grpSpPr>
        <p:pic>
          <p:nvPicPr>
            <p:cNvPr id="2" name="Picture 1" descr="LBHsyn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3435" y="1447800"/>
              <a:ext cx="3920564" cy="4800600"/>
            </a:xfrm>
            <a:prstGeom prst="rect">
              <a:avLst/>
            </a:prstGeom>
          </p:spPr>
        </p:pic>
        <p:pic>
          <p:nvPicPr>
            <p:cNvPr id="3" name="Picture 2" descr="Screen Shot 2015-04-20 at 10.33.47 AM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200" y="591160"/>
              <a:ext cx="2133600" cy="2537927"/>
            </a:xfrm>
            <a:prstGeom prst="rect">
              <a:avLst/>
            </a:prstGeom>
          </p:spPr>
        </p:pic>
        <p:pic>
          <p:nvPicPr>
            <p:cNvPr id="4" name="Picture 3" descr="Screen Shot 2015-04-20 at 10.37.52 A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971800"/>
              <a:ext cx="2808197" cy="3886200"/>
            </a:xfrm>
            <a:prstGeom prst="rect">
              <a:avLst/>
            </a:prstGeom>
          </p:spPr>
        </p:pic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82F9-22DA-6341-AF42-276F62A93CBF}" type="slidenum">
              <a:rPr lang="en-US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517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10000" y="4953000"/>
            <a:ext cx="6096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2000" dirty="0"/>
          </a:p>
        </p:txBody>
      </p:sp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0" y="76200"/>
            <a:ext cx="9144000" cy="609600"/>
          </a:xfrm>
        </p:spPr>
        <p:txBody>
          <a:bodyPr/>
          <a:lstStyle/>
          <a:p>
            <a:pPr eaLnBrk="1" hangingPunct="1"/>
            <a:r>
              <a:rPr lang="en-US" sz="2700" dirty="0" smtClean="0">
                <a:ea typeface="ＭＳ Ｐゴシック" charset="0"/>
                <a:cs typeface="ＭＳ Ｐゴシック" charset="0"/>
              </a:rPr>
              <a:t>Observing System Simulation Concept — Line of Sight</a:t>
            </a:r>
            <a:endParaRPr lang="en-US" sz="2700" dirty="0">
              <a:ea typeface="ＭＳ Ｐゴシック" charset="0"/>
              <a:cs typeface="Cambria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3505200" y="4343400"/>
            <a:ext cx="1600200" cy="6858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b="1" dirty="0">
                <a:latin typeface="Arial" charset="0"/>
                <a:ea typeface="ＭＳ Ｐゴシック" charset="-128"/>
                <a:cs typeface="ＭＳ Ｐゴシック" charset="-128"/>
              </a:rPr>
              <a:t>LOS-RT</a:t>
            </a:r>
            <a:endParaRPr kumimoji="0" lang="en-US" sz="2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4305300" y="3810000"/>
            <a:ext cx="0" cy="533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rot="5400000">
            <a:off x="3696494" y="5218112"/>
            <a:ext cx="381000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 rot="5400000">
            <a:off x="4533106" y="5218906"/>
            <a:ext cx="381000" cy="158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4876800" y="50292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Limb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24200" y="5029200"/>
            <a:ext cx="685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Disk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B082F9-22DA-6341-AF42-276F62A93CBF}" type="slidenum">
              <a:rPr lang="en-US"/>
              <a:pPr/>
              <a:t>9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1066800"/>
            <a:ext cx="9144000" cy="5791200"/>
            <a:chOff x="0" y="1066800"/>
            <a:chExt cx="9144000" cy="5791200"/>
          </a:xfrm>
        </p:grpSpPr>
        <p:grpSp>
          <p:nvGrpSpPr>
            <p:cNvPr id="4" name="Group 3"/>
            <p:cNvGrpSpPr/>
            <p:nvPr/>
          </p:nvGrpSpPr>
          <p:grpSpPr>
            <a:xfrm>
              <a:off x="0" y="1066800"/>
              <a:ext cx="9144000" cy="3048000"/>
              <a:chOff x="0" y="1066800"/>
              <a:chExt cx="9144000" cy="3048000"/>
            </a:xfrm>
          </p:grpSpPr>
          <p:pic>
            <p:nvPicPr>
              <p:cNvPr id="10" name="Picture 9" descr="LBHlimbTemp.png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50964" y="1295400"/>
                <a:ext cx="3593036" cy="2819400"/>
              </a:xfrm>
              <a:prstGeom prst="rect">
                <a:avLst/>
              </a:prstGeom>
            </p:spPr>
          </p:pic>
          <p:pic>
            <p:nvPicPr>
              <p:cNvPr id="3" name="Picture 2" descr="MarEqxMaxLBH039.gi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066800"/>
                <a:ext cx="3048000" cy="3048000"/>
              </a:xfrm>
              <a:prstGeom prst="rect">
                <a:avLst/>
              </a:prstGeom>
            </p:spPr>
          </p:pic>
        </p:grpSp>
        <p:pic>
          <p:nvPicPr>
            <p:cNvPr id="5" name="Picture 4" descr="Screen Shot 2015-04-22 at 12.57.29 PM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8145" y="5486400"/>
              <a:ext cx="3877855" cy="1371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4351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12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Helvetica" pitchFamily="-112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2075</TotalTime>
  <Words>1059</Words>
  <Application>Microsoft Macintosh PowerPoint</Application>
  <PresentationFormat>On-screen Show (4:3)</PresentationFormat>
  <Paragraphs>199</Paragraphs>
  <Slides>23</Slides>
  <Notes>8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Blank</vt:lpstr>
      <vt:lpstr>Observation Simulation System for the GOLD (and ICON?) Missions</vt:lpstr>
      <vt:lpstr>Outline</vt:lpstr>
      <vt:lpstr>GOLD Measurement Technique</vt:lpstr>
      <vt:lpstr>TIE-GCM Simulations</vt:lpstr>
      <vt:lpstr>Modular Observing System Simulation Concept</vt:lpstr>
      <vt:lpstr>Observing System Simulation Concept — Models</vt:lpstr>
      <vt:lpstr>Observing System Simulation Concept — Airglow</vt:lpstr>
      <vt:lpstr>Observing System Simulation Concept — LBH Bands</vt:lpstr>
      <vt:lpstr>Observing System Simulation Concept — Line of Sight</vt:lpstr>
      <vt:lpstr>Observing System Simulation Concept — Instrument</vt:lpstr>
      <vt:lpstr>Airglow Simulations</vt:lpstr>
      <vt:lpstr>Image Cube Simulation</vt:lpstr>
      <vt:lpstr>Image Cube Simulation</vt:lpstr>
      <vt:lpstr>December Solstice Case</vt:lpstr>
      <vt:lpstr>December Solstice Case</vt:lpstr>
      <vt:lpstr>The December 2006 “AGU Storm”</vt:lpstr>
      <vt:lpstr>The December 2006 “AGU Storm”</vt:lpstr>
      <vt:lpstr>Conclusions</vt:lpstr>
      <vt:lpstr>Backup on Viewing Geometry and Coordinate Systems</vt:lpstr>
      <vt:lpstr>Viewing Geometry and Coordinate Systems</vt:lpstr>
      <vt:lpstr>Coordinate Systems</vt:lpstr>
      <vt:lpstr>Notes on Coordinate Systems</vt:lpstr>
      <vt:lpstr>CHIPSI Coordinates</vt:lpstr>
    </vt:vector>
  </TitlesOfParts>
  <Manager/>
  <Company>NCAR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subject/>
  <dc:creator>Stan Solomon</dc:creator>
  <cp:keywords/>
  <dc:description/>
  <cp:lastModifiedBy>Stan Solomon</cp:lastModifiedBy>
  <cp:revision>88</cp:revision>
  <dcterms:created xsi:type="dcterms:W3CDTF">2011-09-30T11:40:57Z</dcterms:created>
  <dcterms:modified xsi:type="dcterms:W3CDTF">2015-10-26T19:05:23Z</dcterms:modified>
  <cp:category/>
</cp:coreProperties>
</file>