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05"/>
    <a:srgbClr val="00750B"/>
    <a:srgbClr val="ED181E"/>
    <a:srgbClr val="CCCACC"/>
    <a:srgbClr val="7F007F"/>
    <a:srgbClr val="087F08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5" autoAdjust="0"/>
    <p:restoredTop sz="95890" autoAdjust="0"/>
  </p:normalViewPr>
  <p:slideViewPr>
    <p:cSldViewPr>
      <p:cViewPr>
        <p:scale>
          <a:sx n="100" d="100"/>
          <a:sy n="100" d="100"/>
        </p:scale>
        <p:origin x="-1032" y="-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10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fld id="{2335BFB0-30E8-2245-A15E-35F6389277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86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685800"/>
            <a:ext cx="50292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9530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fld id="{35043799-74CE-B34D-817D-4250362EF3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85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D67F55-696C-1B4C-8AE0-2FA328D65A8B}" type="slidenum">
              <a:rPr lang="en-US"/>
              <a:pPr/>
              <a:t>1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67DF2-7085-6745-92A2-591709070239}" type="slidenum">
              <a:rPr lang="en-US"/>
              <a:pPr/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87C5B-505A-DC4E-A8F0-3464643A4694}" type="slidenum">
              <a:rPr lang="en-US"/>
              <a:pPr/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12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80"/>
                </a:solidFill>
              </a:defRPr>
            </a:lvl1pPr>
          </a:lstStyle>
          <a:p>
            <a:fld id="{D75CBFEF-A50F-4741-8A19-C08D55D4A085}" type="slidenum">
              <a:rPr lang="en-US"/>
              <a:pPr/>
              <a:t>‹#›</a:t>
            </a:fld>
            <a:endParaRPr 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Geneva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6C23-E25C-464B-85E2-1DD82E9C21D7}" type="slidenum">
              <a:rPr lang="en-US"/>
              <a:pPr/>
              <a:t>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1550988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dirty="0"/>
              <a:t>Hemispheric Asymmetry and Seasonal Variation of Thermospheric Composition</a:t>
            </a:r>
          </a:p>
        </p:txBody>
      </p:sp>
      <p:pic>
        <p:nvPicPr>
          <p:cNvPr id="2054" name="Picture 6" descr="foo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6262688"/>
            <a:ext cx="9140825" cy="595312"/>
          </a:xfrm>
          <a:prstGeom prst="rect">
            <a:avLst/>
          </a:prstGeom>
          <a:noFill/>
        </p:spPr>
      </p:pic>
      <p:pic>
        <p:nvPicPr>
          <p:cNvPr id="2055" name="Picture 7" descr="ncar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4876800"/>
            <a:ext cx="2120900" cy="1581150"/>
          </a:xfrm>
          <a:prstGeom prst="rect">
            <a:avLst/>
          </a:prstGeom>
          <a:noFill/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0" y="2895600"/>
            <a:ext cx="9144000" cy="11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Stanley C. Solomon, Liying Qian, and Alan G. Burns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/>
              <a:t>High Altitude Observatory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/>
              <a:t>National Center for Atmospheric Research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447800" y="6583363"/>
            <a:ext cx="647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1">
                <a:solidFill>
                  <a:srgbClr val="000080"/>
                </a:solidFill>
              </a:rPr>
              <a:t>Fall AGU         •          San Francisco          •          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199"/>
            <a:ext cx="6960138" cy="5128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Why is there an annual anomaly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in thermospheric composition and density?</a:t>
            </a:r>
            <a:br>
              <a:rPr lang="en-US" i="1" dirty="0">
                <a:solidFill>
                  <a:srgbClr val="FF0000"/>
                </a:solidFill>
              </a:rPr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MSIS-2K empirical model shows annual asymmetry at solar minimum</a:t>
            </a:r>
          </a:p>
          <a:p>
            <a:pPr algn="ctr"/>
            <a:r>
              <a:rPr lang="en-US" dirty="0"/>
              <a:t>Left:  O/N</a:t>
            </a:r>
            <a:r>
              <a:rPr lang="en-US" baseline="-25000" dirty="0"/>
              <a:t>2</a:t>
            </a:r>
            <a:r>
              <a:rPr lang="en-US" dirty="0"/>
              <a:t> ratio at P</a:t>
            </a:r>
            <a:r>
              <a:rPr lang="en-US" baseline="-25000" dirty="0"/>
              <a:t>0</a:t>
            </a:r>
            <a:r>
              <a:rPr lang="en-US" dirty="0"/>
              <a:t> = 5x10</a:t>
            </a:r>
            <a:r>
              <a:rPr lang="en-US" baseline="30000" dirty="0"/>
              <a:t>-4</a:t>
            </a:r>
            <a:r>
              <a:rPr lang="en-US" dirty="0"/>
              <a:t> dyne/cm</a:t>
            </a:r>
            <a:r>
              <a:rPr lang="en-US" baseline="30000" dirty="0"/>
              <a:t>2</a:t>
            </a:r>
            <a:r>
              <a:rPr lang="en-US" dirty="0"/>
              <a:t> (~200 km).  Right:  Density at 400 km altitude</a:t>
            </a:r>
          </a:p>
          <a:p>
            <a:pPr algn="ctr"/>
            <a:r>
              <a:rPr lang="en-US" dirty="0"/>
              <a:t>Top:  Northern hemisphere summer.  Bottom:  Southern hemisphere summer</a:t>
            </a:r>
          </a:p>
        </p:txBody>
      </p:sp>
    </p:spTree>
    <p:extLst>
      <p:ext uri="{BB962C8B-B14F-4D97-AF65-F5344CB8AC3E}">
        <p14:creationId xmlns:p14="http://schemas.microsoft.com/office/powerpoint/2010/main" val="77587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...because of the change in Sun-Earth distance...and...</a:t>
            </a:r>
            <a:br>
              <a:rPr lang="en-US" dirty="0">
                <a:solidFill>
                  <a:srgbClr val="000090"/>
                </a:solidFill>
              </a:rPr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11</a:t>
            </a:fld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7" name="Picture 6" descr="LeiJgr2013Fig1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33400"/>
            <a:ext cx="5418000" cy="533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67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Climatology of density measured by the CHAMP satellite near solar minimum</a:t>
            </a:r>
          </a:p>
          <a:p>
            <a:pPr algn="ctr"/>
            <a:r>
              <a:rPr lang="en-US" dirty="0"/>
              <a:t>Top:  Northern hemisphere summer.  Bottom:  Southern hemisphere summer</a:t>
            </a:r>
          </a:p>
          <a:p>
            <a:pPr algn="ctr"/>
            <a:r>
              <a:rPr lang="en-US" dirty="0"/>
              <a:t>[</a:t>
            </a:r>
            <a:r>
              <a:rPr lang="en-US" i="1" dirty="0"/>
              <a:t>Lei et al.</a:t>
            </a:r>
            <a:r>
              <a:rPr lang="en-US" dirty="0"/>
              <a:t>, </a:t>
            </a:r>
            <a:r>
              <a:rPr lang="en-US" i="1" dirty="0"/>
              <a:t>JGR</a:t>
            </a:r>
            <a:r>
              <a:rPr lang="en-US" dirty="0"/>
              <a:t>, 2013]</a:t>
            </a:r>
          </a:p>
        </p:txBody>
      </p:sp>
    </p:spTree>
    <p:extLst>
      <p:ext uri="{BB962C8B-B14F-4D97-AF65-F5344CB8AC3E}">
        <p14:creationId xmlns:p14="http://schemas.microsoft.com/office/powerpoint/2010/main" val="246900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ianGrl2013Fig2cr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3"/>
          <a:stretch/>
        </p:blipFill>
        <p:spPr>
          <a:xfrm>
            <a:off x="609600" y="762000"/>
            <a:ext cx="7696200" cy="5151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...because of something that the lower atmosphere</a:t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dirty="0">
                <a:solidFill>
                  <a:srgbClr val="000090"/>
                </a:solidFill>
              </a:rPr>
              <a:t>is doing to the upper atmosphere</a:t>
            </a:r>
            <a:br>
              <a:rPr lang="en-US" dirty="0">
                <a:solidFill>
                  <a:srgbClr val="000090"/>
                </a:solidFill>
              </a:rPr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" y="5934670"/>
            <a:ext cx="913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Plots of density and O/N</a:t>
            </a:r>
            <a:r>
              <a:rPr lang="en-US" baseline="-25000" dirty="0"/>
              <a:t>2</a:t>
            </a:r>
            <a:r>
              <a:rPr lang="en-US" dirty="0"/>
              <a:t> composition ratio from the TIE-GCM.</a:t>
            </a:r>
          </a:p>
          <a:p>
            <a:pPr algn="ctr"/>
            <a:r>
              <a:rPr lang="en-US" dirty="0"/>
              <a:t>In order to obtain agreement with COSMIC data, and GUVI data,</a:t>
            </a:r>
          </a:p>
          <a:p>
            <a:pPr algn="ctr"/>
            <a:r>
              <a:rPr lang="en-US" dirty="0"/>
              <a:t>variable K</a:t>
            </a:r>
            <a:r>
              <a:rPr lang="en-US" baseline="-25000" dirty="0"/>
              <a:t>zz</a:t>
            </a:r>
            <a:r>
              <a:rPr lang="en-US" dirty="0"/>
              <a:t> at the lower boundary was required [</a:t>
            </a:r>
            <a:r>
              <a:rPr lang="en-US" i="1" dirty="0"/>
              <a:t>Qian et al.</a:t>
            </a:r>
            <a:r>
              <a:rPr lang="en-US" dirty="0"/>
              <a:t>, JGR 2009, </a:t>
            </a:r>
            <a:r>
              <a:rPr lang="en-US" i="1" dirty="0"/>
              <a:t>GRL</a:t>
            </a:r>
            <a:r>
              <a:rPr lang="en-US" dirty="0"/>
              <a:t> 2013].</a:t>
            </a:r>
          </a:p>
        </p:txBody>
      </p:sp>
    </p:spTree>
    <p:extLst>
      <p:ext uri="{BB962C8B-B14F-4D97-AF65-F5344CB8AC3E}">
        <p14:creationId xmlns:p14="http://schemas.microsoft.com/office/powerpoint/2010/main" val="164665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Bibliography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09600"/>
            <a:ext cx="8610600" cy="617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Rishbeth, H. (1998), How the thermospheric circulation affects the ionospheric F</a:t>
            </a:r>
            <a:r>
              <a:rPr lang="en-US" sz="1400" baseline="-25000" dirty="0"/>
              <a:t>2</a:t>
            </a:r>
            <a:r>
              <a:rPr lang="en-US" sz="1400" dirty="0"/>
              <a:t>-layer, </a:t>
            </a:r>
            <a:r>
              <a:rPr lang="en-US" sz="1400" i="1" dirty="0"/>
              <a:t>J. Atmos. Solar-Terr. Phys.</a:t>
            </a:r>
            <a:r>
              <a:rPr lang="en-US" sz="1400" dirty="0"/>
              <a:t>, </a:t>
            </a:r>
            <a:r>
              <a:rPr lang="en-US" sz="1400" i="1" dirty="0"/>
              <a:t>60</a:t>
            </a:r>
            <a:r>
              <a:rPr lang="en-US" sz="1400" dirty="0"/>
              <a:t>, 1385.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Fuller-Rowell, T. J. (1998), The “thermospheric spoon”: A mechanism for the semiannual density variation, </a:t>
            </a:r>
            <a:r>
              <a:rPr lang="en-US" sz="1400" i="1" dirty="0"/>
              <a:t>J. Geophys. Res.</a:t>
            </a:r>
            <a:r>
              <a:rPr lang="en-US" sz="1400" dirty="0"/>
              <a:t>, </a:t>
            </a:r>
            <a:r>
              <a:rPr lang="en-US" sz="1400" i="1" dirty="0"/>
              <a:t>103</a:t>
            </a:r>
            <a:r>
              <a:rPr lang="en-US" sz="1400" dirty="0"/>
              <a:t>, 3951.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Rishbeth, H., and I. C. F. Muller-Wodarg (1999), Vertical circulation and thermospheric composition: a modelling study, </a:t>
            </a:r>
            <a:r>
              <a:rPr lang="en-US" sz="1400" i="1" dirty="0"/>
              <a:t>Ann. Geophys.</a:t>
            </a:r>
            <a:r>
              <a:rPr lang="en-US" sz="1400" dirty="0"/>
              <a:t>, </a:t>
            </a:r>
            <a:r>
              <a:rPr lang="en-US" sz="1400" i="1" dirty="0"/>
              <a:t>17</a:t>
            </a:r>
            <a:r>
              <a:rPr lang="en-US" sz="1400" dirty="0"/>
              <a:t>, 794.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Rishbeth, H., et al.(2000), Annual and semiannual variations in the ionospheric F</a:t>
            </a:r>
            <a:r>
              <a:rPr lang="en-US" sz="1400" baseline="-25000" dirty="0"/>
              <a:t>2</a:t>
            </a:r>
            <a:r>
              <a:rPr lang="en-US" sz="1400" dirty="0"/>
              <a:t>-layer: II. Physical discussion, </a:t>
            </a:r>
            <a:r>
              <a:rPr lang="en-US" sz="1400" i="1" dirty="0"/>
              <a:t>Ann. Geophys.</a:t>
            </a:r>
            <a:r>
              <a:rPr lang="en-US" sz="1400" dirty="0"/>
              <a:t>, </a:t>
            </a:r>
            <a:r>
              <a:rPr lang="en-US" sz="1400" i="1" dirty="0"/>
              <a:t>18</a:t>
            </a:r>
            <a:r>
              <a:rPr lang="en-US" sz="1400" dirty="0"/>
              <a:t>, 945.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Mendillo, M., C.-L. Huang, X. Pi, H. Rishbeth, and R. Meier (2005), The global ionospheric asymmetry in total electron content, </a:t>
            </a:r>
            <a:r>
              <a:rPr lang="en-US" sz="1400" i="1" dirty="0"/>
              <a:t>J. Atmos. Solar-Terr. Phys</a:t>
            </a:r>
            <a:r>
              <a:rPr lang="en-US" sz="1400" dirty="0"/>
              <a:t>., </a:t>
            </a:r>
            <a:r>
              <a:rPr lang="en-US" sz="1400" i="1" dirty="0"/>
              <a:t>67</a:t>
            </a:r>
            <a:r>
              <a:rPr lang="en-US" sz="1400" dirty="0"/>
              <a:t>, 1377, doi:10.1016/j.jastp.2005.06.021.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Rishbeth, H., and I. C. F. Muller-Wodarg (2006), Why is there more ionosphere in January than in July? The annual asymmetry in the F</a:t>
            </a:r>
            <a:r>
              <a:rPr lang="en-US" sz="1400" baseline="-25000" dirty="0"/>
              <a:t>2</a:t>
            </a:r>
            <a:r>
              <a:rPr lang="en-US" sz="1400" dirty="0"/>
              <a:t>-layer, </a:t>
            </a:r>
            <a:r>
              <a:rPr lang="is-IS" sz="1400" i="1"/>
              <a:t>Ann. Geophys.</a:t>
            </a:r>
            <a:r>
              <a:rPr lang="is-IS" sz="1400"/>
              <a:t>, </a:t>
            </a:r>
            <a:r>
              <a:rPr lang="is-IS" sz="1400" i="1"/>
              <a:t>24</a:t>
            </a:r>
            <a:r>
              <a:rPr lang="is-IS" sz="1400"/>
              <a:t>, 3293.</a:t>
            </a:r>
            <a:endParaRPr lang="en-US" sz="1400" dirty="0"/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Zeng, Z., A. Burns, W. Wang, J. Lei, S. Solomon, S. Syndergaard, L. Qian, and Y.-H. Kuo (2008), Ionospheric annual asymmetry observed by the COSMIC radio occultation measurements and simulated by the TIEGCM, </a:t>
            </a:r>
            <a:r>
              <a:rPr lang="en-US" sz="1400" i="1" dirty="0"/>
              <a:t>J. Geophys. Res.</a:t>
            </a:r>
            <a:r>
              <a:rPr lang="en-US" sz="1400" dirty="0"/>
              <a:t>, </a:t>
            </a:r>
            <a:r>
              <a:rPr lang="en-US" sz="1400" i="1" dirty="0"/>
              <a:t>113</a:t>
            </a:r>
            <a:r>
              <a:rPr lang="en-US" sz="1400" dirty="0"/>
              <a:t>, A07305, </a:t>
            </a:r>
            <a:r>
              <a:rPr lang="fr-FR" sz="1400" dirty="0"/>
              <a:t>doi:10.1029/2007JA012897.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Qian, L., S. C. Solomon, and T. J. Kane (2009), Seasonal variation of thermospheric density and composition, </a:t>
            </a:r>
            <a:r>
              <a:rPr lang="en-US" sz="1400" i="1" dirty="0"/>
              <a:t>J. Geophys. </a:t>
            </a:r>
            <a:r>
              <a:rPr lang="fr-FR" sz="1400" i="1" dirty="0"/>
              <a:t>Res.</a:t>
            </a:r>
            <a:r>
              <a:rPr lang="fr-FR" sz="1400" dirty="0"/>
              <a:t>, </a:t>
            </a:r>
            <a:r>
              <a:rPr lang="fr-FR" sz="1400" i="1" dirty="0"/>
              <a:t>114</a:t>
            </a:r>
            <a:r>
              <a:rPr lang="fr-FR" sz="1400" dirty="0"/>
              <a:t>, A01312, doi:10.1029/2008JA013643.</a:t>
            </a:r>
            <a:endParaRPr lang="en-US" sz="1400" dirty="0"/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Lei, J., X. Dou, A. Burns, W. Wang, X. Luan, Z. Zeng, and J. Xu (2013), Annual asymmetry in thermospheric density: Observations and simulations, </a:t>
            </a:r>
            <a:r>
              <a:rPr lang="en-US" sz="1400" i="1" dirty="0"/>
              <a:t>J. Geophys. Res. Space Physics</a:t>
            </a:r>
            <a:r>
              <a:rPr lang="en-US" sz="1400" dirty="0"/>
              <a:t>, </a:t>
            </a:r>
            <a:r>
              <a:rPr lang="en-US" sz="1400" i="1" dirty="0"/>
              <a:t>118</a:t>
            </a:r>
            <a:r>
              <a:rPr lang="en-US" sz="1400" dirty="0"/>
              <a:t>, 2503–2510, doi:10.1002/jgra.50253.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Qian, L., A. G. Burns, S. C. Solomon, and W. Wang (2013), Annual/semiannual variation of the ionosphere, </a:t>
            </a:r>
            <a:r>
              <a:rPr lang="hu-HU" sz="1400" i="1"/>
              <a:t>Geophys. Res. Lett.</a:t>
            </a:r>
            <a:r>
              <a:rPr lang="hu-HU" sz="1400"/>
              <a:t>, </a:t>
            </a:r>
            <a:r>
              <a:rPr lang="hu-HU" sz="1400" i="1"/>
              <a:t>40</a:t>
            </a:r>
            <a:r>
              <a:rPr lang="hu-HU" sz="1400"/>
              <a:t>, 1928, doi:10.1002/grl.50448.</a:t>
            </a:r>
            <a:endParaRPr lang="en-US" sz="1400" dirty="0"/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Burns, A. G., W. Wang, L. Qian, S. C. Solomon, Y. Zhang, L. J. Paxton, and X. Yue (2014), On the solar cycle variation of the winter anomaly, </a:t>
            </a:r>
            <a:r>
              <a:rPr lang="en-US" sz="1400" i="1" dirty="0"/>
              <a:t>J. Geophys. Res. Space Physics</a:t>
            </a:r>
            <a:r>
              <a:rPr lang="en-US" sz="1400" dirty="0"/>
              <a:t>, </a:t>
            </a:r>
            <a:r>
              <a:rPr lang="en-US" sz="1400" i="1" dirty="0"/>
              <a:t>119</a:t>
            </a:r>
            <a:r>
              <a:rPr lang="en-US" sz="1400" dirty="0"/>
              <a:t>, </a:t>
            </a:r>
            <a:r>
              <a:rPr lang="fr-FR" sz="1400" dirty="0"/>
              <a:t>doi:10.1002/2013JA019552.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35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hamstown2002compariso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5555"/>
            <a:ext cx="7573481" cy="5484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802868"/>
            <a:ext cx="696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Ionosonde measurements of N</a:t>
            </a:r>
            <a:r>
              <a:rPr lang="en-US" baseline="-25000" dirty="0"/>
              <a:t>m</a:t>
            </a:r>
            <a:r>
              <a:rPr lang="en-US" dirty="0"/>
              <a:t>F</a:t>
            </a:r>
            <a:r>
              <a:rPr lang="en-US" baseline="-25000" dirty="0"/>
              <a:t>2</a:t>
            </a:r>
            <a:r>
              <a:rPr lang="en-US" dirty="0"/>
              <a:t> at solar maximum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Why is there a winter anomaly in the ionosphere?</a:t>
            </a:r>
            <a:br>
              <a:rPr lang="en-US" i="1" dirty="0">
                <a:solidFill>
                  <a:srgbClr val="FF0000"/>
                </a:solidFill>
              </a:rPr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2</a:t>
            </a:fld>
            <a:endParaRPr lang="en-US" sz="120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057400" y="2438400"/>
            <a:ext cx="0" cy="2286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029200" y="3657600"/>
            <a:ext cx="0" cy="1066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057400" y="4724400"/>
            <a:ext cx="2971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590800" y="43389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Annual Anomaly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257800" y="3429000"/>
            <a:ext cx="1143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5257800" y="3962400"/>
            <a:ext cx="1143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400800" y="3429000"/>
            <a:ext cx="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00800" y="3276600"/>
            <a:ext cx="1676400" cy="741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>
                <a:solidFill>
                  <a:srgbClr val="FF6600"/>
                </a:solidFill>
              </a:rPr>
              <a:t>Winter</a:t>
            </a:r>
          </a:p>
          <a:p>
            <a:pPr>
              <a:lnSpc>
                <a:spcPts val="2500"/>
              </a:lnSpc>
            </a:pPr>
            <a:r>
              <a:rPr lang="en-US" dirty="0">
                <a:solidFill>
                  <a:srgbClr val="FF6600"/>
                </a:solidFill>
              </a:rPr>
              <a:t>Anomaly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n2guvi2m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680192" cy="5897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000090"/>
                </a:solidFill>
              </a:rPr>
              <a:t>...because of the seasonal change in thermospheric composition </a:t>
            </a:r>
            <a:br>
              <a:rPr lang="en-US" sz="2200" dirty="0">
                <a:solidFill>
                  <a:srgbClr val="000090"/>
                </a:solidFill>
              </a:rPr>
            </a:br>
            <a:endParaRPr lang="en-US" sz="2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58674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TIMED/GUVI measurements of the atomic oxygen to molecular nitrogen ratio at ±45 degrees latitude.  There is a strong summer-to-winter asymmetry, and the amplitude varies with the solar cycle.</a:t>
            </a:r>
          </a:p>
        </p:txBody>
      </p:sp>
    </p:spTree>
    <p:extLst>
      <p:ext uri="{BB962C8B-B14F-4D97-AF65-F5344CB8AC3E}">
        <p14:creationId xmlns:p14="http://schemas.microsoft.com/office/powerpoint/2010/main" val="1403894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Why is there a seasonal shift in composition?</a:t>
            </a:r>
            <a:br>
              <a:rPr lang="en-US" i="1" dirty="0">
                <a:solidFill>
                  <a:srgbClr val="FF0000"/>
                </a:solidFill>
              </a:rPr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53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...because of vertical winds driven by the general circulation </a:t>
            </a:r>
          </a:p>
        </p:txBody>
      </p:sp>
      <p:pic>
        <p:nvPicPr>
          <p:cNvPr id="6" name="Picture 5" descr="RobleEqSo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5" y="685800"/>
            <a:ext cx="8532765" cy="4921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" y="5574268"/>
            <a:ext cx="910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Sketch by Ray Roble representing meridional circulation patterns</a:t>
            </a:r>
          </a:p>
        </p:txBody>
      </p:sp>
    </p:spTree>
    <p:extLst>
      <p:ext uri="{BB962C8B-B14F-4D97-AF65-F5344CB8AC3E}">
        <p14:creationId xmlns:p14="http://schemas.microsoft.com/office/powerpoint/2010/main" val="3563820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hamstown2008compariso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7954484" cy="5760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Why is the winter anomaly dependent on the solar cycle? </a:t>
            </a:r>
            <a:br>
              <a:rPr lang="en-US" i="1" dirty="0">
                <a:solidFill>
                  <a:srgbClr val="FF0000"/>
                </a:solidFill>
              </a:rPr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5874603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Ionosonde measurements of N</a:t>
            </a:r>
            <a:r>
              <a:rPr lang="en-US" baseline="-25000" dirty="0"/>
              <a:t>m</a:t>
            </a:r>
            <a:r>
              <a:rPr lang="en-US" dirty="0"/>
              <a:t>F</a:t>
            </a:r>
            <a:r>
              <a:rPr lang="en-US" baseline="-25000" dirty="0"/>
              <a:t>2</a:t>
            </a:r>
            <a:r>
              <a:rPr lang="en-US" dirty="0"/>
              <a:t> at solar minimum.</a:t>
            </a:r>
          </a:p>
          <a:p>
            <a:pPr algn="ctr"/>
            <a:r>
              <a:rPr lang="en-US" dirty="0"/>
              <a:t>Note that the winter anomaly has almost disappeared.</a:t>
            </a:r>
          </a:p>
        </p:txBody>
      </p:sp>
    </p:spTree>
    <p:extLst>
      <p:ext uri="{BB962C8B-B14F-4D97-AF65-F5344CB8AC3E}">
        <p14:creationId xmlns:p14="http://schemas.microsoft.com/office/powerpoint/2010/main" val="10167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i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533400"/>
            <a:ext cx="7859486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...because of the interaction between the composition gradient and the vertical wind  </a:t>
            </a:r>
            <a:br>
              <a:rPr lang="en-US" dirty="0">
                <a:solidFill>
                  <a:srgbClr val="000090"/>
                </a:solidFill>
              </a:rPr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8400" y="6211669"/>
            <a:ext cx="698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Results from the TGCM Global Mean model showing the variation of the vertical gradient of composition with the solar cycle.</a:t>
            </a:r>
          </a:p>
        </p:txBody>
      </p:sp>
    </p:spTree>
    <p:extLst>
      <p:ext uri="{BB962C8B-B14F-4D97-AF65-F5344CB8AC3E}">
        <p14:creationId xmlns:p14="http://schemas.microsoft.com/office/powerpoint/2010/main" val="1988973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Interaction of vertical winds with the mixing ratio gradient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7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913685"/>
            <a:ext cx="8839200" cy="4801315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Ionospheric Density in the F-region depends on the balance between production, loss, and transport: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Composition drives the balance between production and loss, and is primarily controlled by vertical winds and the gradient of mixing ratio: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Vertical winds don’t change very much over the solar cycle, but changes in the mixing ratio gradient cause changes in the amplitude of summer-to-winter variation.  This is a basic consequence of hydrostatics and the ideal gas law.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490423"/>
              </p:ext>
            </p:extLst>
          </p:nvPr>
        </p:nvGraphicFramePr>
        <p:xfrm>
          <a:off x="3483771" y="3580685"/>
          <a:ext cx="1088229" cy="1022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3" imgW="419100" imgH="393700" progId="Equation.3">
                  <p:embed/>
                </p:oleObj>
              </mc:Choice>
              <mc:Fallback>
                <p:oleObj name="Equation" r:id="rId3" imgW="419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83771" y="3580685"/>
                        <a:ext cx="1088229" cy="1022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147631"/>
              </p:ext>
            </p:extLst>
          </p:nvPr>
        </p:nvGraphicFramePr>
        <p:xfrm>
          <a:off x="1905001" y="1675685"/>
          <a:ext cx="4876799" cy="1076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5" imgW="1841500" imgH="406400" progId="Equation.3">
                  <p:embed/>
                </p:oleObj>
              </mc:Choice>
              <mc:Fallback>
                <p:oleObj name="Equation" r:id="rId5" imgW="1841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5001" y="1675685"/>
                        <a:ext cx="4876799" cy="1076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8956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ianGrl2013Fig3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5" y="609600"/>
            <a:ext cx="8744505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Why is there an annual anomaly in the ionosphere?</a:t>
            </a:r>
            <a:br>
              <a:rPr lang="en-US" i="1" dirty="0">
                <a:solidFill>
                  <a:srgbClr val="FF0000"/>
                </a:solidFill>
              </a:rPr>
            </a:b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019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Climatology of N</a:t>
            </a:r>
            <a:r>
              <a:rPr lang="en-US" baseline="-25000" dirty="0"/>
              <a:t>m</a:t>
            </a:r>
            <a:r>
              <a:rPr lang="en-US" dirty="0"/>
              <a:t>F</a:t>
            </a:r>
            <a:r>
              <a:rPr lang="en-US" baseline="-25000" dirty="0"/>
              <a:t>2</a:t>
            </a:r>
            <a:r>
              <a:rPr lang="en-US" dirty="0"/>
              <a:t> measured by the COSMIC satellites and</a:t>
            </a:r>
          </a:p>
          <a:p>
            <a:pPr algn="ctr"/>
            <a:r>
              <a:rPr lang="en-US" dirty="0"/>
              <a:t>modeled by the TIE-GCM (using variable K</a:t>
            </a:r>
            <a:r>
              <a:rPr lang="en-US" baseline="-25000" dirty="0"/>
              <a:t>zz</a:t>
            </a:r>
            <a:r>
              <a:rPr lang="en-US" dirty="0"/>
              <a:t>) [</a:t>
            </a:r>
            <a:r>
              <a:rPr lang="en-US" i="1" dirty="0"/>
              <a:t>Qian et al.</a:t>
            </a:r>
            <a:r>
              <a:rPr lang="en-US" dirty="0"/>
              <a:t>, </a:t>
            </a:r>
            <a:r>
              <a:rPr lang="en-US" i="1" dirty="0"/>
              <a:t>GRL</a:t>
            </a:r>
            <a:r>
              <a:rPr lang="en-US" dirty="0"/>
              <a:t>, 2013].</a:t>
            </a:r>
          </a:p>
        </p:txBody>
      </p:sp>
    </p:spTree>
    <p:extLst>
      <p:ext uri="{BB962C8B-B14F-4D97-AF65-F5344CB8AC3E}">
        <p14:creationId xmlns:p14="http://schemas.microsoft.com/office/powerpoint/2010/main" val="340957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engJgr2008Fig2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990600"/>
            <a:ext cx="3840481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2200" dirty="0">
                <a:solidFill>
                  <a:srgbClr val="000090"/>
                </a:solidFill>
              </a:rPr>
              <a:t>...because of the offset of the geomagnetic field</a:t>
            </a:r>
            <a:br>
              <a:rPr lang="en-US" sz="2200" dirty="0">
                <a:solidFill>
                  <a:srgbClr val="000090"/>
                </a:solidFill>
              </a:rPr>
            </a:br>
            <a:r>
              <a:rPr lang="en-US" sz="2200" dirty="0">
                <a:solidFill>
                  <a:srgbClr val="000090"/>
                </a:solidFill>
              </a:rPr>
              <a:t>...because of the change in Sun-Earth distance</a:t>
            </a:r>
            <a:br>
              <a:rPr lang="en-US" sz="2200" dirty="0">
                <a:solidFill>
                  <a:srgbClr val="000090"/>
                </a:solidFill>
              </a:rPr>
            </a:br>
            <a:r>
              <a:rPr lang="en-US" sz="2200" dirty="0">
                <a:solidFill>
                  <a:srgbClr val="000090"/>
                </a:solidFill>
              </a:rPr>
              <a:t>...because of the annual anomaly in thermospheric composition</a:t>
            </a:r>
            <a:br>
              <a:rPr lang="en-US" sz="2200" dirty="0">
                <a:solidFill>
                  <a:srgbClr val="000090"/>
                </a:solidFill>
              </a:rPr>
            </a:br>
            <a:endParaRPr lang="en-US" sz="2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211669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Annual asymmetry index of N</a:t>
            </a:r>
            <a:r>
              <a:rPr lang="en-US" baseline="-25000" dirty="0"/>
              <a:t>m</a:t>
            </a:r>
            <a:r>
              <a:rPr lang="en-US" dirty="0"/>
              <a:t>F</a:t>
            </a:r>
            <a:r>
              <a:rPr lang="en-US" baseline="-25000" dirty="0"/>
              <a:t>2</a:t>
            </a:r>
            <a:r>
              <a:rPr lang="en-US" dirty="0"/>
              <a:t> measured by the COSMIC satellites</a:t>
            </a:r>
          </a:p>
          <a:p>
            <a:pPr algn="ctr"/>
            <a:r>
              <a:rPr lang="en-US" dirty="0"/>
              <a:t>and modeled by the TIE-GCM [</a:t>
            </a:r>
            <a:r>
              <a:rPr lang="en-US" i="1" dirty="0"/>
              <a:t>Zeng et al.</a:t>
            </a:r>
            <a:r>
              <a:rPr lang="en-US" dirty="0"/>
              <a:t>, </a:t>
            </a:r>
            <a:r>
              <a:rPr lang="en-US" i="1" dirty="0"/>
              <a:t>JGR</a:t>
            </a:r>
            <a:r>
              <a:rPr lang="en-US" dirty="0"/>
              <a:t>, 2008]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1371600"/>
            <a:ext cx="41910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annual asymmetry index is a measure of how much higher NmF2 is during southern hemisphere summer compared to northern hemisphere summer.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Model analysis showed that the offset of the geomagnetic field was important for modulating the annual response, due to interaction of the equatorial anomaly with the solar zenith angle.  Sun-Earth distance was also a factor.</a:t>
            </a:r>
          </a:p>
        </p:txBody>
      </p:sp>
    </p:spTree>
    <p:extLst>
      <p:ext uri="{BB962C8B-B14F-4D97-AF65-F5344CB8AC3E}">
        <p14:creationId xmlns:p14="http://schemas.microsoft.com/office/powerpoint/2010/main" val="404606372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1174</Words>
  <Application>Microsoft Macintosh PowerPoint</Application>
  <PresentationFormat>On-screen Show (4:3)</PresentationFormat>
  <Paragraphs>85</Paragraphs>
  <Slides>13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Blank</vt:lpstr>
      <vt:lpstr>Equation</vt:lpstr>
      <vt:lpstr>Hemispheric Asymmetry and Seasonal Variation of Thermospheric Composition</vt:lpstr>
      <vt:lpstr>Why is there a winter anomaly in the ionosphere? </vt:lpstr>
      <vt:lpstr>...because of the seasonal change in thermospheric composition  </vt:lpstr>
      <vt:lpstr>Why is there a seasonal shift in composition? </vt:lpstr>
      <vt:lpstr>Why is the winter anomaly dependent on the solar cycle?  </vt:lpstr>
      <vt:lpstr>...because of the interaction between the composition gradient and the vertical wind   </vt:lpstr>
      <vt:lpstr>Interaction of vertical winds with the mixing ratio gradient</vt:lpstr>
      <vt:lpstr>Why is there an annual anomaly in the ionosphere? </vt:lpstr>
      <vt:lpstr>...because of the offset of the geomagnetic field ...because of the change in Sun-Earth distance ...because of the annual anomaly in thermospheric composition </vt:lpstr>
      <vt:lpstr>Why is there an annual anomaly in thermospheric composition and density? </vt:lpstr>
      <vt:lpstr>...because of the change in Sun-Earth distance...and... </vt:lpstr>
      <vt:lpstr>...because of something that the lower atmosphere is doing to the upper atmosphere </vt:lpstr>
      <vt:lpstr>Bibliography</vt:lpstr>
    </vt:vector>
  </TitlesOfParts>
  <Manager/>
  <Company>NCAR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Stan Solomon</dc:creator>
  <cp:keywords/>
  <dc:description/>
  <cp:lastModifiedBy>Stan Solomon</cp:lastModifiedBy>
  <cp:revision>19</cp:revision>
  <dcterms:created xsi:type="dcterms:W3CDTF">2011-09-30T11:40:57Z</dcterms:created>
  <dcterms:modified xsi:type="dcterms:W3CDTF">2015-05-26T12:36:27Z</dcterms:modified>
  <cp:category/>
</cp:coreProperties>
</file>