
<file path=[Content_Types].xml><?xml version="1.0" encoding="utf-8"?>
<Types xmlns="http://schemas.openxmlformats.org/package/2006/content-types">
  <Default Extension="pict" ContentType="image/pict"/>
  <Override PartName="/ppt/embeddings/Microsoft_Equation12.bin" ContentType="application/vnd.openxmlformats-officedocument.oleObje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7.bin" ContentType="application/vnd.openxmlformats-officedocument.oleObject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embeddings/Microsoft_Equation3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tableStyles.xml" ContentType="application/vnd.openxmlformats-officedocument.presentationml.tableStyles+xml"/>
  <Override PartName="/ppt/embeddings/Microsoft_Equation13.bin" ContentType="application/vnd.openxmlformats-officedocument.oleObject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embeddings/Microsoft_Equation8.bin" ContentType="application/vnd.openxmlformats-officedocument.oleObject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embeddings/Microsoft_Equation4.bin" ContentType="application/vnd.openxmlformats-officedocument.oleObject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slides/slide7.xml" ContentType="application/vnd.openxmlformats-officedocument.presentationml.slide+xml"/>
  <Override PartName="/ppt/embeddings/Microsoft_Equation9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embeddings/Microsoft_Equation11.bin" ContentType="application/vnd.openxmlformats-officedocument.oleObject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Microsoft_Equation6.bin" ContentType="application/vnd.openxmlformats-officedocument.oleObject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9" r:id="rId2"/>
    <p:sldId id="350" r:id="rId3"/>
    <p:sldId id="320" r:id="rId4"/>
    <p:sldId id="332" r:id="rId5"/>
    <p:sldId id="336" r:id="rId6"/>
    <p:sldId id="333" r:id="rId7"/>
    <p:sldId id="335" r:id="rId8"/>
    <p:sldId id="337" r:id="rId9"/>
    <p:sldId id="338" r:id="rId10"/>
    <p:sldId id="344" r:id="rId11"/>
    <p:sldId id="346" r:id="rId12"/>
    <p:sldId id="340" r:id="rId13"/>
    <p:sldId id="342" r:id="rId14"/>
    <p:sldId id="347" r:id="rId15"/>
    <p:sldId id="343" r:id="rId16"/>
  </p:sldIdLst>
  <p:sldSz cx="9144000" cy="6858000" type="screen4x3"/>
  <p:notesSz cx="69850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Symbol" charset="2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99"/>
    <a:srgbClr val="FF0000"/>
    <a:srgbClr val="0033CC"/>
    <a:srgbClr val="EAEAEA"/>
    <a:srgbClr val="00007A"/>
    <a:srgbClr val="000058"/>
    <a:srgbClr val="000066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17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ict"/><Relationship Id="rId4" Type="http://schemas.openxmlformats.org/officeDocument/2006/relationships/image" Target="../media/image13.pict"/><Relationship Id="rId1" Type="http://schemas.openxmlformats.org/officeDocument/2006/relationships/image" Target="../media/image10.pict"/><Relationship Id="rId2" Type="http://schemas.openxmlformats.org/officeDocument/2006/relationships/image" Target="../media/image1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Relationship Id="rId2" Type="http://schemas.openxmlformats.org/officeDocument/2006/relationships/image" Target="../media/image19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ict"/><Relationship Id="rId2" Type="http://schemas.openxmlformats.org/officeDocument/2006/relationships/image" Target="../media/image24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Relationship Id="rId2" Type="http://schemas.openxmlformats.org/officeDocument/2006/relationships/image" Target="../media/image40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t" anchorCtr="0" compatLnSpc="1">
            <a:prstTxWarp prst="textNoShape">
              <a:avLst/>
            </a:prstTxWarp>
          </a:bodyPr>
          <a:lstStyle>
            <a:lvl1pPr algn="l" defTabSz="9286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b" anchorCtr="0" compatLnSpc="1">
            <a:prstTxWarp prst="textNoShape">
              <a:avLst/>
            </a:prstTxWarp>
          </a:bodyPr>
          <a:lstStyle>
            <a:lvl1pPr algn="l" defTabSz="9286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7E3E332B-A994-AD4D-85AE-4877EE511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t" anchorCtr="0" compatLnSpc="1">
            <a:prstTxWarp prst="textNoShape">
              <a:avLst/>
            </a:prstTxWarp>
          </a:bodyPr>
          <a:lstStyle>
            <a:lvl1pPr algn="l" defTabSz="9286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b" anchorCtr="0" compatLnSpc="1">
            <a:prstTxWarp prst="textNoShape">
              <a:avLst/>
            </a:prstTxWarp>
          </a:bodyPr>
          <a:lstStyle>
            <a:lvl1pPr algn="l" defTabSz="928688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5" tIns="46437" rIns="92875" bIns="46437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29C9B26-797A-4147-B402-2320ADE0A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Iteration</a:t>
            </a:r>
            <a:r>
              <a:rPr lang="en-US" baseline="0" dirty="0" smtClean="0"/>
              <a:t> time step is about 10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C9B26-797A-4147-B402-2320ADE0A18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C9B26-797A-4147-B402-2320ADE0A18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077200" y="2971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kumimoji="1" lang="en-US" sz="160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9144000" cy="1524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0" y="3352800"/>
            <a:ext cx="9144000" cy="22098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Presenter</a:t>
            </a:r>
          </a:p>
          <a:p>
            <a:endParaRPr lang="en-US" dirty="0"/>
          </a:p>
          <a:p>
            <a:r>
              <a:rPr lang="en-US" dirty="0"/>
              <a:t>High Altitude </a:t>
            </a:r>
            <a:r>
              <a:rPr lang="en-US" dirty="0" smtClean="0"/>
              <a:t>Observatory </a:t>
            </a:r>
            <a:endParaRPr lang="en-US" dirty="0"/>
          </a:p>
          <a:p>
            <a:r>
              <a:rPr lang="en-US" dirty="0"/>
              <a:t>National Center for Atmospheric Research</a:t>
            </a:r>
          </a:p>
        </p:txBody>
      </p:sp>
      <p:pic>
        <p:nvPicPr>
          <p:cNvPr id="9" name="Picture 8" descr="HaoBanner2010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3175"/>
            <a:ext cx="9140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NCAR_NSF.jpg"/>
          <p:cNvPicPr>
            <a:picLocks noChangeAspect="1"/>
          </p:cNvPicPr>
          <p:nvPr userDrawn="1"/>
        </p:nvPicPr>
        <p:blipFill>
          <a:blip r:embed="rId3"/>
          <a:srcRect t="51224" b="33615"/>
          <a:stretch>
            <a:fillRect/>
          </a:stretch>
        </p:blipFill>
        <p:spPr bwMode="auto">
          <a:xfrm>
            <a:off x="0" y="5818188"/>
            <a:ext cx="91440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077200" y="2971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kumimoji="1" lang="en-US" sz="1600"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 Black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 Black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 Black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 Black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df"/><Relationship Id="rId12" Type="http://schemas.openxmlformats.org/officeDocument/2006/relationships/image" Target="../media/image50.png"/><Relationship Id="rId13" Type="http://schemas.openxmlformats.org/officeDocument/2006/relationships/image" Target="../media/image51.pdf"/><Relationship Id="rId14" Type="http://schemas.openxmlformats.org/officeDocument/2006/relationships/image" Target="../media/image52.png"/><Relationship Id="rId15" Type="http://schemas.openxmlformats.org/officeDocument/2006/relationships/oleObject" Target="../embeddings/Microsoft_Equation11.bin"/><Relationship Id="rId16" Type="http://schemas.openxmlformats.org/officeDocument/2006/relationships/oleObject" Target="../embeddings/Microsoft_Equation1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5" Type="http://schemas.openxmlformats.org/officeDocument/2006/relationships/image" Target="../media/image43.pdf"/><Relationship Id="rId6" Type="http://schemas.openxmlformats.org/officeDocument/2006/relationships/image" Target="../media/image44.png"/><Relationship Id="rId7" Type="http://schemas.openxmlformats.org/officeDocument/2006/relationships/image" Target="../media/image45.pdf"/><Relationship Id="rId8" Type="http://schemas.openxmlformats.org/officeDocument/2006/relationships/image" Target="../media/image46.png"/><Relationship Id="rId9" Type="http://schemas.openxmlformats.org/officeDocument/2006/relationships/image" Target="../media/image47.pdf"/><Relationship Id="rId10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df"/><Relationship Id="rId4" Type="http://schemas.openxmlformats.org/officeDocument/2006/relationships/image" Target="../media/image55.png"/><Relationship Id="rId5" Type="http://schemas.openxmlformats.org/officeDocument/2006/relationships/image" Target="../media/image56.pdf"/><Relationship Id="rId6" Type="http://schemas.openxmlformats.org/officeDocument/2006/relationships/image" Target="../media/image57.png"/><Relationship Id="rId7" Type="http://schemas.openxmlformats.org/officeDocument/2006/relationships/oleObject" Target="../embeddings/Microsoft_Equation13.bin"/><Relationship Id="rId8" Type="http://schemas.openxmlformats.org/officeDocument/2006/relationships/image" Target="../media/image51.pdf"/><Relationship Id="rId9" Type="http://schemas.openxmlformats.org/officeDocument/2006/relationships/image" Target="../media/image5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yfan/work/presentations/lws2013/movie_combine_bv_2550-2554.mp4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yfan/work/presentations/lws2013/emgregions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df"/><Relationship Id="rId5" Type="http://schemas.openxmlformats.org/officeDocument/2006/relationships/image" Target="../media/image63.png"/><Relationship Id="rId6" Type="http://schemas.openxmlformats.org/officeDocument/2006/relationships/image" Target="../media/image64.pdf"/><Relationship Id="rId7" Type="http://schemas.openxmlformats.org/officeDocument/2006/relationships/image" Target="../media/image65.png"/><Relationship Id="rId8" Type="http://schemas.openxmlformats.org/officeDocument/2006/relationships/image" Target="../media/image66.pdf"/><Relationship Id="rId9" Type="http://schemas.openxmlformats.org/officeDocument/2006/relationships/image" Target="../media/image67.png"/><Relationship Id="rId10" Type="http://schemas.openxmlformats.org/officeDocument/2006/relationships/image" Target="../media/image68.pdf"/><Relationship Id="rId11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d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4" Type="http://schemas.openxmlformats.org/officeDocument/2006/relationships/image" Target="../media/image5.png"/><Relationship Id="rId5" Type="http://schemas.openxmlformats.org/officeDocument/2006/relationships/image" Target="../media/image6.pdf"/><Relationship Id="rId6" Type="http://schemas.openxmlformats.org/officeDocument/2006/relationships/image" Target="../media/image7.png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8.pdf"/><Relationship Id="rId9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image" Target="../media/image14.pdf"/><Relationship Id="rId9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oleObject" Target="../embeddings/Microsoft_Equation6.bin"/><Relationship Id="rId6" Type="http://schemas.openxmlformats.org/officeDocument/2006/relationships/image" Target="../media/image22.pdf"/><Relationship Id="rId7" Type="http://schemas.openxmlformats.org/officeDocument/2006/relationships/image" Target="../media/image23.png"/><Relationship Id="rId8" Type="http://schemas.openxmlformats.org/officeDocument/2006/relationships/oleObject" Target="../embeddings/Microsoft_Equation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Microsoft_Equation8.bin"/><Relationship Id="rId5" Type="http://schemas.openxmlformats.org/officeDocument/2006/relationships/oleObject" Target="../embeddings/Microsoft_Equation9.bin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oleObject" Target="../embeddings/Microsoft_Equation10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2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95400"/>
            <a:ext cx="9144000" cy="1828800"/>
          </a:xfrm>
        </p:spPr>
        <p:txBody>
          <a:bodyPr/>
          <a:lstStyle/>
          <a:p>
            <a:r>
              <a:rPr lang="en-US" sz="2800" dirty="0" smtClean="0"/>
              <a:t>Team Report on integration of FSAM to SWMF and on FSAM simulations of convective dynamo and emerging flux in the solar convective envelope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52800"/>
            <a:ext cx="9144000" cy="2057400"/>
          </a:xfrm>
        </p:spPr>
        <p:txBody>
          <a:bodyPr/>
          <a:lstStyle/>
          <a:p>
            <a:r>
              <a:rPr lang="en-US" dirty="0" smtClean="0"/>
              <a:t>Yuhong Fan and Fang Fang</a:t>
            </a:r>
          </a:p>
          <a:p>
            <a:r>
              <a:rPr lang="en-US" dirty="0" smtClean="0"/>
              <a:t>National Center for Atmospheric Research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namopaperfig_omgmeri_tav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06400" y="0"/>
            <a:ext cx="2032000" cy="3597639"/>
          </a:xfrm>
          <a:prstGeom prst="rect">
            <a:avLst/>
          </a:prstGeom>
        </p:spPr>
      </p:pic>
      <p:pic>
        <p:nvPicPr>
          <p:cNvPr id="3" name="Picture 2" descr="dynamopaperfig_omgmeri_tave_convsra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6401" y="3200400"/>
            <a:ext cx="2022828" cy="3581400"/>
          </a:xfrm>
          <a:prstGeom prst="rect">
            <a:avLst/>
          </a:prstGeom>
        </p:spPr>
      </p:pic>
      <p:pic>
        <p:nvPicPr>
          <p:cNvPr id="4" name="Picture 3" descr="dynamopaperfig_rnrp_f90tav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971800" y="0"/>
            <a:ext cx="1828800" cy="3657600"/>
          </a:xfrm>
          <a:prstGeom prst="rect">
            <a:avLst/>
          </a:prstGeom>
        </p:spPr>
      </p:pic>
      <p:pic>
        <p:nvPicPr>
          <p:cNvPr id="5" name="Picture 4" descr="dynamopaperfig_mxrp_f90tav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953000" y="0"/>
            <a:ext cx="1828800" cy="3657600"/>
          </a:xfrm>
          <a:prstGeom prst="rect">
            <a:avLst/>
          </a:prstGeom>
        </p:spPr>
      </p:pic>
      <p:pic>
        <p:nvPicPr>
          <p:cNvPr id="6" name="Picture 5" descr="dynamopaperfig_rnrp_f90tave_h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895600" y="3200400"/>
            <a:ext cx="1828800" cy="3657600"/>
          </a:xfrm>
          <a:prstGeom prst="rect">
            <a:avLst/>
          </a:prstGeom>
        </p:spPr>
      </p:pic>
      <p:pic>
        <p:nvPicPr>
          <p:cNvPr id="7" name="Picture 6" descr="dynamopaperfig_rnrpflux_hdvsdynam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4686300" y="3886200"/>
            <a:ext cx="4457700" cy="29718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-495300" y="3238500"/>
            <a:ext cx="12954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3547646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"/>
                <a:cs typeface="Times"/>
              </a:rPr>
              <a:t>B=0</a:t>
            </a:r>
            <a:endParaRPr lang="en-US" sz="1600" dirty="0">
              <a:latin typeface="Times"/>
              <a:cs typeface="Times"/>
            </a:endParaRPr>
          </a:p>
        </p:txBody>
      </p:sp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3405188" y="60325"/>
          <a:ext cx="1187450" cy="336550"/>
        </p:xfrm>
        <a:graphic>
          <a:graphicData uri="http://schemas.openxmlformats.org/presentationml/2006/ole">
            <p:oleObj spid="_x0000_s95234" name="Equation" r:id="rId15" imgW="939800" imgH="266700" progId="Equation.3">
              <p:embed/>
            </p:oleObj>
          </a:graphicData>
        </a:graphic>
      </p:graphicFrame>
      <p:graphicFrame>
        <p:nvGraphicFramePr>
          <p:cNvPr id="95235" name="Object 3"/>
          <p:cNvGraphicFramePr>
            <a:graphicFrameLocks noChangeAspect="1"/>
          </p:cNvGraphicFramePr>
          <p:nvPr/>
        </p:nvGraphicFramePr>
        <p:xfrm>
          <a:off x="5394325" y="44450"/>
          <a:ext cx="1182688" cy="336550"/>
        </p:xfrm>
        <a:graphic>
          <a:graphicData uri="http://schemas.openxmlformats.org/presentationml/2006/ole">
            <p:oleObj spid="_x0000_s95235" name="Equation" r:id="rId16" imgW="939800" imgH="2667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52800" y="4088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RS</a:t>
            </a:r>
            <a:endParaRPr lang="en-US" sz="1200" dirty="0"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6600" y="36092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RS</a:t>
            </a:r>
            <a:endParaRPr lang="en-US" sz="1200" dirty="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0" y="408801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MS</a:t>
            </a:r>
            <a:endParaRPr lang="en-US" sz="12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stine_fig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590800" y="704850"/>
            <a:ext cx="4088049" cy="2343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3810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3366FF"/>
                </a:solidFill>
                <a:latin typeface="Times"/>
                <a:cs typeface="Times"/>
              </a:rPr>
              <a:t>Gastine</a:t>
            </a:r>
            <a:r>
              <a:rPr lang="en-US" sz="1400" dirty="0" smtClean="0">
                <a:solidFill>
                  <a:srgbClr val="3366FF"/>
                </a:solidFill>
                <a:latin typeface="Times"/>
                <a:cs typeface="Times"/>
              </a:rPr>
              <a:t> et al. (2014)</a:t>
            </a:r>
            <a:endParaRPr lang="en-US" sz="1400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algn="l">
              <a:buFont typeface="Arial"/>
              <a:buChar char="•"/>
            </a:pPr>
            <a:r>
              <a:rPr lang="en-US" sz="1800" b="1" dirty="0" smtClean="0">
                <a:latin typeface="Times"/>
                <a:cs typeface="Times"/>
              </a:rPr>
              <a:t>Transition between solar-like </a:t>
            </a:r>
            <a:r>
              <a:rPr lang="en-US" sz="1800" b="1" smtClean="0">
                <a:latin typeface="Times"/>
                <a:cs typeface="Times"/>
              </a:rPr>
              <a:t>and anti-solar </a:t>
            </a:r>
            <a:r>
              <a:rPr lang="en-US" sz="1800" b="1" dirty="0" smtClean="0">
                <a:latin typeface="Times"/>
                <a:cs typeface="Times"/>
              </a:rPr>
              <a:t>differential rotation takes place at </a:t>
            </a:r>
            <a:r>
              <a:rPr lang="en-US" sz="1800" b="1" i="1" dirty="0" smtClean="0">
                <a:latin typeface="Times"/>
                <a:cs typeface="Times"/>
              </a:rPr>
              <a:t>Ro ~ </a:t>
            </a:r>
            <a:r>
              <a:rPr lang="en-US" sz="1800" b="1" dirty="0" smtClean="0">
                <a:latin typeface="Times"/>
                <a:cs typeface="Times"/>
              </a:rPr>
              <a:t>1:</a:t>
            </a:r>
          </a:p>
        </p:txBody>
      </p:sp>
      <p:pic>
        <p:nvPicPr>
          <p:cNvPr id="7" name="Picture 6" descr="dynamopaperfig_v1peakrms_rati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7200" y="3683000"/>
            <a:ext cx="3733800" cy="248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9834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algn="l">
              <a:buFont typeface="Arial"/>
              <a:buChar char="•"/>
            </a:pPr>
            <a:r>
              <a:rPr lang="en-US" sz="1800" b="1" dirty="0" smtClean="0">
                <a:latin typeface="Times"/>
                <a:cs typeface="Times"/>
              </a:rPr>
              <a:t>Presence of the magnetic field suppresses convection, making the flow more rotationally constrained, and changes the Reynolds stress transport of angular momentum: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244600" y="6210300"/>
          <a:ext cx="2413000" cy="444500"/>
        </p:xfrm>
        <a:graphic>
          <a:graphicData uri="http://schemas.openxmlformats.org/presentationml/2006/ole">
            <p:oleObj spid="_x0000_s96258" name="Equation" r:id="rId7" imgW="2413000" imgH="444500" progId="Equation.3">
              <p:embed/>
            </p:oleObj>
          </a:graphicData>
        </a:graphic>
      </p:graphicFrame>
      <p:pic>
        <p:nvPicPr>
          <p:cNvPr id="9" name="Picture 8" descr="dynamopaperfig_rnrpflux_hdvsdynam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686300" y="3657600"/>
            <a:ext cx="41148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_combine_bv_2550-2554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38925"/>
            <a:ext cx="9144000" cy="458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gregions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38925"/>
            <a:ext cx="9144000" cy="458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Times"/>
                <a:ea typeface="ＭＳ Ｐゴシック" charset="-128"/>
                <a:cs typeface="Times"/>
              </a:rPr>
              <a:t>Examples of strong flux emergence events</a:t>
            </a:r>
            <a:endParaRPr lang="en-US" sz="2000" dirty="0">
              <a:solidFill>
                <a:srgbClr val="0000FF"/>
              </a:solidFill>
              <a:latin typeface="Times"/>
              <a:ea typeface="ＭＳ Ｐゴシック" charset="-128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namopaperfig_allfd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53000" y="152400"/>
            <a:ext cx="4114800" cy="2895600"/>
          </a:xfrm>
          <a:prstGeom prst="rect">
            <a:avLst/>
          </a:prstGeom>
        </p:spPr>
      </p:pic>
      <p:pic>
        <p:nvPicPr>
          <p:cNvPr id="3" name="Picture 2" descr="dynamopaperfig_aovv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53000" y="3581400"/>
            <a:ext cx="4114800" cy="2895600"/>
          </a:xfrm>
          <a:prstGeom prst="rect">
            <a:avLst/>
          </a:prstGeom>
        </p:spPr>
      </p:pic>
      <p:pic>
        <p:nvPicPr>
          <p:cNvPr id="4" name="Picture 3" descr="dynamopaperfig_mwdshell_br_ip9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0"/>
            <a:ext cx="4724400" cy="2362200"/>
          </a:xfrm>
          <a:prstGeom prst="rect">
            <a:avLst/>
          </a:prstGeom>
        </p:spPr>
      </p:pic>
      <p:pic>
        <p:nvPicPr>
          <p:cNvPr id="5" name="Picture 4" descr="dynamopaperfig_mwdshell_bph_ip9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0" y="2362200"/>
            <a:ext cx="4724400" cy="2362200"/>
          </a:xfrm>
          <a:prstGeom prst="rect">
            <a:avLst/>
          </a:prstGeom>
        </p:spPr>
      </p:pic>
      <p:pic>
        <p:nvPicPr>
          <p:cNvPr id="6" name="Picture 5" descr="dynamopaperfig_emgtiltpd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28600" y="4876800"/>
            <a:ext cx="2743200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5181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 algn="l">
              <a:buFont typeface="Arial"/>
              <a:buChar char="•"/>
            </a:pPr>
            <a:r>
              <a:rPr lang="en-US" sz="1200" dirty="0" smtClean="0">
                <a:latin typeface="Times"/>
                <a:cs typeface="Times"/>
              </a:rPr>
              <a:t>Conform to Hale’s rule by 2.4 to 1 in area</a:t>
            </a:r>
          </a:p>
          <a:p>
            <a:pPr marL="107950" indent="-107950" algn="l">
              <a:buFont typeface="Arial"/>
              <a:buChar char="•"/>
            </a:pPr>
            <a:r>
              <a:rPr lang="en-US" sz="1200" dirty="0" smtClean="0">
                <a:latin typeface="Times"/>
                <a:cs typeface="Times"/>
              </a:rPr>
              <a:t>Tilt angle </a:t>
            </a:r>
            <a:r>
              <a:rPr lang="en-US" sz="1200" dirty="0" smtClean="0"/>
              <a:t>7.5</a:t>
            </a:r>
            <a:r>
              <a:rPr lang="en-US" sz="1200" baseline="30000" dirty="0" smtClean="0"/>
              <a:t>◦</a:t>
            </a:r>
            <a:r>
              <a:rPr lang="en-US" sz="1200" dirty="0" smtClean="0"/>
              <a:t> ± 1.6</a:t>
            </a:r>
            <a:r>
              <a:rPr lang="en-US" sz="1200" baseline="30000" dirty="0" smtClean="0"/>
              <a:t>◦</a:t>
            </a:r>
            <a:r>
              <a:rPr lang="en-US" sz="12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33400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algn="l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MHD simulation of rotating solar convection driven by the </a:t>
            </a:r>
            <a:r>
              <a:rPr lang="en-US" sz="2000" dirty="0" err="1" smtClean="0">
                <a:latin typeface="Times"/>
                <a:cs typeface="Times"/>
              </a:rPr>
              <a:t>radiative</a:t>
            </a:r>
            <a:r>
              <a:rPr lang="en-US" sz="2000" dirty="0" smtClean="0">
                <a:latin typeface="Times"/>
                <a:cs typeface="Times"/>
              </a:rPr>
              <a:t> heat flux in a partial spherical shell produces a large-scale mean magnetic field that exhibits irregular cyclic behavior with oscillation time scales ranging from about 5 to 15 years and undergoes irregular polarity reversals </a:t>
            </a:r>
          </a:p>
          <a:p>
            <a:pPr marL="230188" indent="-230188" algn="l">
              <a:buFont typeface="Arial"/>
              <a:buChar char="•"/>
            </a:pPr>
            <a:endParaRPr lang="en-US" sz="2000" dirty="0" smtClean="0">
              <a:latin typeface="Times"/>
              <a:cs typeface="Times"/>
            </a:endParaRPr>
          </a:p>
          <a:p>
            <a:pPr marL="230188" indent="-230188" algn="l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The mean </a:t>
            </a:r>
            <a:r>
              <a:rPr lang="en-US" sz="2000" dirty="0" err="1" smtClean="0">
                <a:latin typeface="Times"/>
                <a:cs typeface="Times"/>
              </a:rPr>
              <a:t>axisymmetric</a:t>
            </a: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dirty="0" err="1" smtClean="0">
                <a:latin typeface="Times"/>
                <a:cs typeface="Times"/>
              </a:rPr>
              <a:t>toroidal</a:t>
            </a:r>
            <a:r>
              <a:rPr lang="en-US" sz="2000" dirty="0" smtClean="0">
                <a:latin typeface="Times"/>
                <a:cs typeface="Times"/>
              </a:rPr>
              <a:t> magnetic field peaks at the bottom of the convection zone, reaching a value of about 7000 G. Including the fluctuating component, individual channels of strong field reaching 30kG are present.</a:t>
            </a:r>
          </a:p>
          <a:p>
            <a:pPr marL="230188" indent="-230188" algn="l">
              <a:buFont typeface="Arial"/>
              <a:buChar char="•"/>
            </a:pPr>
            <a:endParaRPr lang="en-US" sz="2000" dirty="0" smtClean="0">
              <a:latin typeface="Times"/>
              <a:cs typeface="Times"/>
            </a:endParaRPr>
          </a:p>
          <a:p>
            <a:pPr marL="230188" indent="-230188" algn="l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The presence of the magnetic fields appears to be important for maintaining the solar-like differential rotation. The magnetic fields make the convective flows more rotationally constrained and the resulting Reynolds stress produces a more outward transport of angular momentum needed for driving a solar-like differential rotation.</a:t>
            </a:r>
          </a:p>
          <a:p>
            <a:pPr marL="230188" indent="-230188" algn="l">
              <a:buFont typeface="Arial"/>
              <a:buChar char="•"/>
            </a:pPr>
            <a:endParaRPr lang="en-US" sz="2000" dirty="0" smtClean="0">
              <a:latin typeface="Times"/>
              <a:cs typeface="Times"/>
            </a:endParaRPr>
          </a:p>
          <a:p>
            <a:pPr marL="230188" indent="-230188" algn="l">
              <a:buFont typeface="Arial"/>
              <a:buChar char="•"/>
            </a:pPr>
            <a:r>
              <a:rPr lang="en-US" sz="2000" dirty="0" smtClean="0">
                <a:latin typeface="Times"/>
                <a:cs typeface="Times"/>
              </a:rPr>
              <a:t>In the midst of magneto-convection, we found occasional emergence of strong super-</a:t>
            </a:r>
            <a:r>
              <a:rPr lang="en-US" sz="2000" dirty="0" err="1" smtClean="0">
                <a:latin typeface="Times"/>
                <a:cs typeface="Times"/>
              </a:rPr>
              <a:t>equipartition</a:t>
            </a:r>
            <a:r>
              <a:rPr lang="en-US" sz="2000" dirty="0" smtClean="0">
                <a:latin typeface="Times"/>
                <a:cs typeface="Times"/>
              </a:rPr>
              <a:t> flux tubes near the surface, exhibiting properties that are similar to emerging solar active regions.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Code Development and Integration of FSAM into SWMF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>
                <a:latin typeface="Calibri"/>
                <a:cs typeface="Calibri"/>
              </a:rPr>
              <a:t>Convert and optimize the FSAM code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From original F77 to F90 version, compatible with SWMF.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Improve the efficiency in message passing and adopt routines from the SWMF.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Integrate FSAM into SWMF as its CZ component following standards and convections of other existing components such as EE</a:t>
            </a:r>
          </a:p>
          <a:p>
            <a:r>
              <a:rPr lang="en-US" sz="1800" dirty="0" smtClean="0">
                <a:latin typeface="Calibri"/>
                <a:cs typeface="Calibri"/>
              </a:rPr>
              <a:t>FSAM can run as a stand-alone mode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Multiple test cases are available in SWMF/CZ/FSAM/</a:t>
            </a:r>
            <a:r>
              <a:rPr lang="en-US" sz="1800" dirty="0" err="1" smtClean="0">
                <a:latin typeface="Calibri"/>
                <a:cs typeface="Calibri"/>
              </a:rPr>
              <a:t>src</a:t>
            </a:r>
            <a:r>
              <a:rPr lang="en-US" sz="1800" dirty="0" smtClean="0">
                <a:latin typeface="Calibri"/>
                <a:cs typeface="Calibri"/>
              </a:rPr>
              <a:t>/problems:</a:t>
            </a:r>
          </a:p>
          <a:p>
            <a:pPr lvl="2"/>
            <a:r>
              <a:rPr lang="en-US" sz="1800" dirty="0" smtClean="0">
                <a:latin typeface="Calibri"/>
                <a:cs typeface="Calibri"/>
              </a:rPr>
              <a:t>Test run from a solar convection zone background with seed fields: </a:t>
            </a:r>
            <a:r>
              <a:rPr lang="en-US" sz="1800" i="1" dirty="0" smtClean="0">
                <a:latin typeface="Calibri"/>
                <a:cs typeface="Calibri"/>
              </a:rPr>
              <a:t>make test </a:t>
            </a:r>
          </a:p>
          <a:p>
            <a:pPr lvl="2"/>
            <a:r>
              <a:rPr lang="en-US" sz="1800" dirty="0" smtClean="0">
                <a:latin typeface="Calibri"/>
                <a:cs typeface="Calibri"/>
              </a:rPr>
              <a:t>Convective dynamo run from seed fields or from a restart file:</a:t>
            </a:r>
            <a:endParaRPr lang="en-US" sz="1800" i="1" dirty="0" smtClean="0">
              <a:latin typeface="Calibri"/>
              <a:cs typeface="Calibri"/>
            </a:endParaRPr>
          </a:p>
          <a:p>
            <a:pPr lvl="2">
              <a:buNone/>
            </a:pPr>
            <a:r>
              <a:rPr lang="en-US" sz="1800" dirty="0" smtClean="0">
                <a:latin typeface="Calibri"/>
                <a:cs typeface="Calibri"/>
              </a:rPr>
              <a:t>	</a:t>
            </a:r>
            <a:r>
              <a:rPr lang="en-US" sz="1800" i="1" dirty="0" smtClean="0">
                <a:latin typeface="Calibri"/>
                <a:cs typeface="Calibri"/>
              </a:rPr>
              <a:t>make </a:t>
            </a:r>
            <a:r>
              <a:rPr lang="en-US" sz="1800" i="1" dirty="0" err="1" smtClean="0">
                <a:latin typeface="Calibri"/>
                <a:cs typeface="Calibri"/>
              </a:rPr>
              <a:t>prob</a:t>
            </a:r>
            <a:r>
              <a:rPr lang="en-US" sz="1800" i="1" dirty="0" smtClean="0">
                <a:latin typeface="Calibri"/>
                <a:cs typeface="Calibri"/>
              </a:rPr>
              <a:t> PROBS=dynamo RUNDIR=</a:t>
            </a:r>
            <a:r>
              <a:rPr lang="en-US" sz="1800" i="1" dirty="0" err="1" smtClean="0">
                <a:latin typeface="Calibri"/>
                <a:cs typeface="Calibri"/>
              </a:rPr>
              <a:t>rundirname</a:t>
            </a:r>
            <a:endParaRPr lang="en-US" sz="1800" i="1" dirty="0" smtClean="0">
              <a:latin typeface="Calibri"/>
              <a:cs typeface="Calibri"/>
            </a:endParaRPr>
          </a:p>
          <a:p>
            <a:pPr lvl="2">
              <a:buNone/>
            </a:pPr>
            <a:r>
              <a:rPr lang="en-US" sz="1800" i="1" dirty="0" smtClean="0">
                <a:latin typeface="Calibri"/>
                <a:cs typeface="Calibri"/>
              </a:rPr>
              <a:t>	make </a:t>
            </a:r>
            <a:r>
              <a:rPr lang="en-US" sz="1800" i="1" dirty="0" err="1" smtClean="0">
                <a:latin typeface="Calibri"/>
                <a:cs typeface="Calibri"/>
              </a:rPr>
              <a:t>prob_rst</a:t>
            </a:r>
            <a:r>
              <a:rPr lang="en-US" sz="1800" i="1" dirty="0" smtClean="0">
                <a:latin typeface="Calibri"/>
                <a:cs typeface="Calibri"/>
              </a:rPr>
              <a:t> PROBS=dynamo RUNDIR=</a:t>
            </a:r>
            <a:r>
              <a:rPr lang="en-US" sz="1800" i="1" dirty="0" err="1" smtClean="0">
                <a:latin typeface="Calibri"/>
                <a:cs typeface="Calibri"/>
              </a:rPr>
              <a:t>rundirname</a:t>
            </a:r>
            <a:endParaRPr lang="en-US" sz="1800" dirty="0" smtClean="0">
              <a:latin typeface="Calibri"/>
              <a:cs typeface="Calibri"/>
            </a:endParaRPr>
          </a:p>
          <a:p>
            <a:pPr lvl="2"/>
            <a:r>
              <a:rPr lang="en-US" sz="1800" dirty="0" smtClean="0">
                <a:latin typeface="Calibri"/>
                <a:cs typeface="Calibri"/>
              </a:rPr>
              <a:t>A run of isolated rising flux tube in stable </a:t>
            </a:r>
            <a:r>
              <a:rPr lang="en-US" sz="1800" dirty="0" err="1" smtClean="0">
                <a:latin typeface="Calibri"/>
                <a:cs typeface="Calibri"/>
              </a:rPr>
              <a:t>cz</a:t>
            </a:r>
            <a:r>
              <a:rPr lang="en-US" sz="1800" dirty="0" smtClean="0">
                <a:latin typeface="Calibri"/>
                <a:cs typeface="Calibri"/>
              </a:rPr>
              <a:t>:</a:t>
            </a:r>
          </a:p>
          <a:p>
            <a:pPr lvl="2">
              <a:buNone/>
            </a:pPr>
            <a:r>
              <a:rPr lang="en-US" sz="1800" i="1" dirty="0" smtClean="0">
                <a:latin typeface="Calibri"/>
                <a:cs typeface="Calibri"/>
              </a:rPr>
              <a:t>	make </a:t>
            </a:r>
            <a:r>
              <a:rPr lang="en-US" sz="1800" i="1" dirty="0" err="1" smtClean="0">
                <a:latin typeface="Calibri"/>
                <a:cs typeface="Calibri"/>
              </a:rPr>
              <a:t>prob</a:t>
            </a:r>
            <a:r>
              <a:rPr lang="en-US" sz="1800" i="1" dirty="0" smtClean="0">
                <a:latin typeface="Calibri"/>
                <a:cs typeface="Calibri"/>
              </a:rPr>
              <a:t> PROBS=</a:t>
            </a:r>
            <a:r>
              <a:rPr lang="en-US" sz="1800" i="1" dirty="0" err="1" smtClean="0">
                <a:latin typeface="Calibri"/>
                <a:cs typeface="Calibri"/>
              </a:rPr>
              <a:t>risetube_qcz</a:t>
            </a:r>
            <a:r>
              <a:rPr lang="en-US" sz="1800" i="1" dirty="0" smtClean="0">
                <a:latin typeface="Calibri"/>
                <a:cs typeface="Calibri"/>
              </a:rPr>
              <a:t> RUNDIR=</a:t>
            </a:r>
            <a:r>
              <a:rPr lang="en-US" sz="1800" i="1" dirty="0" err="1" smtClean="0">
                <a:latin typeface="Calibri"/>
                <a:cs typeface="Calibri"/>
              </a:rPr>
              <a:t>rundirname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2"/>
            <a:r>
              <a:rPr lang="en-US" sz="1800" dirty="0" smtClean="0">
                <a:latin typeface="Calibri"/>
                <a:cs typeface="Calibri"/>
              </a:rPr>
              <a:t>A hydro run for comparison with ASH:</a:t>
            </a:r>
          </a:p>
          <a:p>
            <a:pPr lvl="2">
              <a:buNone/>
            </a:pPr>
            <a:r>
              <a:rPr lang="en-US" sz="1800" i="1" dirty="0" smtClean="0">
                <a:latin typeface="Calibri"/>
                <a:cs typeface="Calibri"/>
              </a:rPr>
              <a:t>	make </a:t>
            </a:r>
            <a:r>
              <a:rPr lang="en-US" sz="1800" i="1" dirty="0" err="1" smtClean="0">
                <a:latin typeface="Calibri"/>
                <a:cs typeface="Calibri"/>
              </a:rPr>
              <a:t>prob</a:t>
            </a:r>
            <a:r>
              <a:rPr lang="en-US" sz="1800" i="1" dirty="0" smtClean="0">
                <a:latin typeface="Calibri"/>
                <a:cs typeface="Calibri"/>
              </a:rPr>
              <a:t> PROBS=</a:t>
            </a:r>
            <a:r>
              <a:rPr lang="en-US" sz="1800" i="1" dirty="0" err="1" smtClean="0">
                <a:latin typeface="Calibri"/>
                <a:cs typeface="Calibri"/>
              </a:rPr>
              <a:t>benchA</a:t>
            </a:r>
            <a:r>
              <a:rPr lang="en-US" sz="1800" i="1" dirty="0" smtClean="0">
                <a:latin typeface="Calibri"/>
                <a:cs typeface="Calibri"/>
              </a:rPr>
              <a:t> RUNDIR=</a:t>
            </a:r>
            <a:r>
              <a:rPr lang="en-US" sz="1800" i="1" dirty="0" err="1" smtClean="0">
                <a:latin typeface="Calibri"/>
                <a:cs typeface="Calibri"/>
              </a:rPr>
              <a:t>rundirname</a:t>
            </a:r>
            <a:endParaRPr lang="en-US" sz="1800" i="1" dirty="0" smtClean="0">
              <a:latin typeface="Calibri"/>
              <a:cs typeface="Calibri"/>
            </a:endParaRPr>
          </a:p>
          <a:p>
            <a:pPr lvl="2"/>
            <a:r>
              <a:rPr lang="en-US" sz="1800" dirty="0" smtClean="0">
                <a:latin typeface="Calibri"/>
                <a:cs typeface="Calibri"/>
              </a:rPr>
              <a:t>New problems can be created by adding new SWMF/CZ/FSAM/</a:t>
            </a:r>
            <a:r>
              <a:rPr lang="en-US" sz="1800" dirty="0" err="1" smtClean="0">
                <a:latin typeface="Calibri"/>
                <a:cs typeface="Calibri"/>
              </a:rPr>
              <a:t>src/problems/</a:t>
            </a:r>
            <a:r>
              <a:rPr lang="en-US" sz="1800" i="1" dirty="0" err="1" smtClean="0">
                <a:latin typeface="Calibri"/>
                <a:cs typeface="Calibri"/>
              </a:rPr>
              <a:t>newprobdir</a:t>
            </a:r>
            <a:r>
              <a:rPr lang="en-US" sz="1800" dirty="0" smtClean="0">
                <a:latin typeface="Calibri"/>
                <a:cs typeface="Calibri"/>
              </a:rPr>
              <a:t> with the necessary files following previous examples</a:t>
            </a:r>
          </a:p>
          <a:p>
            <a:r>
              <a:rPr lang="en-US" sz="1800" dirty="0" smtClean="0">
                <a:latin typeface="Calibri"/>
                <a:cs typeface="Calibri"/>
              </a:rPr>
              <a:t>FSAM can run as a CZ component of SWMF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Wrapper file available in SWMF/CZ/FSAM/</a:t>
            </a:r>
            <a:r>
              <a:rPr lang="en-US" sz="1800" dirty="0" err="1" smtClean="0">
                <a:latin typeface="Calibri"/>
                <a:cs typeface="Calibri"/>
              </a:rPr>
              <a:t>srcInterface</a:t>
            </a:r>
            <a:endParaRPr lang="en-US" sz="1800" dirty="0" smtClean="0">
              <a:latin typeface="Calibri"/>
              <a:cs typeface="Calibri"/>
            </a:endParaRP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Can be set by </a:t>
            </a:r>
            <a:r>
              <a:rPr lang="en-US" sz="1800" i="1" dirty="0" err="1" smtClean="0">
                <a:latin typeface="Calibri"/>
                <a:cs typeface="Calibri"/>
              </a:rPr>
              <a:t>Config.pl</a:t>
            </a:r>
            <a:r>
              <a:rPr lang="en-US" sz="1800" i="1" dirty="0" smtClean="0">
                <a:latin typeface="Calibri"/>
                <a:cs typeface="Calibri"/>
              </a:rPr>
              <a:t> –</a:t>
            </a:r>
            <a:r>
              <a:rPr lang="en-US" sz="1800" i="1" dirty="0" err="1" smtClean="0">
                <a:latin typeface="Calibri"/>
                <a:cs typeface="Calibri"/>
              </a:rPr>
              <a:t>v</a:t>
            </a:r>
            <a:r>
              <a:rPr lang="en-US" sz="1800" i="1" dirty="0" smtClean="0">
                <a:latin typeface="Calibri"/>
                <a:cs typeface="Calibri"/>
              </a:rPr>
              <a:t>=CZ/FSAM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Routine test available in SWMF: </a:t>
            </a:r>
            <a:r>
              <a:rPr lang="en-US" sz="1800" i="1" dirty="0" smtClean="0">
                <a:latin typeface="Calibri"/>
                <a:cs typeface="Calibri"/>
              </a:rPr>
              <a:t>make </a:t>
            </a:r>
            <a:r>
              <a:rPr lang="en-US" sz="1800" i="1" dirty="0" err="1" smtClean="0">
                <a:latin typeface="Calibri"/>
                <a:cs typeface="Calibri"/>
              </a:rPr>
              <a:t>test_cz</a:t>
            </a:r>
            <a:endParaRPr lang="en-US" sz="1800" i="1" dirty="0" smtClean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elastic_equations1-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9169" t="60988" r="14428" b="13975"/>
              <a:stretch>
                <a:fillRect/>
              </a:stretch>
            </p:blipFill>
          </mc:Choice>
          <mc:Fallback>
            <p:blipFill>
              <a:blip r:embed="rId4"/>
              <a:srcRect l="9169" t="60988" r="14428" b="13975"/>
              <a:stretch>
                <a:fillRect/>
              </a:stretch>
            </p:blipFill>
          </mc:Fallback>
        </mc:AlternateContent>
        <p:spPr>
          <a:xfrm>
            <a:off x="152400" y="703378"/>
            <a:ext cx="8763000" cy="3716222"/>
          </a:xfrm>
          <a:prstGeom prst="rect">
            <a:avLst/>
          </a:prstGeom>
        </p:spPr>
      </p:pic>
      <p:pic>
        <p:nvPicPr>
          <p:cNvPr id="5" name="Picture 4" descr="anelastic_equations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9279" t="12871" r="14286" b="82454"/>
              <a:stretch>
                <a:fillRect/>
              </a:stretch>
            </p:blipFill>
          </mc:Choice>
          <mc:Fallback>
            <p:blipFill>
              <a:blip r:embed="rId6"/>
              <a:srcRect l="9279" t="12871" r="14286" b="82454"/>
              <a:stretch>
                <a:fillRect/>
              </a:stretch>
            </p:blipFill>
          </mc:Fallback>
        </mc:AlternateContent>
        <p:spPr>
          <a:xfrm>
            <a:off x="251536" y="4419600"/>
            <a:ext cx="8663864" cy="68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algn="l">
              <a:buFont typeface="Arial"/>
              <a:buChar char="•"/>
            </a:pPr>
            <a:r>
              <a:rPr lang="en-US" sz="2000" dirty="0" smtClean="0">
                <a:latin typeface="+mn-lt"/>
              </a:rPr>
              <a:t>Finite-difference Spherical </a:t>
            </a:r>
            <a:r>
              <a:rPr lang="en-US" sz="2000" dirty="0" err="1" smtClean="0">
                <a:latin typeface="+mn-lt"/>
              </a:rPr>
              <a:t>Anelastic</a:t>
            </a:r>
            <a:r>
              <a:rPr lang="en-US" sz="2000" dirty="0" smtClean="0">
                <a:latin typeface="+mn-lt"/>
              </a:rPr>
              <a:t> MHD (FSAM) code solves the following </a:t>
            </a:r>
            <a:r>
              <a:rPr lang="en-US" sz="2000" dirty="0" err="1" smtClean="0">
                <a:latin typeface="+mn-lt"/>
              </a:rPr>
              <a:t>anelastic</a:t>
            </a:r>
            <a:r>
              <a:rPr lang="en-US" sz="2000" dirty="0" smtClean="0">
                <a:latin typeface="+mn-lt"/>
              </a:rPr>
              <a:t> MHD equations in a partial spherical shell domain:</a:t>
            </a:r>
            <a:endParaRPr lang="en-US" sz="2000" dirty="0">
              <a:latin typeface="+mn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16618" y="5365750"/>
          <a:ext cx="7865382" cy="265338"/>
        </p:xfrm>
        <a:graphic>
          <a:graphicData uri="http://schemas.openxmlformats.org/presentationml/2006/ole">
            <p:oleObj spid="_x0000_s67586" name="Equation" r:id="rId7" imgW="4902200" imgH="177800" progId="Equation.3">
              <p:embed/>
            </p:oleObj>
          </a:graphicData>
        </a:graphic>
      </p:graphicFrame>
      <p:pic>
        <p:nvPicPr>
          <p:cNvPr id="10" name="Picture 9" descr="anelastic_equations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37731" t="74889" r="36502" b="19245"/>
              <a:stretch>
                <a:fillRect/>
              </a:stretch>
            </p:blipFill>
          </mc:Choice>
          <mc:Fallback>
            <p:blipFill>
              <a:blip r:embed="rId9"/>
              <a:srcRect l="37731" t="74889" r="36502" b="19245"/>
              <a:stretch>
                <a:fillRect/>
              </a:stretch>
            </p:blipFill>
          </mc:Fallback>
        </mc:AlternateContent>
        <p:spPr>
          <a:xfrm>
            <a:off x="3429000" y="5638800"/>
            <a:ext cx="28448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latin typeface="Times"/>
                <a:cs typeface="Times"/>
              </a:rPr>
              <a:t>A convective dynamo simulation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914400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dirty="0" smtClean="0">
              <a:cs typeface="Symbol" charset="2"/>
            </a:endParaRPr>
          </a:p>
          <a:p>
            <a:pPr algn="l"/>
            <a:endParaRPr lang="en-US" sz="1800" dirty="0" smtClean="0">
              <a:latin typeface="Times"/>
              <a:cs typeface="Times"/>
            </a:endParaRPr>
          </a:p>
          <a:p>
            <a:pPr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06363" indent="-106363" algn="l"/>
            <a:endParaRPr lang="en-US" sz="1800" dirty="0" smtClean="0">
              <a:latin typeface="Times"/>
              <a:cs typeface="Times"/>
            </a:endParaRPr>
          </a:p>
          <a:p>
            <a:pPr marL="106363" indent="-106363" algn="l">
              <a:buFont typeface="Arial"/>
              <a:buChar char="•"/>
            </a:pPr>
            <a:r>
              <a:rPr lang="en-US" sz="1800" dirty="0" smtClean="0">
                <a:latin typeface="Times"/>
                <a:cs typeface="Times"/>
              </a:rPr>
              <a:t>Convection is driven by the </a:t>
            </a:r>
            <a:r>
              <a:rPr lang="en-US" sz="1800" dirty="0" err="1" smtClean="0">
                <a:latin typeface="Times"/>
                <a:cs typeface="Times"/>
              </a:rPr>
              <a:t>radiative</a:t>
            </a:r>
            <a:r>
              <a:rPr lang="en-US" sz="1800" dirty="0" smtClean="0">
                <a:latin typeface="Times"/>
                <a:cs typeface="Times"/>
              </a:rPr>
              <a:t> diffusive heat flux as a source term in the entropy equation:</a:t>
            </a:r>
          </a:p>
          <a:p>
            <a:pPr marL="106363" indent="-106363"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06363" indent="-106363"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06363" indent="-106363"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06363" indent="-106363" algn="l">
              <a:buFont typeface="Arial"/>
              <a:buChar char="•"/>
            </a:pPr>
            <a:r>
              <a:rPr lang="en-US" sz="1800" dirty="0" smtClean="0">
                <a:latin typeface="Times"/>
                <a:cs typeface="Times"/>
              </a:rPr>
              <a:t> The boundary condition for s</a:t>
            </a:r>
            <a:r>
              <a:rPr lang="en-US" sz="1800" baseline="-25000" dirty="0" smtClean="0">
                <a:latin typeface="Times"/>
                <a:cs typeface="Times"/>
              </a:rPr>
              <a:t>1</a:t>
            </a:r>
            <a:r>
              <a:rPr lang="en-US" sz="1800" dirty="0" smtClean="0">
                <a:latin typeface="Times"/>
                <a:cs typeface="Times"/>
              </a:rPr>
              <a:t>:</a:t>
            </a:r>
          </a:p>
          <a:p>
            <a:pPr marL="106363" indent="-106363" algn="l"/>
            <a:endParaRPr lang="en-US" sz="1800" dirty="0" smtClean="0">
              <a:latin typeface="Times"/>
              <a:cs typeface="Times"/>
            </a:endParaRPr>
          </a:p>
          <a:p>
            <a:pPr marL="106363" indent="-106363"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06363" indent="-106363"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06363" indent="-106363"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68275" indent="-168275" algn="l">
              <a:buFont typeface="Arial"/>
              <a:buChar char="•"/>
            </a:pPr>
            <a:r>
              <a:rPr lang="en-US" sz="1800" dirty="0" smtClean="0">
                <a:latin typeface="Times"/>
                <a:cs typeface="Times"/>
              </a:rPr>
              <a:t>The velocity boundary condition is non-penetrating and stress free at the and the top, bottom and </a:t>
            </a:r>
            <a:r>
              <a:rPr lang="en-US" sz="1800" dirty="0" err="1" smtClean="0">
                <a:cs typeface="Symbol" charset="2"/>
              </a:rPr>
              <a:t>q-</a:t>
            </a:r>
            <a:r>
              <a:rPr lang="en-US" sz="1800" dirty="0" err="1" smtClean="0">
                <a:latin typeface="Times"/>
                <a:cs typeface="Times"/>
              </a:rPr>
              <a:t>bondaries</a:t>
            </a:r>
            <a:endParaRPr lang="en-US" sz="1800" dirty="0" smtClean="0">
              <a:latin typeface="Times"/>
              <a:cs typeface="Times"/>
            </a:endParaRPr>
          </a:p>
          <a:p>
            <a:pPr marL="168275" indent="-168275"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68275" indent="-168275" algn="l">
              <a:buFont typeface="Arial"/>
              <a:buChar char="•"/>
            </a:pPr>
            <a:r>
              <a:rPr lang="en-US" sz="1800" dirty="0" smtClean="0">
                <a:latin typeface="Times"/>
                <a:cs typeface="Times"/>
              </a:rPr>
              <a:t>For the magnetic field: perfect conducting walls for the bottom and the </a:t>
            </a:r>
            <a:r>
              <a:rPr lang="en-US" sz="1800" dirty="0" err="1" smtClean="0">
                <a:cs typeface="Symbol" charset="2"/>
              </a:rPr>
              <a:t>q</a:t>
            </a:r>
            <a:r>
              <a:rPr lang="en-US" sz="1800" dirty="0" smtClean="0">
                <a:cs typeface="Symbol" charset="2"/>
              </a:rPr>
              <a:t>-</a:t>
            </a:r>
            <a:r>
              <a:rPr lang="en-US" sz="1800" dirty="0" smtClean="0">
                <a:latin typeface="Times"/>
                <a:cs typeface="Times"/>
              </a:rPr>
              <a:t>boundaries; radial field at the top boundary</a:t>
            </a:r>
          </a:p>
          <a:p>
            <a:pPr marL="168275" indent="-168275" algn="l">
              <a:buFont typeface="Arial"/>
              <a:buChar char="•"/>
            </a:pPr>
            <a:endParaRPr lang="en-US" sz="1800" dirty="0" smtClean="0">
              <a:latin typeface="Times"/>
              <a:cs typeface="Times"/>
            </a:endParaRPr>
          </a:p>
          <a:p>
            <a:pPr marL="168275" indent="-168275" algn="l">
              <a:buFont typeface="Arial"/>
              <a:buChar char="•"/>
            </a:pPr>
            <a:r>
              <a:rPr lang="en-US" sz="1800" dirty="0" smtClean="0">
                <a:latin typeface="Times"/>
                <a:cs typeface="Times"/>
              </a:rPr>
              <a:t>Angular rotation rate for the reference frame                                   , net angular momentum relative to the reference frame is zero.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09800" y="2133600"/>
          <a:ext cx="2421709" cy="596900"/>
        </p:xfrm>
        <a:graphic>
          <a:graphicData uri="http://schemas.openxmlformats.org/presentationml/2006/ole">
            <p:oleObj spid="_x0000_s76802" name="Equation" r:id="rId4" imgW="1803400" imgH="44450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4966" y="3276600"/>
          <a:ext cx="8922834" cy="828934"/>
        </p:xfrm>
        <a:graphic>
          <a:graphicData uri="http://schemas.openxmlformats.org/presentationml/2006/ole">
            <p:oleObj spid="_x0000_s76803" name="Equation" r:id="rId5" imgW="6705600" imgH="622300" progId="Equation.3">
              <p:embed/>
            </p:oleObj>
          </a:graphicData>
        </a:graphic>
      </p:graphicFrame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76200" y="457200"/>
          <a:ext cx="8161337" cy="1109663"/>
        </p:xfrm>
        <a:graphic>
          <a:graphicData uri="http://schemas.openxmlformats.org/presentationml/2006/ole">
            <p:oleObj spid="_x0000_s76804" name="Equation" r:id="rId6" imgW="5969000" imgH="7239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419600" y="5982110"/>
          <a:ext cx="1905000" cy="266290"/>
        </p:xfrm>
        <a:graphic>
          <a:graphicData uri="http://schemas.openxmlformats.org/presentationml/2006/ole">
            <p:oleObj spid="_x0000_s76805" name="Equation" r:id="rId7" imgW="1181100" imgH="165100" progId="Equation.3">
              <p:embed/>
            </p:oleObj>
          </a:graphicData>
        </a:graphic>
      </p:graphicFrame>
      <p:pic>
        <p:nvPicPr>
          <p:cNvPr id="8" name="Picture 7" descr="dynamopaperfig_radflu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791200" y="1905000"/>
            <a:ext cx="196746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ynamopaperfig_time_en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838200"/>
            <a:ext cx="8001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ynamopaperfig_fluxes.png"/>
          <p:cNvPicPr>
            <a:picLocks noChangeAspect="1"/>
          </p:cNvPicPr>
          <p:nvPr/>
        </p:nvPicPr>
        <p:blipFill>
          <a:blip r:embed="rId3"/>
          <a:srcRect l="11475" t="10422" r="4918" b="2986"/>
          <a:stretch>
            <a:fillRect/>
          </a:stretch>
        </p:blipFill>
        <p:spPr>
          <a:xfrm>
            <a:off x="990600" y="2286000"/>
            <a:ext cx="3200400" cy="2209800"/>
          </a:xfrm>
          <a:prstGeom prst="rect">
            <a:avLst/>
          </a:prstGeom>
        </p:spPr>
      </p:pic>
      <p:pic>
        <p:nvPicPr>
          <p:cNvPr id="6" name="Picture 5" descr="dynamopaperfig_dsdrmean.png"/>
          <p:cNvPicPr>
            <a:picLocks noChangeAspect="1"/>
          </p:cNvPicPr>
          <p:nvPr/>
        </p:nvPicPr>
        <p:blipFill>
          <a:blip r:embed="rId4"/>
          <a:srcRect t="7143" b="3571"/>
          <a:stretch>
            <a:fillRect/>
          </a:stretch>
        </p:blipFill>
        <p:spPr>
          <a:xfrm>
            <a:off x="533400" y="16329"/>
            <a:ext cx="3810000" cy="2267857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76800" y="2022230"/>
          <a:ext cx="2819400" cy="2168770"/>
        </p:xfrm>
        <a:graphic>
          <a:graphicData uri="http://schemas.openxmlformats.org/presentationml/2006/ole">
            <p:oleObj spid="_x0000_s78850" name="Equation" r:id="rId5" imgW="2476500" imgH="19050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304801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Times"/>
                <a:cs typeface="Times"/>
              </a:rPr>
              <a:t>Consistent with Model S of JCD: the entropy gradient at 0.97</a:t>
            </a:r>
            <a:r>
              <a:rPr lang="en-US" sz="1800" i="1" dirty="0" smtClean="0">
                <a:latin typeface="Times"/>
                <a:cs typeface="Times"/>
              </a:rPr>
              <a:t>R</a:t>
            </a:r>
            <a:r>
              <a:rPr lang="en-US" sz="1800" baseline="-25000" dirty="0" smtClean="0">
                <a:latin typeface="Times"/>
                <a:cs typeface="Times"/>
              </a:rPr>
              <a:t>s</a:t>
            </a:r>
            <a:r>
              <a:rPr lang="en-US" sz="1800" dirty="0" smtClean="0">
                <a:latin typeface="Times"/>
                <a:cs typeface="Times"/>
              </a:rPr>
              <a:t> is ~10</a:t>
            </a:r>
            <a:r>
              <a:rPr lang="en-US" sz="1800" baseline="30000" dirty="0" smtClean="0">
                <a:latin typeface="Times"/>
                <a:cs typeface="Times"/>
              </a:rPr>
              <a:t>-5</a:t>
            </a:r>
            <a:r>
              <a:rPr lang="en-US" sz="1800" dirty="0" smtClean="0">
                <a:latin typeface="Times"/>
                <a:cs typeface="Times"/>
              </a:rPr>
              <a:t> erg g</a:t>
            </a:r>
            <a:r>
              <a:rPr lang="en-US" sz="1800" baseline="30000" dirty="0" smtClean="0">
                <a:latin typeface="Times"/>
                <a:cs typeface="Times"/>
              </a:rPr>
              <a:t>-1 </a:t>
            </a:r>
            <a:r>
              <a:rPr lang="en-US" sz="1800" dirty="0" smtClean="0">
                <a:latin typeface="Times"/>
                <a:cs typeface="Times"/>
              </a:rPr>
              <a:t>K</a:t>
            </a:r>
            <a:r>
              <a:rPr lang="en-US" sz="1800" baseline="30000" dirty="0" smtClean="0">
                <a:latin typeface="Times"/>
                <a:cs typeface="Times"/>
              </a:rPr>
              <a:t>-1 </a:t>
            </a:r>
            <a:r>
              <a:rPr lang="en-US" sz="1800" dirty="0" smtClean="0">
                <a:latin typeface="Times"/>
                <a:cs typeface="Times"/>
              </a:rPr>
              <a:t>cm</a:t>
            </a:r>
            <a:r>
              <a:rPr lang="en-US" sz="1800" baseline="30000" dirty="0" smtClean="0">
                <a:latin typeface="Times"/>
                <a:cs typeface="Times"/>
              </a:rPr>
              <a:t>-1</a:t>
            </a:r>
            <a:endParaRPr lang="en-US" sz="1800" dirty="0">
              <a:latin typeface="Times"/>
              <a:cs typeface="Times"/>
            </a:endParaRPr>
          </a:p>
        </p:txBody>
      </p:sp>
      <p:pic>
        <p:nvPicPr>
          <p:cNvPr id="8" name="Picture 7" descr="dynamopaperfig_v1peakvrm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181100" y="4572000"/>
            <a:ext cx="3314700" cy="2209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838700" y="5067300"/>
          <a:ext cx="4041210" cy="1104900"/>
        </p:xfrm>
        <a:graphic>
          <a:graphicData uri="http://schemas.openxmlformats.org/presentationml/2006/ole">
            <p:oleObj spid="_x0000_s78853" name="Equation" r:id="rId8" imgW="3390900" imgH="927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ynamopaperfig_mfluxmeri_f90ta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83" y="76566"/>
            <a:ext cx="2743017" cy="5486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latin typeface="Times"/>
                <a:cs typeface="Times"/>
              </a:rPr>
              <a:t>Mean flow properties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29000" y="5486400"/>
          <a:ext cx="2568575" cy="755650"/>
        </p:xfrm>
        <a:graphic>
          <a:graphicData uri="http://schemas.openxmlformats.org/presentationml/2006/ole">
            <p:oleObj spid="_x0000_s81922" name="Equation" r:id="rId4" imgW="1511300" imgH="4445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868695" y="5638800"/>
          <a:ext cx="1970505" cy="425450"/>
        </p:xfrm>
        <a:graphic>
          <a:graphicData uri="http://schemas.openxmlformats.org/presentationml/2006/ole">
            <p:oleObj spid="_x0000_s81923" name="Equation" r:id="rId5" imgW="1117600" imgH="241300" progId="Equation.3">
              <p:embed/>
            </p:oleObj>
          </a:graphicData>
        </a:graphic>
      </p:graphicFrame>
      <p:pic>
        <p:nvPicPr>
          <p:cNvPr id="10" name="Picture 9" descr="dynamopaperfig_omgmeri_tav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83" y="76200"/>
            <a:ext cx="2743017" cy="5486034"/>
          </a:xfrm>
          <a:prstGeom prst="rect">
            <a:avLst/>
          </a:prstGeom>
        </p:spPr>
      </p:pic>
      <p:pic>
        <p:nvPicPr>
          <p:cNvPr id="12" name="Picture 11" descr="dynamopaperfig_helicitymeri_tav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583" y="76200"/>
            <a:ext cx="2743017" cy="5486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namopaperfig_lat_time_b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66" y="381000"/>
            <a:ext cx="5486034" cy="2743017"/>
          </a:xfrm>
          <a:prstGeom prst="rect">
            <a:avLst/>
          </a:prstGeom>
        </p:spPr>
      </p:pic>
      <p:pic>
        <p:nvPicPr>
          <p:cNvPr id="3" name="Picture 2" descr="dynamopaperfig_lat_time_an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66" y="3581400"/>
            <a:ext cx="5486034" cy="2743017"/>
          </a:xfrm>
          <a:prstGeom prst="rect">
            <a:avLst/>
          </a:prstGeom>
        </p:spPr>
      </p:pic>
      <p:pic>
        <p:nvPicPr>
          <p:cNvPr id="4" name="Picture 3" descr="dynamopaperfig_b3meri_it25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0"/>
            <a:ext cx="1676400" cy="3352800"/>
          </a:xfrm>
          <a:prstGeom prst="rect">
            <a:avLst/>
          </a:prstGeom>
        </p:spPr>
      </p:pic>
      <p:pic>
        <p:nvPicPr>
          <p:cNvPr id="5" name="Picture 4" descr="dynamopaperfig_anum_it25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3124200"/>
            <a:ext cx="1676400" cy="3352800"/>
          </a:xfrm>
          <a:prstGeom prst="rect">
            <a:avLst/>
          </a:prstGeom>
        </p:spPr>
      </p:pic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6781800" y="6316663"/>
          <a:ext cx="1447800" cy="465137"/>
        </p:xfrm>
        <a:graphic>
          <a:graphicData uri="http://schemas.openxmlformats.org/presentationml/2006/ole">
            <p:oleObj spid="_x0000_s83970" name="Equation" r:id="rId7" imgW="1384300" imgH="444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ynamopaperfig_mwdshell_bph_it25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962400"/>
            <a:ext cx="4082141" cy="2286000"/>
          </a:xfrm>
          <a:prstGeom prst="rect">
            <a:avLst/>
          </a:prstGeom>
        </p:spPr>
      </p:pic>
      <p:pic>
        <p:nvPicPr>
          <p:cNvPr id="15" name="Picture 14" descr="dynamopaperfig_b3meri_it25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3429000"/>
            <a:ext cx="1714500" cy="3429000"/>
          </a:xfrm>
          <a:prstGeom prst="rect">
            <a:avLst/>
          </a:prstGeom>
        </p:spPr>
      </p:pic>
      <p:pic>
        <p:nvPicPr>
          <p:cNvPr id="16" name="Picture 15" descr="dynamopaperfig_mwdshell_bph_it24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3400"/>
            <a:ext cx="4082142" cy="2286000"/>
          </a:xfrm>
          <a:prstGeom prst="rect">
            <a:avLst/>
          </a:prstGeom>
        </p:spPr>
      </p:pic>
      <p:pic>
        <p:nvPicPr>
          <p:cNvPr id="14" name="Picture 13" descr="dynamopaperfig_anum_it24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0" y="0"/>
            <a:ext cx="1714500" cy="3429000"/>
          </a:xfrm>
          <a:prstGeom prst="rect">
            <a:avLst/>
          </a:prstGeom>
        </p:spPr>
      </p:pic>
      <p:pic>
        <p:nvPicPr>
          <p:cNvPr id="12" name="Picture 11" descr="dynamopaperfig_b3meri_it24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500" y="0"/>
            <a:ext cx="1714500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0" y="340989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maximum</a:t>
            </a:r>
            <a:endParaRPr lang="en-US" sz="2000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-1911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minimum</a:t>
            </a:r>
            <a:endParaRPr lang="en-US" sz="2000" dirty="0">
              <a:latin typeface="Times"/>
              <a:cs typeface="Times"/>
            </a:endParaRPr>
          </a:p>
        </p:txBody>
      </p:sp>
      <p:pic>
        <p:nvPicPr>
          <p:cNvPr id="18" name="Picture 17" descr="dynamopaperfig_anum_it255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100" y="3429000"/>
            <a:ext cx="1714500" cy="3429000"/>
          </a:xfrm>
          <a:prstGeom prst="rect">
            <a:avLst/>
          </a:prstGeom>
        </p:spPr>
      </p:pic>
      <p:pic>
        <p:nvPicPr>
          <p:cNvPr id="19" name="Picture 18" descr="dynamopaperfig_omgmeri_tave_mi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9500" y="0"/>
            <a:ext cx="1714500" cy="3429000"/>
          </a:xfrm>
          <a:prstGeom prst="rect">
            <a:avLst/>
          </a:prstGeom>
        </p:spPr>
      </p:pic>
      <p:pic>
        <p:nvPicPr>
          <p:cNvPr id="20" name="Picture 19" descr="dynamopaperfig_omgmeri_tave_max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500" y="3429000"/>
            <a:ext cx="17145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O slide template-landscape">
  <a:themeElements>
    <a:clrScheme name="HAO slide template-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AO slide template-landscape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HAO slide template-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O slide template-landscap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O slide template-landscap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O slide template-landscap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O slide template-landscap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O slide template-landscap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O slide template-landscap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Settings\tcantrel\Application Data\Microsoft\Templates\HAO slide template-landscape.pot</Template>
  <TotalTime>20030</TotalTime>
  <Words>668</Words>
  <Application>Microsoft Macintosh PowerPoint</Application>
  <PresentationFormat>On-screen Show (4:3)</PresentationFormat>
  <Paragraphs>68</Paragraphs>
  <Slides>15</Slides>
  <Notes>2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HAO slide template-landscape</vt:lpstr>
      <vt:lpstr>Equation</vt:lpstr>
      <vt:lpstr>Team Report on integration of FSAM to SWMF and on FSAM simulations of convective dynamo and emerging flux in the solar convective envelope</vt:lpstr>
      <vt:lpstr>Code Development and Integration of FSAM into SWMF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HAO-NCAR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&lt;~36pt Arial Black&gt; Title</dc:title>
  <dc:creator>Terri A. Cantrell</dc:creator>
  <cp:lastModifiedBy>Yuhong Fan</cp:lastModifiedBy>
  <cp:revision>677</cp:revision>
  <dcterms:created xsi:type="dcterms:W3CDTF">2014-03-11T18:29:03Z</dcterms:created>
  <dcterms:modified xsi:type="dcterms:W3CDTF">2014-03-11T18:29:48Z</dcterms:modified>
</cp:coreProperties>
</file>