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66" d="100"/>
          <a:sy n="66" d="100"/>
        </p:scale>
        <p:origin x="-146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63C73-235A-714D-BB93-902385C3D0F2}" type="datetimeFigureOut">
              <a:rPr lang="en-US" smtClean="0"/>
              <a:t>2/28/12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D0078E-6E8C-D148-A229-548E1EF7640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Coronal</a:t>
            </a:r>
            <a:r>
              <a:rPr lang="en-US" baseline="0" dirty="0" smtClean="0"/>
              <a:t> mass ejections are large scale ejections of magnetic flux and plasma from the lower solar corona into interplanetary space, and are major drivers of space weather at earth.  </a:t>
            </a:r>
            <a:r>
              <a:rPr lang="en-US" dirty="0" smtClean="0"/>
              <a:t>HAO scientist</a:t>
            </a:r>
            <a:r>
              <a:rPr lang="en-US" baseline="0" dirty="0" smtClean="0"/>
              <a:t> are using 3D MHD simulations to study the magnetic field evolution and the critical conditions for the onset of these eruptions.  Shown here is an MHD simulations of the eruption of a twisted coronal magnetic flux rope due to the onset of the kink instability as the twist of the field reaches a critical level.  Shown on right is </a:t>
            </a:r>
            <a:r>
              <a:rPr lang="en-US" sz="1200" baseline="0" dirty="0" smtClean="0">
                <a:latin typeface="Times New Roman" pitchFamily="1" charset="0"/>
              </a:rPr>
              <a:t>a</a:t>
            </a:r>
            <a:r>
              <a:rPr lang="en-US" sz="1200" dirty="0" smtClean="0">
                <a:latin typeface="Times New Roman" pitchFamily="1" charset="0"/>
              </a:rPr>
              <a:t> CME observed in white light  by </a:t>
            </a:r>
            <a:r>
              <a:rPr lang="en-US" sz="1200" dirty="0" err="1" smtClean="0">
                <a:latin typeface="Times New Roman" pitchFamily="1" charset="0"/>
              </a:rPr>
              <a:t>HAO’s</a:t>
            </a:r>
            <a:r>
              <a:rPr lang="en-US" sz="1200" dirty="0" smtClean="0">
                <a:latin typeface="Times New Roman" pitchFamily="1" charset="0"/>
              </a:rPr>
              <a:t> MLSO MK4</a:t>
            </a:r>
            <a:r>
              <a:rPr lang="en-US" sz="1200" baseline="0" dirty="0" smtClean="0">
                <a:latin typeface="Times New Roman" pitchFamily="1" charset="0"/>
              </a:rPr>
              <a:t> where</a:t>
            </a:r>
            <a:r>
              <a:rPr lang="en-US" sz="1200" dirty="0" smtClean="0">
                <a:latin typeface="Times New Roman" pitchFamily="1" charset="0"/>
              </a:rPr>
              <a:t> the erupting prominence under-goes large rotation</a:t>
            </a:r>
            <a:r>
              <a:rPr lang="en-US" sz="1200" baseline="0" dirty="0" smtClean="0">
                <a:latin typeface="Times New Roman" pitchFamily="1" charset="0"/>
              </a:rPr>
              <a:t> consistent with the </a:t>
            </a:r>
            <a:r>
              <a:rPr lang="en-US" sz="1200" baseline="0" dirty="0" err="1" smtClean="0">
                <a:latin typeface="Times New Roman" pitchFamily="1" charset="0"/>
              </a:rPr>
              <a:t>eruptiong</a:t>
            </a:r>
            <a:r>
              <a:rPr lang="en-US" sz="1200" baseline="0" dirty="0" smtClean="0">
                <a:latin typeface="Times New Roman" pitchFamily="1" charset="0"/>
              </a:rPr>
              <a:t> of a twisted magnetic </a:t>
            </a:r>
            <a:r>
              <a:rPr lang="en-US" sz="1200" baseline="0" smtClean="0">
                <a:latin typeface="Times New Roman" pitchFamily="1" charset="0"/>
              </a:rPr>
              <a:t>flux rope.</a:t>
            </a:r>
            <a:endParaRPr lang="en-US" dirty="0"/>
          </a:p>
        </p:txBody>
      </p:sp>
      <p:sp>
        <p:nvSpPr>
          <p:cNvPr id="4" name="Slide Number Placeholder 3"/>
          <p:cNvSpPr>
            <a:spLocks noGrp="1"/>
          </p:cNvSpPr>
          <p:nvPr>
            <p:ph type="sldNum" sz="quarter" idx="10"/>
          </p:nvPr>
        </p:nvSpPr>
        <p:spPr/>
        <p:txBody>
          <a:bodyPr/>
          <a:lstStyle/>
          <a:p>
            <a:fld id="{97D0078E-6E8C-D148-A229-548E1EF7640E}"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955170-893D-804F-8042-A87AD6B94A1E}" type="datetimeFigureOut">
              <a:rPr lang="en-US" smtClean="0"/>
              <a:t>2/28/12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955170-893D-804F-8042-A87AD6B94A1E}" type="datetimeFigureOut">
              <a:rPr lang="en-US" smtClean="0"/>
              <a:t>2/28/12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955170-893D-804F-8042-A87AD6B94A1E}" type="datetimeFigureOut">
              <a:rPr lang="en-US" smtClean="0"/>
              <a:t>2/28/12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955170-893D-804F-8042-A87AD6B94A1E}" type="datetimeFigureOut">
              <a:rPr lang="en-US" smtClean="0"/>
              <a:t>2/28/12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955170-893D-804F-8042-A87AD6B94A1E}" type="datetimeFigureOut">
              <a:rPr lang="en-US" smtClean="0"/>
              <a:t>2/28/12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955170-893D-804F-8042-A87AD6B94A1E}" type="datetimeFigureOut">
              <a:rPr lang="en-US" smtClean="0"/>
              <a:t>2/28/12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955170-893D-804F-8042-A87AD6B94A1E}" type="datetimeFigureOut">
              <a:rPr lang="en-US" smtClean="0"/>
              <a:t>2/28/12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955170-893D-804F-8042-A87AD6B94A1E}" type="datetimeFigureOut">
              <a:rPr lang="en-US" smtClean="0"/>
              <a:t>2/28/12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955170-893D-804F-8042-A87AD6B94A1E}" type="datetimeFigureOut">
              <a:rPr lang="en-US" smtClean="0"/>
              <a:t>2/28/12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955170-893D-804F-8042-A87AD6B94A1E}" type="datetimeFigureOut">
              <a:rPr lang="en-US" smtClean="0"/>
              <a:t>2/28/12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955170-893D-804F-8042-A87AD6B94A1E}" type="datetimeFigureOut">
              <a:rPr lang="en-US" smtClean="0"/>
              <a:t>2/28/12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C4643C-E707-A345-9621-34C4C4F4A4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955170-893D-804F-8042-A87AD6B94A1E}" type="datetimeFigureOut">
              <a:rPr lang="en-US" smtClean="0"/>
              <a:t>2/28/12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4643C-E707-A345-9621-34C4C4F4A4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notesSlide" Target="../notesSlides/notesSlide1.xml"/><Relationship Id="rId5" Type="http://schemas.openxmlformats.org/officeDocument/2006/relationships/image" Target="../media/image1.png"/><Relationship Id="rId6" Type="http://schemas.openxmlformats.org/officeDocument/2006/relationships/image" Target="../media/image2.png"/><Relationship Id="rId1" Type="http://schemas.openxmlformats.org/officeDocument/2006/relationships/video" Target="file://localhost/Users/yfan/work/presentations/ganglu/CaseK.avi" TargetMode="External"/><Relationship Id="rId2" Type="http://schemas.openxmlformats.org/officeDocument/2006/relationships/video" Target="file://localhost/Users/yfan/work/presentations/ganglu/mk4_20030218.avi"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aseK.avi">
            <a:hlinkClick r:id="" action="ppaction://media"/>
          </p:cNvPr>
          <p:cNvPicPr/>
          <p:nvPr>
            <a:videoFile r:link="rId1"/>
          </p:nvPr>
        </p:nvPicPr>
        <p:blipFill>
          <a:blip r:embed="rId5"/>
          <a:stretch>
            <a:fillRect/>
          </a:stretch>
        </p:blipFill>
        <p:spPr>
          <a:xfrm>
            <a:off x="76960" y="1424048"/>
            <a:ext cx="4098924" cy="4098924"/>
          </a:xfrm>
          <a:prstGeom prst="rect">
            <a:avLst/>
          </a:prstGeom>
        </p:spPr>
      </p:pic>
      <p:pic>
        <p:nvPicPr>
          <p:cNvPr id="5" name="mk4_20030218.avi">
            <a:hlinkClick r:id="" action="ppaction://media"/>
          </p:cNvPr>
          <p:cNvPicPr/>
          <p:nvPr>
            <a:videoFile r:link="rId2"/>
          </p:nvPr>
        </p:nvPicPr>
        <p:blipFill>
          <a:blip r:embed="rId6"/>
          <a:stretch>
            <a:fillRect/>
          </a:stretch>
        </p:blipFill>
        <p:spPr>
          <a:xfrm>
            <a:off x="4387524" y="1129431"/>
            <a:ext cx="4701445" cy="4701445"/>
          </a:xfrm>
          <a:prstGeom prst="rect">
            <a:avLst/>
          </a:prstGeom>
        </p:spPr>
      </p:pic>
      <p:sp>
        <p:nvSpPr>
          <p:cNvPr id="6" name="TextBox 5"/>
          <p:cNvSpPr txBox="1"/>
          <p:nvPr/>
        </p:nvSpPr>
        <p:spPr>
          <a:xfrm>
            <a:off x="76960" y="0"/>
            <a:ext cx="9012009" cy="523220"/>
          </a:xfrm>
          <a:prstGeom prst="rect">
            <a:avLst/>
          </a:prstGeom>
          <a:noFill/>
        </p:spPr>
        <p:txBody>
          <a:bodyPr wrap="square" rtlCol="0">
            <a:spAutoFit/>
          </a:bodyPr>
          <a:lstStyle/>
          <a:p>
            <a:pPr algn="ctr"/>
            <a:r>
              <a:rPr lang="en-US" sz="2800" b="1" dirty="0" smtClean="0">
                <a:solidFill>
                  <a:srgbClr val="0000FF"/>
                </a:solidFill>
              </a:rPr>
              <a:t>MHD simulations of coronal mass ejections</a:t>
            </a:r>
            <a:endParaRPr lang="en-US" sz="2800"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5000" fill="hold"/>
                                        <p:tgtEl>
                                          <p:spTgt spid="4"/>
                                        </p:tgtEl>
                                      </p:cBhvr>
                                    </p:cmd>
                                  </p:childTnLst>
                                </p:cTn>
                              </p:par>
                            </p:childTnLst>
                          </p:cTn>
                        </p:par>
                        <p:par>
                          <p:cTn id="7" fill="hold">
                            <p:stCondLst>
                              <p:cond delay="5000"/>
                            </p:stCondLst>
                            <p:childTnLst>
                              <p:par>
                                <p:cTn id="8" presetID="1" presetClass="mediacall" presetSubtype="0" fill="hold" nodeType="afterEffect">
                                  <p:stCondLst>
                                    <p:cond delay="0"/>
                                  </p:stCondLst>
                                  <p:childTnLst>
                                    <p:cmd type="call" cmd="playFrom(0.0)">
                                      <p:cBhvr>
                                        <p:cTn id="9" dur="690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10" repeatCount="indefinite" fill="hold" display="0">
                  <p:stCondLst>
                    <p:cond delay="indefinite"/>
                  </p:stCondLst>
                  <p:endCondLst>
                    <p:cond evt="onNext" delay="0">
                      <p:tgtEl>
                        <p:sldTgt/>
                      </p:tgtEl>
                    </p:cond>
                    <p:cond evt="onPrev" delay="0">
                      <p:tgtEl>
                        <p:sldTgt/>
                      </p:tgtEl>
                    </p:cond>
                  </p:endCondLst>
                </p:cTn>
                <p:tgtEl>
                  <p:spTgt spid="4"/>
                </p:tgtEl>
              </p:cMediaNode>
            </p:video>
            <p:seq concurrent="1" nextAc="seek">
              <p:cTn id="11" restart="whenNotActive" fill="hold" evtFilter="cancelBubble" nodeType="interactiveSeq">
                <p:stCondLst>
                  <p:cond evt="onClick" delay="0">
                    <p:tgtEl>
                      <p:spTgt spid="4"/>
                    </p:tgtEl>
                  </p:cond>
                </p:stCondLst>
                <p:endSync evt="end" delay="0">
                  <p:rtn val="all"/>
                </p:endSync>
                <p:childTnLst>
                  <p:par>
                    <p:cTn id="12" fill="hold">
                      <p:stCondLst>
                        <p:cond delay="0"/>
                      </p:stCondLst>
                      <p:childTnLst>
                        <p:par>
                          <p:cTn id="13" fill="hold">
                            <p:stCondLst>
                              <p:cond delay="0"/>
                            </p:stCondLst>
                            <p:childTnLst>
                              <p:par>
                                <p:cTn id="14" presetID="2" presetClass="mediacall" presetSubtype="0" fill="hold" nodeType="clickEffect">
                                  <p:stCondLst>
                                    <p:cond delay="0"/>
                                  </p:stCondLst>
                                  <p:childTnLst>
                                    <p:cmd type="call" cmd="togglePause">
                                      <p:cBhvr>
                                        <p:cTn id="15" dur="1" fill="hold"/>
                                        <p:tgtEl>
                                          <p:spTgt spid="4"/>
                                        </p:tgtEl>
                                      </p:cBhvr>
                                    </p:cmd>
                                  </p:childTnLst>
                                </p:cTn>
                              </p:par>
                            </p:childTnLst>
                          </p:cTn>
                        </p:par>
                      </p:childTnLst>
                    </p:cTn>
                  </p:par>
                </p:childTnLst>
              </p:cTn>
              <p:nextCondLst>
                <p:cond evt="onClick" delay="0">
                  <p:tgtEl>
                    <p:spTgt spid="4"/>
                  </p:tgtEl>
                </p:cond>
              </p:nextCondLst>
            </p:seq>
            <p:video>
              <p:cMediaNode>
                <p:cTn id="16" repeatCount="indefinite" fill="hold" display="0">
                  <p:stCondLst>
                    <p:cond delay="indefinite"/>
                  </p:stCondLst>
                  <p:endCondLst>
                    <p:cond evt="onNext" delay="0">
                      <p:tgtEl>
                        <p:sldTgt/>
                      </p:tgtEl>
                    </p:cond>
                    <p:cond evt="onPrev" delay="0">
                      <p:tgtEl>
                        <p:sldTgt/>
                      </p:tgtEl>
                    </p:cond>
                  </p:endCondLst>
                </p:cTn>
                <p:tgtEl>
                  <p:spTgt spid="5"/>
                </p:tgtEl>
              </p:cMediaNode>
            </p:video>
            <p:seq concurrent="1" nextAc="seek">
              <p:cTn id="17" restart="whenNotActive" fill="hold" evtFilter="cancelBubble" nodeType="interactiveSeq">
                <p:stCondLst>
                  <p:cond evt="onClick" delay="0">
                    <p:tgtEl>
                      <p:spTgt spid="5"/>
                    </p:tgtEl>
                  </p:cond>
                </p:stCondLst>
                <p:endSync evt="end" delay="0">
                  <p:rtn val="all"/>
                </p:endSync>
                <p:childTnLst>
                  <p:par>
                    <p:cTn id="18" fill="hold">
                      <p:stCondLst>
                        <p:cond delay="0"/>
                      </p:stCondLst>
                      <p:childTnLst>
                        <p:par>
                          <p:cTn id="19" fill="hold">
                            <p:stCondLst>
                              <p:cond delay="0"/>
                            </p:stCondLst>
                            <p:childTnLst>
                              <p:par>
                                <p:cTn id="20" presetID="2" presetClass="mediacall" presetSubtype="0" fill="hold" nodeType="clickEffect">
                                  <p:stCondLst>
                                    <p:cond delay="0"/>
                                  </p:stCondLst>
                                  <p:childTnLst>
                                    <p:cmd type="call" cmd="togglePause">
                                      <p:cBhvr>
                                        <p:cTn id="21"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TotalTime>
  <Words>131</Words>
  <Application>Microsoft Macintosh PowerPoint</Application>
  <PresentationFormat>On-screen Show (4:3)</PresentationFormat>
  <Paragraphs>3</Paragraphs>
  <Slides>1</Slides>
  <Notes>1</Notes>
  <HiddenSlides>0</HiddenSlides>
  <MMClips>2</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HAO NCAR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Yuhong Fan</dc:creator>
  <cp:lastModifiedBy>Yuhong Fan</cp:lastModifiedBy>
  <cp:revision>4</cp:revision>
  <dcterms:created xsi:type="dcterms:W3CDTF">2012-02-28T22:41:12Z</dcterms:created>
  <dcterms:modified xsi:type="dcterms:W3CDTF">2012-02-28T23:03:49Z</dcterms:modified>
</cp:coreProperties>
</file>