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Default Extension="pict" ContentType="image/pict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embeddings/Microsoft_Equation1.bin" ContentType="application/vnd.openxmlformats-officedocument.oleObject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144000" cy="6858000" type="screen4x3"/>
  <p:notesSz cx="69850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Symbol" charset="2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99"/>
    <a:srgbClr val="FF0000"/>
    <a:srgbClr val="0033CC"/>
    <a:srgbClr val="EAEAEA"/>
    <a:srgbClr val="00007A"/>
    <a:srgbClr val="000058"/>
    <a:srgbClr val="00006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52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7E3E332B-A994-AD4D-85AE-4877EE511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A29C9B26-797A-4147-B402-2320ADE0A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An MHD simulation that qualitatively model the coronal magnetic field evolution </a:t>
            </a:r>
            <a:r>
              <a:rPr lang="en-US" dirty="0" smtClean="0"/>
              <a:t>associated with a</a:t>
            </a:r>
            <a:r>
              <a:rPr lang="en-US" baseline="0" dirty="0" smtClean="0"/>
              <a:t> CME event</a:t>
            </a:r>
            <a:r>
              <a:rPr lang="en-US" dirty="0" smtClean="0"/>
              <a:t> that occurred on 2006 December 13 in an</a:t>
            </a:r>
            <a:r>
              <a:rPr lang="en-US" baseline="0" dirty="0" smtClean="0"/>
              <a:t> </a:t>
            </a:r>
            <a:r>
              <a:rPr lang="en-US" dirty="0" smtClean="0"/>
              <a:t>emerging </a:t>
            </a:r>
            <a:r>
              <a:rPr lang="en-US" dirty="0" err="1" smtClean="0"/>
              <a:t>δ</a:t>
            </a:r>
            <a:r>
              <a:rPr lang="en-US" dirty="0" smtClean="0"/>
              <a:t>-sunspot region NOAA 10930.</a:t>
            </a:r>
            <a:r>
              <a:rPr lang="en-US" baseline="0" dirty="0" smtClean="0"/>
              <a:t>  Top panels show pre-eruption coronal magnetic field from the model (left panel) and the X-ray observation of the pre-eruption field by the </a:t>
            </a:r>
            <a:r>
              <a:rPr lang="en-US" baseline="0" dirty="0" err="1" smtClean="0"/>
              <a:t>Hinode</a:t>
            </a:r>
            <a:r>
              <a:rPr lang="en-US" baseline="0" dirty="0" smtClean="0"/>
              <a:t> satellite. The pink field lines in the top left panel indicate fields going through the current sheet which would brighten up in soft X-ray. The simulation shows that the eruption (see the movie) can result from the emergence of an </a:t>
            </a:r>
            <a:r>
              <a:rPr lang="en-US" dirty="0" smtClean="0"/>
              <a:t>east-west-oriented twisted flux rope whose positive emerging flux</a:t>
            </a:r>
            <a:r>
              <a:rPr lang="en-US" baseline="0" dirty="0" smtClean="0"/>
              <a:t> borders the main pre-existing negative sunspot, consistent with the observed </a:t>
            </a:r>
            <a:r>
              <a:rPr lang="en-US" baseline="0" dirty="0" err="1" smtClean="0"/>
              <a:t>photospheric</a:t>
            </a:r>
            <a:r>
              <a:rPr lang="en-US" baseline="0" dirty="0" smtClean="0"/>
              <a:t> magnetic field.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9C9B26-797A-4147-B402-2320ADE0A18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077200" y="2971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endParaRPr kumimoji="1" lang="en-US" sz="16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95400"/>
            <a:ext cx="9144000" cy="1524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Title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0" y="3352800"/>
            <a:ext cx="9144000" cy="22098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Presenter</a:t>
            </a:r>
          </a:p>
          <a:p>
            <a:endParaRPr lang="en-US" dirty="0"/>
          </a:p>
          <a:p>
            <a:r>
              <a:rPr lang="en-US" dirty="0"/>
              <a:t>High Altitude </a:t>
            </a:r>
            <a:r>
              <a:rPr lang="en-US" dirty="0" smtClean="0"/>
              <a:t>Observatory </a:t>
            </a:r>
            <a:endParaRPr lang="en-US" dirty="0"/>
          </a:p>
          <a:p>
            <a:r>
              <a:rPr lang="en-US" dirty="0"/>
              <a:t>National Center for Atmospheric Research</a:t>
            </a:r>
          </a:p>
        </p:txBody>
      </p:sp>
      <p:pic>
        <p:nvPicPr>
          <p:cNvPr id="9" name="Picture 8" descr="HaoBanner2010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3175"/>
            <a:ext cx="91408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NCAR_NSF.jpg"/>
          <p:cNvPicPr>
            <a:picLocks noChangeAspect="1"/>
          </p:cNvPicPr>
          <p:nvPr userDrawn="1"/>
        </p:nvPicPr>
        <p:blipFill>
          <a:blip r:embed="rId3"/>
          <a:srcRect t="51224" b="33615"/>
          <a:stretch>
            <a:fillRect/>
          </a:stretch>
        </p:blipFill>
        <p:spPr bwMode="auto">
          <a:xfrm>
            <a:off x="0" y="5818188"/>
            <a:ext cx="9144000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077200" y="2971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endParaRPr kumimoji="1" lang="en-US" sz="1600"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25" r:id="rId2"/>
    <p:sldLayoutId id="2147484526" r:id="rId3"/>
    <p:sldLayoutId id="2147484527" r:id="rId4"/>
    <p:sldLayoutId id="2147484528" r:id="rId5"/>
    <p:sldLayoutId id="2147484529" r:id="rId6"/>
    <p:sldLayoutId id="2147484530" r:id="rId7"/>
    <p:sldLayoutId id="2147484531" r:id="rId8"/>
    <p:sldLayoutId id="2147484532" r:id="rId9"/>
    <p:sldLayoutId id="2147484533" r:id="rId10"/>
    <p:sldLayoutId id="21474845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4" Type="http://schemas.openxmlformats.org/officeDocument/2006/relationships/notesSlide" Target="../notesSlides/notesSlide1.xml"/><Relationship Id="rId5" Type="http://schemas.openxmlformats.org/officeDocument/2006/relationships/image" Target="../media/image4.gif"/><Relationship Id="rId6" Type="http://schemas.openxmlformats.org/officeDocument/2006/relationships/image" Target="../media/image5.gif"/><Relationship Id="rId7" Type="http://schemas.openxmlformats.org/officeDocument/2006/relationships/oleObject" Target="../embeddings/Microsoft_Equation1.bin"/><Relationship Id="rId8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video" Target="file://localhost/Users/yfan/work/presentations/forothers/gang/movie_lfdl3d_comb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00FF"/>
                </a:solidFill>
                <a:latin typeface="Times"/>
                <a:cs typeface="Times"/>
              </a:rPr>
              <a:t>3D MHD simulation the coronal magnetic field evolution of Dec 13 2006 eruption</a:t>
            </a:r>
          </a:p>
        </p:txBody>
      </p:sp>
      <p:pic>
        <p:nvPicPr>
          <p:cNvPr id="7" name="Picture 6" descr="fdl3dqsigm_obsview_049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457200"/>
            <a:ext cx="3048000" cy="3048000"/>
          </a:xfrm>
          <a:prstGeom prst="rect">
            <a:avLst/>
          </a:prstGeom>
        </p:spPr>
      </p:pic>
      <p:pic>
        <p:nvPicPr>
          <p:cNvPr id="8" name="Picture 7" descr="hinode_xst_pre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457200"/>
            <a:ext cx="3048000" cy="3048000"/>
          </a:xfrm>
          <a:prstGeom prst="rect">
            <a:avLst/>
          </a:prstGeom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0" y="13716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"/>
                <a:cs typeface="Times"/>
              </a:rPr>
              <a:t>Pre-eruption coronal magnetic field with pink field lines indicating fields going through the current sheet</a:t>
            </a:r>
            <a:endParaRPr lang="en-US" sz="1200" dirty="0">
              <a:latin typeface="Times"/>
              <a:cs typeface="Time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4546937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"/>
                <a:cs typeface="Times"/>
              </a:rPr>
              <a:t>3D evolution of the coronal magnetic field from the simulation</a:t>
            </a:r>
            <a:endParaRPr lang="en-US" sz="1200" dirty="0">
              <a:latin typeface="Times"/>
              <a:cs typeface="Time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00800" y="3276601"/>
            <a:ext cx="10668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err="1" smtClean="0">
                <a:solidFill>
                  <a:schemeClr val="bg1"/>
                </a:solidFill>
                <a:latin typeface="Times"/>
                <a:cs typeface="Times"/>
              </a:rPr>
              <a:t>Hinode</a:t>
            </a:r>
            <a:r>
              <a:rPr lang="en-US" sz="1000" dirty="0" smtClean="0">
                <a:solidFill>
                  <a:schemeClr val="bg1"/>
                </a:solidFill>
                <a:latin typeface="Times"/>
                <a:cs typeface="Times"/>
              </a:rPr>
              <a:t> XRT</a:t>
            </a:r>
            <a:endParaRPr lang="en-US" sz="10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28800" y="3378200"/>
          <a:ext cx="533400" cy="127000"/>
        </p:xfrm>
        <a:graphic>
          <a:graphicData uri="http://schemas.openxmlformats.org/presentationml/2006/ole">
            <p:oleObj spid="_x0000_s111618" name="Equation" r:id="rId7" imgW="508000" imgH="1270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657600" y="65810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 smtClean="0">
                <a:solidFill>
                  <a:srgbClr val="0000FF"/>
                </a:solidFill>
                <a:latin typeface="Times"/>
                <a:cs typeface="Times"/>
              </a:rPr>
              <a:t>Fan (2011, </a:t>
            </a:r>
            <a:r>
              <a:rPr lang="en-US" sz="1200" i="1" dirty="0" err="1" smtClean="0">
                <a:solidFill>
                  <a:srgbClr val="0000FF"/>
                </a:solidFill>
                <a:latin typeface="Times"/>
                <a:cs typeface="Times"/>
              </a:rPr>
              <a:t>ApJ</a:t>
            </a:r>
            <a:r>
              <a:rPr lang="en-US" sz="1200" i="1" dirty="0" smtClean="0">
                <a:solidFill>
                  <a:srgbClr val="0000FF"/>
                </a:solidFill>
                <a:latin typeface="Times"/>
                <a:cs typeface="Times"/>
              </a:rPr>
              <a:t>, 740, 68)</a:t>
            </a:r>
            <a:endParaRPr lang="en-US" sz="1200" i="1" dirty="0">
              <a:solidFill>
                <a:srgbClr val="0000FF"/>
              </a:solidFill>
              <a:latin typeface="Times"/>
              <a:cs typeface="Times"/>
            </a:endParaRPr>
          </a:p>
        </p:txBody>
      </p:sp>
      <p:pic>
        <p:nvPicPr>
          <p:cNvPr id="13" name="movie_lfdl3d_comb.avi">
            <a:hlinkClick r:id="" action="ppaction://media"/>
          </p:cNvPr>
          <p:cNvPicPr/>
          <p:nvPr>
            <a:videoFile r:link="rId2"/>
          </p:nvPr>
        </p:nvPicPr>
        <p:blipFill>
          <a:blip r:embed="rId8"/>
          <a:stretch>
            <a:fillRect/>
          </a:stretch>
        </p:blipFill>
        <p:spPr>
          <a:xfrm>
            <a:off x="1752600" y="3581400"/>
            <a:ext cx="6096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AO slide template-landscape">
  <a:themeElements>
    <a:clrScheme name="HAO slide template-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AO slide template-landscape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ymbol" pitchFamily="18" charset="2"/>
          </a:defRPr>
        </a:defPPr>
      </a:lstStyle>
    </a:lnDef>
  </a:objectDefaults>
  <a:extraClrSchemeLst>
    <a:extraClrScheme>
      <a:clrScheme name="HAO slide template-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O slide template-landscap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Settings\tcantrel\Application Data\Microsoft\Templates\HAO slide template-landscape.pot</Template>
  <TotalTime>8868</TotalTime>
  <Words>191</Words>
  <Application>Microsoft Macintosh PowerPoint</Application>
  <PresentationFormat>On-screen Show (4:3)</PresentationFormat>
  <Paragraphs>7</Paragraphs>
  <Slides>1</Slides>
  <Notes>1</Notes>
  <HiddenSlides>0</HiddenSlides>
  <MMClips>1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HAO slide template-landscape</vt:lpstr>
      <vt:lpstr>Equation</vt:lpstr>
      <vt:lpstr>Slide 1</vt:lpstr>
    </vt:vector>
  </TitlesOfParts>
  <Company>HAO-NCAR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&lt;~36pt Arial Black&gt; Title</dc:title>
  <dc:creator>Terri A. Cantrell</dc:creator>
  <cp:lastModifiedBy>Yuhong Fan</cp:lastModifiedBy>
  <cp:revision>409</cp:revision>
  <dcterms:created xsi:type="dcterms:W3CDTF">2012-02-24T18:34:29Z</dcterms:created>
  <dcterms:modified xsi:type="dcterms:W3CDTF">2012-02-24T18:35:45Z</dcterms:modified>
</cp:coreProperties>
</file>