
<file path=[Content_Types].xml><?xml version="1.0" encoding="utf-8"?>
<Types xmlns="http://schemas.openxmlformats.org/package/2006/content-types">
  <Override PartName="/docProps/core.xml" ContentType="application/vnd.openxmlformats-package.core-properties+xml"/>
  <Default Extension="rels" ContentType="application/vnd.openxmlformats-package.relationships+xml"/>
  <Override PartName="/ppt/slideLayouts/slideLayout6.xml" ContentType="application/vnd.openxmlformats-officedocument.presentationml.slideLayout+xml"/>
  <Override PartName="/ppt/notesSlides/notesSlide2.xml" ContentType="application/vnd.openxmlformats-officedocument.presentationml.notesSlide+xml"/>
  <Override PartName="/ppt/slideLayouts/slideLayout8.xml" ContentType="application/vnd.openxmlformats-officedocument.presentationml.slideLayout+xml"/>
  <Override PartName="/ppt/slideLayouts/slideLayout1.xml" ContentType="application/vnd.openxmlformats-officedocument.presentationml.slideLayout+xml"/>
  <Default Extension="png" ContentType="image/png"/>
  <Override PartName="/ppt/slideLayouts/slideLayout11.xml" ContentType="application/vnd.openxmlformats-officedocument.presentationml.slideLayout+xml"/>
  <Override PartName="/ppt/slideLayouts/slideLayout3.xml" ContentType="application/vnd.openxmlformats-officedocument.presentationml.slideLayout+xml"/>
  <Default Extension="xml" ContentType="application/xml"/>
  <Override PartName="/ppt/slides/slide2.xml" ContentType="application/vnd.openxmlformats-officedocument.presentationml.slide+xml"/>
  <Override PartName="/docProps/app.xml" ContentType="application/vnd.openxmlformats-officedocument.extended-properties+xml"/>
  <Override PartName="/ppt/slideMasters/slideMaster1.xml" ContentType="application/vnd.openxmlformats-officedocument.presentationml.slideMaster+xml"/>
  <Override PartName="/ppt/notesMasters/notesMaster1.xml" ContentType="application/vnd.openxmlformats-officedocument.presentationml.notesMaster+xml"/>
  <Override PartName="/ppt/slideLayouts/slideLayout5.xml" ContentType="application/vnd.openxmlformats-officedocument.presentationml.slideLayout+xml"/>
  <Override PartName="/ppt/theme/theme2.xml" ContentType="application/vnd.openxmlformats-officedocument.theme+xml"/>
  <Override PartName="/ppt/viewProps.xml" ContentType="application/vnd.openxmlformats-officedocument.presentationml.viewProps+xml"/>
  <Override PartName="/ppt/slideLayouts/slideLayout7.xml" ContentType="application/vnd.openxmlformats-officedocument.presentationml.slideLayout+xml"/>
  <Override PartName="/ppt/notesSlides/notesSlide1.xml" ContentType="application/vnd.openxmlformats-officedocument.presentationml.notesSlide+xml"/>
  <Default Extension="gif" ContentType="image/gif"/>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2.xml" ContentType="application/vnd.openxmlformats-officedocument.presentationml.slideLayout+xml"/>
  <Default Extension="bin" ContentType="application/vnd.openxmlformats-officedocument.presentationml.printerSettings"/>
  <Override PartName="/ppt/slides/slide1.xml" ContentType="application/vnd.openxmlformats-officedocument.presentationml.slide+xml"/>
  <Default Extension="jpeg" ContentType="image/jpeg"/>
  <Override PartName="/ppt/slideLayouts/slideLayout4.xml" ContentType="application/vnd.openxmlformats-officedocument.presentationml.slideLayout+xml"/>
  <Override PartName="/ppt/tableStyles.xml" ContentType="application/vnd.openxmlformats-officedocument.presentationml.tableStyles+xml"/>
  <Override PartName="/ppt/theme/theme1.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notesMasterIdLst>
    <p:notesMasterId r:id="rId4"/>
  </p:notesMasterIdLst>
  <p:sldIdLst>
    <p:sldId id="256" r:id="rId2"/>
    <p:sldId id="257" r:id="rId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4660"/>
  </p:normalViewPr>
  <p:slideViewPr>
    <p:cSldViewPr snapToGrid="0" snapToObjects="1">
      <p:cViewPr varScale="1">
        <p:scale>
          <a:sx n="83" d="100"/>
          <a:sy n="83" d="100"/>
        </p:scale>
        <p:origin x="-968" y="-112"/>
      </p:cViewPr>
      <p:guideLst>
        <p:guide orient="horz" pos="2160"/>
        <p:guide pos="2880"/>
      </p:guideLst>
    </p:cSldViewPr>
  </p:slideViewPr>
  <p:notesTextViewPr>
    <p:cViewPr>
      <p:scale>
        <a:sx n="100" d="100"/>
        <a:sy n="100" d="100"/>
      </p:scale>
      <p:origin x="0" y="616"/>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03E3BA7-EE0D-9B42-8DED-475E902F7D3D}" type="datetimeFigureOut">
              <a:rPr lang="en-US" smtClean="0"/>
              <a:pPr/>
              <a:t>4/28/13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BC5115F-3484-8644-B6CD-43E23E039545}"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 this project, we aim to model the formation and buoyant rise of active region flux tubes in the solar convective envelope,</a:t>
            </a:r>
            <a:r>
              <a:rPr lang="en-US" baseline="0" dirty="0" smtClean="0"/>
              <a:t> with the top boundary reaching about 20 Mm below the photosphere.  In this example simulation, a </a:t>
            </a:r>
            <a:r>
              <a:rPr lang="en-US" baseline="0" dirty="0" err="1" smtClean="0"/>
              <a:t>toroidal</a:t>
            </a:r>
            <a:r>
              <a:rPr lang="en-US" baseline="0" dirty="0" smtClean="0"/>
              <a:t> flux tube of 100 </a:t>
            </a:r>
            <a:r>
              <a:rPr lang="en-US" baseline="0" dirty="0" err="1" smtClean="0"/>
              <a:t>kG</a:t>
            </a:r>
            <a:r>
              <a:rPr lang="en-US" baseline="0" dirty="0" smtClean="0"/>
              <a:t>, with a prescribed magnetic buoyancy pattern is inserted into the bottom of the rotating solar convective envelope with a statistically steady solution of giant-cell convection and solar-like differential rotation.  It is found that with 100kG initial field, </a:t>
            </a:r>
            <a:r>
              <a:rPr lang="en-US" sz="1200" kern="1200" dirty="0" smtClean="0">
                <a:solidFill>
                  <a:schemeClr val="tx1"/>
                </a:solidFill>
                <a:latin typeface="+mn-lt"/>
                <a:ea typeface="+mn-ea"/>
                <a:cs typeface="+mn-cs"/>
              </a:rPr>
              <a:t>the magnetic buoyancy largely determines the rise of the tube although strong down flows produce significant undulation and distortion to the shape of the emerging </a:t>
            </a:r>
            <a:r>
              <a:rPr lang="en-US" sz="1200" kern="1200" dirty="0" err="1" smtClean="0">
                <a:solidFill>
                  <a:schemeClr val="tx1"/>
                </a:solidFill>
                <a:latin typeface="+mn-lt"/>
                <a:ea typeface="+mn-ea"/>
                <a:cs typeface="+mn-cs"/>
              </a:rPr>
              <a:t>Ω</a:t>
            </a:r>
            <a:r>
              <a:rPr lang="en-US" sz="1200" kern="1200" dirty="0" smtClean="0">
                <a:solidFill>
                  <a:schemeClr val="tx1"/>
                </a:solidFill>
                <a:latin typeface="+mn-lt"/>
                <a:ea typeface="+mn-ea"/>
                <a:cs typeface="+mn-cs"/>
              </a:rPr>
              <a:t>-shaped tubes. The convective flows significantly reduce the rise time it takes for the apex of the flux tube to reach the top (about 27</a:t>
            </a:r>
            <a:r>
              <a:rPr lang="en-US" sz="1200" kern="1200" baseline="0" dirty="0" smtClean="0">
                <a:solidFill>
                  <a:schemeClr val="tx1"/>
                </a:solidFill>
                <a:latin typeface="+mn-lt"/>
                <a:ea typeface="+mn-ea"/>
                <a:cs typeface="+mn-cs"/>
              </a:rPr>
              <a:t> days)</a:t>
            </a:r>
            <a:r>
              <a:rPr lang="en-US" sz="1200" kern="1200" dirty="0" smtClean="0">
                <a:solidFill>
                  <a:schemeClr val="tx1"/>
                </a:solidFill>
                <a:latin typeface="+mn-lt"/>
                <a:ea typeface="+mn-ea"/>
                <a:cs typeface="+mn-cs"/>
              </a:rPr>
              <a:t>.  The apex portion rises nearly </a:t>
            </a:r>
            <a:r>
              <a:rPr lang="en-US" sz="1200" kern="1200" dirty="0" err="1" smtClean="0">
                <a:solidFill>
                  <a:schemeClr val="tx1"/>
                </a:solidFill>
                <a:latin typeface="+mn-lt"/>
                <a:ea typeface="+mn-ea"/>
                <a:cs typeface="+mn-cs"/>
              </a:rPr>
              <a:t>radially</a:t>
            </a:r>
            <a:r>
              <a:rPr lang="en-US" sz="1200" kern="1200" dirty="0" smtClean="0">
                <a:solidFill>
                  <a:schemeClr val="tx1"/>
                </a:solidFill>
                <a:latin typeface="+mn-lt"/>
                <a:ea typeface="+mn-ea"/>
                <a:cs typeface="+mn-cs"/>
              </a:rPr>
              <a:t> and produces an emerging region (see top panels,</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at a depth of about 30 Mm below the photosphere) with an overall tilt angle consistent with the active region tilts, although the emergence pattern is more complex compared to the case without convection (see next slide). Near the top boundary at a depth of about 30 Mm, the emerging flux shows a retrograde zonal flow of about 345 </a:t>
            </a:r>
            <a:r>
              <a:rPr lang="en-US" sz="1200" kern="1200" dirty="0" err="1" smtClean="0">
                <a:solidFill>
                  <a:schemeClr val="tx1"/>
                </a:solidFill>
                <a:latin typeface="+mn-lt"/>
                <a:ea typeface="+mn-ea"/>
                <a:cs typeface="+mn-cs"/>
              </a:rPr>
              <a:t>m/s</a:t>
            </a:r>
            <a:r>
              <a:rPr lang="en-US" sz="1200" kern="1200" dirty="0" smtClean="0">
                <a:solidFill>
                  <a:schemeClr val="tx1"/>
                </a:solidFill>
                <a:latin typeface="+mn-lt"/>
                <a:ea typeface="+mn-ea"/>
                <a:cs typeface="+mn-cs"/>
              </a:rPr>
              <a:t> relative to the mean flow at the latitude of emergence. In the </a:t>
            </a:r>
            <a:r>
              <a:rPr lang="en-US" sz="1200" kern="1200" smtClean="0">
                <a:solidFill>
                  <a:schemeClr val="tx1"/>
                </a:solidFill>
                <a:latin typeface="+mn-lt"/>
                <a:ea typeface="+mn-ea"/>
                <a:cs typeface="+mn-cs"/>
              </a:rPr>
              <a:t>lower </a:t>
            </a:r>
            <a:r>
              <a:rPr lang="en-US" sz="1200" kern="1200" smtClean="0">
                <a:solidFill>
                  <a:schemeClr val="tx1"/>
                </a:solidFill>
                <a:latin typeface="+mn-lt"/>
                <a:ea typeface="+mn-ea"/>
                <a:cs typeface="+mn-cs"/>
              </a:rPr>
              <a:t>panels, </a:t>
            </a:r>
            <a:r>
              <a:rPr lang="en-US" sz="1200" kern="1200" dirty="0" smtClean="0">
                <a:solidFill>
                  <a:schemeClr val="tx1"/>
                </a:solidFill>
                <a:latin typeface="+mn-lt"/>
                <a:ea typeface="+mn-ea"/>
                <a:cs typeface="+mn-cs"/>
              </a:rPr>
              <a:t>which show the volume rendering of B,</a:t>
            </a:r>
            <a:r>
              <a:rPr lang="en-US" sz="1200" kern="1200" baseline="0" dirty="0" smtClean="0">
                <a:solidFill>
                  <a:schemeClr val="tx1"/>
                </a:solidFill>
                <a:latin typeface="+mn-lt"/>
                <a:ea typeface="+mn-ea"/>
                <a:cs typeface="+mn-cs"/>
              </a:rPr>
              <a:t> the emerging apex first reaching the top is located to the right.</a:t>
            </a:r>
            <a:endParaRPr lang="en-US" dirty="0"/>
          </a:p>
        </p:txBody>
      </p:sp>
      <p:sp>
        <p:nvSpPr>
          <p:cNvPr id="4" name="Slide Number Placeholder 3"/>
          <p:cNvSpPr>
            <a:spLocks noGrp="1"/>
          </p:cNvSpPr>
          <p:nvPr>
            <p:ph type="sldNum" sz="quarter" idx="10"/>
          </p:nvPr>
        </p:nvSpPr>
        <p:spPr/>
        <p:txBody>
          <a:bodyPr/>
          <a:lstStyle/>
          <a:p>
            <a:fld id="{0BC5115F-3484-8644-B6CD-43E23E039545}"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 comparison</a:t>
            </a:r>
            <a:r>
              <a:rPr lang="en-US" baseline="0" dirty="0" smtClean="0"/>
              <a:t> of the buoyant rise of the same initial </a:t>
            </a:r>
            <a:r>
              <a:rPr lang="en-US" baseline="0" dirty="0" err="1" smtClean="0"/>
              <a:t>toroidal</a:t>
            </a:r>
            <a:r>
              <a:rPr lang="en-US" baseline="0" dirty="0" smtClean="0"/>
              <a:t> tube of 100kG with and without convection.</a:t>
            </a:r>
            <a:endParaRPr lang="en-US" dirty="0"/>
          </a:p>
        </p:txBody>
      </p:sp>
      <p:sp>
        <p:nvSpPr>
          <p:cNvPr id="4" name="Slide Number Placeholder 3"/>
          <p:cNvSpPr>
            <a:spLocks noGrp="1"/>
          </p:cNvSpPr>
          <p:nvPr>
            <p:ph type="sldNum" sz="quarter" idx="10"/>
          </p:nvPr>
        </p:nvSpPr>
        <p:spPr/>
        <p:txBody>
          <a:bodyPr/>
          <a:lstStyle/>
          <a:p>
            <a:fld id="{0BC5115F-3484-8644-B6CD-43E23E039545}" type="slidenum">
              <a:rPr lang="en-US" smtClean="0"/>
              <a:pPr/>
              <a:t>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2A7D34F-812E-134B-B267-24661E86C005}" type="datetimeFigureOut">
              <a:rPr lang="en-US" smtClean="0"/>
              <a:pPr/>
              <a:t>4/28/13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A6E620-DEC0-5241-AD2C-F04F52A4331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2A7D34F-812E-134B-B267-24661E86C005}" type="datetimeFigureOut">
              <a:rPr lang="en-US" smtClean="0"/>
              <a:pPr/>
              <a:t>4/28/13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A6E620-DEC0-5241-AD2C-F04F52A4331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2A7D34F-812E-134B-B267-24661E86C005}" type="datetimeFigureOut">
              <a:rPr lang="en-US" smtClean="0"/>
              <a:pPr/>
              <a:t>4/28/13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A6E620-DEC0-5241-AD2C-F04F52A4331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2A7D34F-812E-134B-B267-24661E86C005}" type="datetimeFigureOut">
              <a:rPr lang="en-US" smtClean="0"/>
              <a:pPr/>
              <a:t>4/28/13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A6E620-DEC0-5241-AD2C-F04F52A4331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2A7D34F-812E-134B-B267-24661E86C005}" type="datetimeFigureOut">
              <a:rPr lang="en-US" smtClean="0"/>
              <a:pPr/>
              <a:t>4/28/13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A6E620-DEC0-5241-AD2C-F04F52A4331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2A7D34F-812E-134B-B267-24661E86C005}" type="datetimeFigureOut">
              <a:rPr lang="en-US" smtClean="0"/>
              <a:pPr/>
              <a:t>4/28/13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A6E620-DEC0-5241-AD2C-F04F52A4331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2A7D34F-812E-134B-B267-24661E86C005}" type="datetimeFigureOut">
              <a:rPr lang="en-US" smtClean="0"/>
              <a:pPr/>
              <a:t>4/28/13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A6E620-DEC0-5241-AD2C-F04F52A4331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2A7D34F-812E-134B-B267-24661E86C005}" type="datetimeFigureOut">
              <a:rPr lang="en-US" smtClean="0"/>
              <a:pPr/>
              <a:t>4/28/13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6A6E620-DEC0-5241-AD2C-F04F52A4331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A7D34F-812E-134B-B267-24661E86C005}" type="datetimeFigureOut">
              <a:rPr lang="en-US" smtClean="0"/>
              <a:pPr/>
              <a:t>4/28/13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6A6E620-DEC0-5241-AD2C-F04F52A4331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2A7D34F-812E-134B-B267-24661E86C005}" type="datetimeFigureOut">
              <a:rPr lang="en-US" smtClean="0"/>
              <a:pPr/>
              <a:t>4/28/13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A6E620-DEC0-5241-AD2C-F04F52A4331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2A7D34F-812E-134B-B267-24661E86C005}" type="datetimeFigureOut">
              <a:rPr lang="en-US" smtClean="0"/>
              <a:pPr/>
              <a:t>4/28/13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A6E620-DEC0-5241-AD2C-F04F52A4331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A7D34F-812E-134B-B267-24661E86C005}" type="datetimeFigureOut">
              <a:rPr lang="en-US" smtClean="0"/>
              <a:pPr/>
              <a:t>4/28/13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A6E620-DEC0-5241-AD2C-F04F52A4331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4" Type="http://schemas.openxmlformats.org/officeDocument/2006/relationships/image" Target="../media/image1.png"/><Relationship Id="rId1" Type="http://schemas.openxmlformats.org/officeDocument/2006/relationships/video" Target="file://localhost/Users/yfan/work/data/fsam_paper/risetube_convs_visheat_wfm1_hrth/case0/hightres/movie_allcomb1.mp4" TargetMode="External"/><Relationship Id="rId2"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gif"/><Relationship Id="rId4" Type="http://schemas.openxmlformats.org/officeDocument/2006/relationships/image" Target="../media/image3.gif"/><Relationship Id="rId5" Type="http://schemas.openxmlformats.org/officeDocument/2006/relationships/image" Target="../media/image4.gif"/><Relationship Id="rId6" Type="http://schemas.openxmlformats.org/officeDocument/2006/relationships/image" Target="../media/image5.gif"/><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TextBox 4"/>
          <p:cNvSpPr txBox="1"/>
          <p:nvPr/>
        </p:nvSpPr>
        <p:spPr>
          <a:xfrm>
            <a:off x="0" y="0"/>
            <a:ext cx="9144000" cy="369332"/>
          </a:xfrm>
          <a:prstGeom prst="rect">
            <a:avLst/>
          </a:prstGeom>
          <a:noFill/>
        </p:spPr>
        <p:txBody>
          <a:bodyPr wrap="square" rtlCol="0">
            <a:spAutoFit/>
          </a:bodyPr>
          <a:lstStyle/>
          <a:p>
            <a:pPr algn="ctr"/>
            <a:r>
              <a:rPr lang="en-US" dirty="0" smtClean="0">
                <a:solidFill>
                  <a:srgbClr val="000090"/>
                </a:solidFill>
              </a:rPr>
              <a:t>Simulating the Buoyant Rise of Active Flux Tubes in a Solar-like Convective Envelope</a:t>
            </a:r>
            <a:endParaRPr lang="en-US" dirty="0">
              <a:solidFill>
                <a:srgbClr val="000090"/>
              </a:solidFill>
            </a:endParaRPr>
          </a:p>
        </p:txBody>
      </p:sp>
      <p:pic>
        <p:nvPicPr>
          <p:cNvPr id="6" name="movie_allcomb1.mp4">
            <a:hlinkClick r:id="" action="ppaction://media"/>
          </p:cNvPr>
          <p:cNvPicPr/>
          <p:nvPr>
            <a:videoFile r:link="rId1"/>
          </p:nvPr>
        </p:nvPicPr>
        <p:blipFill>
          <a:blip r:embed="rId4"/>
          <a:stretch>
            <a:fillRect/>
          </a:stretch>
        </p:blipFill>
        <p:spPr>
          <a:xfrm>
            <a:off x="0" y="1057275"/>
            <a:ext cx="9144000" cy="474345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6500" fill="hold"/>
                                        <p:tgtEl>
                                          <p:spTgt spid="6"/>
                                        </p:tgtEl>
                                      </p:cBhvr>
                                    </p:cmd>
                                  </p:childTnLst>
                                </p:cTn>
                              </p:par>
                            </p:childTnLst>
                          </p:cTn>
                        </p:par>
                      </p:childTnLst>
                    </p:cTn>
                  </p:par>
                </p:childTnLst>
              </p:cTn>
              <p:prevCondLst>
                <p:cond evt="onPrev" delay="0">
                  <p:tgtEl>
                    <p:sldTgt/>
                  </p:tgtEl>
                </p:cond>
              </p:prevCondLst>
              <p:nextCondLst>
                <p:cond evt="onNext" delay="0">
                  <p:tgtEl>
                    <p:sldTgt/>
                  </p:tgtEl>
                </p:cond>
              </p:nextCondLst>
            </p:seq>
            <p:video fullScrn="1">
              <p:cMediaNode>
                <p:cTn id="7" repeatCount="indefinite" fill="hold" display="0">
                  <p:stCondLst>
                    <p:cond delay="indefinite"/>
                  </p:stCondLst>
                  <p:endCondLst>
                    <p:cond evt="onNext" delay="0">
                      <p:tgtEl>
                        <p:sldTgt/>
                      </p:tgtEl>
                    </p:cond>
                    <p:cond evt="onPrev" delay="0">
                      <p:tgtEl>
                        <p:sldTgt/>
                      </p:tgtEl>
                    </p:cond>
                  </p:endCondLst>
                </p:cTn>
                <p:tgtEl>
                  <p:spTgt spid="6"/>
                </p:tgtEl>
              </p:cMediaNode>
            </p:video>
            <p:seq concurrent="1" nextAc="seek">
              <p:cTn id="8" restart="whenNotActive" fill="hold" evtFilter="cancelBubble" nodeType="interactiveSeq">
                <p:stCondLst>
                  <p:cond evt="onClick" delay="0">
                    <p:tgtEl>
                      <p:spTgt spid="6"/>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6"/>
                                        </p:tgtEl>
                                      </p:cBhvr>
                                    </p:cmd>
                                  </p:childTnLst>
                                </p:cTn>
                              </p:par>
                            </p:childTnLst>
                          </p:cTn>
                        </p:par>
                      </p:childTnLst>
                    </p:cTn>
                  </p:par>
                </p:childTnLst>
              </p:cTn>
              <p:nextCondLst>
                <p:cond evt="onClick" delay="0">
                  <p:tgtEl>
                    <p:spTgt spid="6"/>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2" name="Picture 1" descr="lframe_comb_028.gif"/>
          <p:cNvPicPr>
            <a:picLocks noChangeAspect="1"/>
          </p:cNvPicPr>
          <p:nvPr/>
        </p:nvPicPr>
        <p:blipFill>
          <a:blip r:embed="rId3"/>
          <a:stretch>
            <a:fillRect/>
          </a:stretch>
        </p:blipFill>
        <p:spPr>
          <a:xfrm>
            <a:off x="918066" y="2440464"/>
            <a:ext cx="7228460" cy="2409487"/>
          </a:xfrm>
          <a:prstGeom prst="rect">
            <a:avLst/>
          </a:prstGeom>
        </p:spPr>
      </p:pic>
      <p:pic>
        <p:nvPicPr>
          <p:cNvPr id="3" name="Picture 2" descr="lframe_comb_052.gif"/>
          <p:cNvPicPr>
            <a:picLocks noChangeAspect="1"/>
          </p:cNvPicPr>
          <p:nvPr/>
        </p:nvPicPr>
        <p:blipFill>
          <a:blip r:embed="rId4"/>
          <a:stretch>
            <a:fillRect/>
          </a:stretch>
        </p:blipFill>
        <p:spPr>
          <a:xfrm>
            <a:off x="918066" y="30977"/>
            <a:ext cx="7228460" cy="2409487"/>
          </a:xfrm>
          <a:prstGeom prst="rect">
            <a:avLst/>
          </a:prstGeom>
        </p:spPr>
      </p:pic>
      <p:pic>
        <p:nvPicPr>
          <p:cNvPr id="4" name="Picture 3" descr="mwdshellframe_br_052.gif"/>
          <p:cNvPicPr>
            <a:picLocks noChangeAspect="1"/>
          </p:cNvPicPr>
          <p:nvPr/>
        </p:nvPicPr>
        <p:blipFill>
          <a:blip r:embed="rId5"/>
          <a:stretch>
            <a:fillRect/>
          </a:stretch>
        </p:blipFill>
        <p:spPr>
          <a:xfrm>
            <a:off x="918066" y="4849950"/>
            <a:ext cx="3538246" cy="1983491"/>
          </a:xfrm>
          <a:prstGeom prst="rect">
            <a:avLst/>
          </a:prstGeom>
        </p:spPr>
      </p:pic>
      <p:pic>
        <p:nvPicPr>
          <p:cNvPr id="5" name="Picture 4" descr="mwdshellframe_br_056.gif"/>
          <p:cNvPicPr>
            <a:picLocks noChangeAspect="1"/>
          </p:cNvPicPr>
          <p:nvPr/>
        </p:nvPicPr>
        <p:blipFill>
          <a:blip r:embed="rId6"/>
          <a:stretch>
            <a:fillRect/>
          </a:stretch>
        </p:blipFill>
        <p:spPr>
          <a:xfrm>
            <a:off x="4610126" y="4874510"/>
            <a:ext cx="3536400" cy="1983490"/>
          </a:xfrm>
          <a:prstGeom prst="rect">
            <a:avLst/>
          </a:prstGeom>
        </p:spPr>
      </p:pic>
      <p:sp>
        <p:nvSpPr>
          <p:cNvPr id="6" name="TextBox 5"/>
          <p:cNvSpPr txBox="1"/>
          <p:nvPr/>
        </p:nvSpPr>
        <p:spPr>
          <a:xfrm>
            <a:off x="933367" y="30977"/>
            <a:ext cx="2386856" cy="276999"/>
          </a:xfrm>
          <a:prstGeom prst="rect">
            <a:avLst/>
          </a:prstGeom>
          <a:noFill/>
        </p:spPr>
        <p:txBody>
          <a:bodyPr wrap="square" rtlCol="0">
            <a:spAutoFit/>
          </a:bodyPr>
          <a:lstStyle/>
          <a:p>
            <a:pPr algn="ctr"/>
            <a:r>
              <a:rPr lang="en-US" sz="1200" dirty="0" smtClean="0">
                <a:solidFill>
                  <a:schemeClr val="bg1"/>
                </a:solidFill>
                <a:latin typeface="Times"/>
                <a:cs typeface="Times"/>
              </a:rPr>
              <a:t>no convection</a:t>
            </a:r>
            <a:endParaRPr lang="en-US" sz="1200" dirty="0">
              <a:solidFill>
                <a:schemeClr val="bg1"/>
              </a:solidFill>
              <a:latin typeface="Times"/>
              <a:cs typeface="Times"/>
            </a:endParaRPr>
          </a:p>
        </p:txBody>
      </p:sp>
      <p:sp>
        <p:nvSpPr>
          <p:cNvPr id="7" name="TextBox 6"/>
          <p:cNvSpPr txBox="1"/>
          <p:nvPr/>
        </p:nvSpPr>
        <p:spPr>
          <a:xfrm>
            <a:off x="963359" y="2432330"/>
            <a:ext cx="2386856" cy="307777"/>
          </a:xfrm>
          <a:prstGeom prst="rect">
            <a:avLst/>
          </a:prstGeom>
          <a:noFill/>
        </p:spPr>
        <p:txBody>
          <a:bodyPr wrap="square" rtlCol="0">
            <a:spAutoFit/>
          </a:bodyPr>
          <a:lstStyle/>
          <a:p>
            <a:pPr algn="ctr"/>
            <a:r>
              <a:rPr lang="en-US" sz="1400" dirty="0" smtClean="0">
                <a:solidFill>
                  <a:schemeClr val="bg1"/>
                </a:solidFill>
                <a:latin typeface="Times"/>
                <a:cs typeface="Times"/>
              </a:rPr>
              <a:t>with convection</a:t>
            </a:r>
            <a:endParaRPr lang="en-US" sz="1400" dirty="0">
              <a:solidFill>
                <a:schemeClr val="bg1"/>
              </a:solidFill>
              <a:latin typeface="Times"/>
              <a:cs typeface="Times"/>
            </a:endParaRPr>
          </a:p>
        </p:txBody>
      </p:sp>
      <p:sp>
        <p:nvSpPr>
          <p:cNvPr id="8" name="TextBox 7"/>
          <p:cNvSpPr txBox="1"/>
          <p:nvPr/>
        </p:nvSpPr>
        <p:spPr>
          <a:xfrm>
            <a:off x="4610126" y="4874510"/>
            <a:ext cx="1454762" cy="276999"/>
          </a:xfrm>
          <a:prstGeom prst="rect">
            <a:avLst/>
          </a:prstGeom>
          <a:noFill/>
        </p:spPr>
        <p:txBody>
          <a:bodyPr wrap="square" rtlCol="0">
            <a:spAutoFit/>
          </a:bodyPr>
          <a:lstStyle/>
          <a:p>
            <a:pPr algn="ctr"/>
            <a:r>
              <a:rPr lang="en-US" sz="1200" dirty="0" smtClean="0">
                <a:latin typeface="Times"/>
                <a:cs typeface="Times"/>
              </a:rPr>
              <a:t>with convection</a:t>
            </a:r>
            <a:endParaRPr lang="en-US" sz="1200" dirty="0">
              <a:latin typeface="Times"/>
              <a:cs typeface="Times"/>
            </a:endParaRPr>
          </a:p>
        </p:txBody>
      </p:sp>
      <p:sp>
        <p:nvSpPr>
          <p:cNvPr id="9" name="TextBox 8"/>
          <p:cNvSpPr txBox="1"/>
          <p:nvPr/>
        </p:nvSpPr>
        <p:spPr>
          <a:xfrm>
            <a:off x="918066" y="4873920"/>
            <a:ext cx="1454762" cy="276999"/>
          </a:xfrm>
          <a:prstGeom prst="rect">
            <a:avLst/>
          </a:prstGeom>
          <a:noFill/>
        </p:spPr>
        <p:txBody>
          <a:bodyPr wrap="square" rtlCol="0">
            <a:spAutoFit/>
          </a:bodyPr>
          <a:lstStyle/>
          <a:p>
            <a:pPr algn="ctr"/>
            <a:r>
              <a:rPr lang="en-US" sz="1200" dirty="0" smtClean="0">
                <a:latin typeface="Times"/>
                <a:cs typeface="Times"/>
              </a:rPr>
              <a:t>no convection</a:t>
            </a:r>
            <a:endParaRPr lang="en-US" sz="1200" dirty="0">
              <a:latin typeface="Times"/>
              <a:cs typeface="Times"/>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174</TotalTime>
  <Words>314</Words>
  <Application>Microsoft Macintosh PowerPoint</Application>
  <PresentationFormat>On-screen Show (4:3)</PresentationFormat>
  <Paragraphs>9</Paragraphs>
  <Slides>2</Slides>
  <Notes>2</Notes>
  <HiddenSlides>0</HiddenSlides>
  <MMClips>1</MMClips>
  <ScaleCrop>false</ScaleCrop>
  <HeadingPairs>
    <vt:vector size="4" baseType="variant">
      <vt:variant>
        <vt:lpstr>Design Template</vt:lpstr>
      </vt:variant>
      <vt:variant>
        <vt:i4>1</vt:i4>
      </vt:variant>
      <vt:variant>
        <vt:lpstr>Slide Titles</vt:lpstr>
      </vt:variant>
      <vt:variant>
        <vt:i4>2</vt:i4>
      </vt:variant>
    </vt:vector>
  </HeadingPairs>
  <TitlesOfParts>
    <vt:vector size="3" baseType="lpstr">
      <vt:lpstr>Office Theme</vt:lpstr>
      <vt:lpstr>Slide 1</vt:lpstr>
      <vt:lpstr>Slide 2</vt:lpstr>
    </vt:vector>
  </TitlesOfParts>
  <Company>HAO NCAR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Yuhong Fan</dc:creator>
  <cp:lastModifiedBy>Yuhong Fan</cp:lastModifiedBy>
  <cp:revision>15</cp:revision>
  <dcterms:created xsi:type="dcterms:W3CDTF">2013-04-28T06:09:35Z</dcterms:created>
  <dcterms:modified xsi:type="dcterms:W3CDTF">2013-04-28T06:12:16Z</dcterms:modified>
</cp:coreProperties>
</file>