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4" r:id="rId1"/>
  </p:sldMasterIdLst>
  <p:notesMasterIdLst>
    <p:notesMasterId r:id="rId4"/>
  </p:notesMasterIdLst>
  <p:handoutMasterIdLst>
    <p:handoutMasterId r:id="rId5"/>
  </p:handoutMasterIdLst>
  <p:sldIdLst>
    <p:sldId id="258" r:id="rId2"/>
    <p:sldId id="259" r:id="rId3"/>
  </p:sldIdLst>
  <p:sldSz cx="9144000" cy="6858000" type="screen4x3"/>
  <p:notesSz cx="6985000" cy="9271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07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07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07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07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-107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pitchFamily="-107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pitchFamily="-107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pitchFamily="-107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pitchFamily="-107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EAEAEA"/>
    <a:srgbClr val="00007A"/>
    <a:srgbClr val="000058"/>
    <a:srgbClr val="000066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33" autoAdjust="0"/>
  </p:normalViewPr>
  <p:slideViewPr>
    <p:cSldViewPr>
      <p:cViewPr>
        <p:scale>
          <a:sx n="100" d="100"/>
          <a:sy n="100" d="100"/>
        </p:scale>
        <p:origin x="-552" y="-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2934" y="-108"/>
      </p:cViewPr>
      <p:guideLst>
        <p:guide orient="horz" pos="2920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5" tIns="46437" rIns="92875" bIns="46437" numCol="1" anchor="t" anchorCtr="0" compatLnSpc="1">
            <a:prstTxWarp prst="textNoShape">
              <a:avLst/>
            </a:prstTxWarp>
          </a:bodyPr>
          <a:lstStyle>
            <a:lvl1pPr algn="l" defTabSz="928688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5" tIns="46437" rIns="92875" bIns="46437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745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5" tIns="46437" rIns="92875" bIns="46437" numCol="1" anchor="b" anchorCtr="0" compatLnSpc="1">
            <a:prstTxWarp prst="textNoShape">
              <a:avLst/>
            </a:prstTxWarp>
          </a:bodyPr>
          <a:lstStyle>
            <a:lvl1pPr algn="l" defTabSz="928688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7638" y="880745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5" tIns="46437" rIns="92875" bIns="46437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fld id="{915E637B-78E6-954B-96D6-AB6C140FA1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441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5" tIns="46437" rIns="92875" bIns="46437" numCol="1" anchor="t" anchorCtr="0" compatLnSpc="1">
            <a:prstTxWarp prst="textNoShape">
              <a:avLst/>
            </a:prstTxWarp>
          </a:bodyPr>
          <a:lstStyle>
            <a:lvl1pPr algn="l" defTabSz="928688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5" tIns="46437" rIns="92875" bIns="46437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3725"/>
            <a:ext cx="5121275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5" tIns="46437" rIns="92875" bIns="464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745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5" tIns="46437" rIns="92875" bIns="46437" numCol="1" anchor="b" anchorCtr="0" compatLnSpc="1">
            <a:prstTxWarp prst="textNoShape">
              <a:avLst/>
            </a:prstTxWarp>
          </a:bodyPr>
          <a:lstStyle>
            <a:lvl1pPr algn="l" defTabSz="928688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7638" y="880745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5" tIns="46437" rIns="92875" bIns="46437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fld id="{26A95247-DE6E-0247-B535-AC671194B3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030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/>
              <a:buNone/>
            </a:pPr>
            <a:endParaRPr lang="en-US" sz="1200" i="0" kern="1200" dirty="0" smtClean="0">
              <a:solidFill>
                <a:schemeClr val="tx1"/>
              </a:solidFill>
              <a:effectLst/>
              <a:latin typeface="Times New Roman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95247-DE6E-0247-B535-AC671194B31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30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/>
              <a:buNone/>
            </a:pPr>
            <a:endParaRPr lang="en-US" sz="1200" i="0" kern="1200" dirty="0" smtClean="0">
              <a:solidFill>
                <a:schemeClr val="tx1"/>
              </a:solidFill>
              <a:effectLst/>
              <a:latin typeface="Times New Roman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95247-DE6E-0247-B535-AC671194B31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30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8077200" y="2971800"/>
            <a:ext cx="129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defRPr/>
            </a:pPr>
            <a:endParaRPr kumimoji="1" lang="en-US" sz="1600">
              <a:solidFill>
                <a:srgbClr val="000000"/>
              </a:solidFill>
              <a:latin typeface="Times New Roman" pitchFamily="18" charset="0"/>
              <a:ea typeface="ＭＳ Ｐゴシック" charset="-128"/>
              <a:cs typeface="ＭＳ Ｐゴシック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 Black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 Black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 Black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 Black" pitchFamily="34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 Black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 Black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 Black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000099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533400"/>
          </a:xfrm>
        </p:spPr>
        <p:txBody>
          <a:bodyPr/>
          <a:lstStyle/>
          <a:p>
            <a:r>
              <a:rPr lang="en-US" sz="1800" dirty="0" smtClean="0"/>
              <a:t>Plans for Year 4 and Year 5</a:t>
            </a:r>
            <a:endParaRPr lang="en-US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685800"/>
            <a:ext cx="8686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-114300" algn="l">
              <a:buFont typeface="Arial"/>
              <a:buChar char="•"/>
            </a:pPr>
            <a:r>
              <a:rPr lang="en-US" sz="2000" b="1" dirty="0" smtClean="0"/>
              <a:t>Science objectives: modeling the solar dynamo and emerging flux</a:t>
            </a:r>
          </a:p>
          <a:p>
            <a:pPr algn="l"/>
            <a:endParaRPr lang="en-US" sz="2000" b="1" dirty="0" smtClean="0"/>
          </a:p>
          <a:p>
            <a:pPr marL="800100" lvl="1" indent="-342900" algn="l">
              <a:buFont typeface="Wingdings" charset="2"/>
              <a:buChar char="Ø"/>
            </a:pPr>
            <a:r>
              <a:rPr lang="en-US" sz="2000" dirty="0"/>
              <a:t>Carry out convective dynamo simulations with FSAM that include a thin overshoot shear layer at the bottom of the CZ to study its role in the amplification and storage of the strong </a:t>
            </a:r>
            <a:r>
              <a:rPr lang="en-US" sz="2000" dirty="0" err="1"/>
              <a:t>toroidal</a:t>
            </a:r>
            <a:r>
              <a:rPr lang="en-US" sz="2000" dirty="0"/>
              <a:t> mean field</a:t>
            </a:r>
            <a:r>
              <a:rPr lang="en-US" sz="2000" dirty="0" smtClean="0"/>
              <a:t>.</a:t>
            </a:r>
          </a:p>
          <a:p>
            <a:pPr marL="800100" lvl="1" indent="-342900" algn="l">
              <a:buFont typeface="Wingdings" charset="2"/>
              <a:buChar char="Ø"/>
            </a:pPr>
            <a:endParaRPr lang="en-US" sz="2000" dirty="0" smtClean="0"/>
          </a:p>
          <a:p>
            <a:pPr marL="800100" lvl="1" indent="-342900" algn="l">
              <a:buFont typeface="Wingdings" charset="2"/>
              <a:buChar char="Ø"/>
            </a:pPr>
            <a:r>
              <a:rPr lang="en-US" sz="2000" dirty="0" smtClean="0"/>
              <a:t>Simulate the formation of sunspots and active regions from dynamo generated emerging fields by coupling FSAM to near surface layer radiation MHD simulations (initial </a:t>
            </a:r>
            <a:r>
              <a:rPr lang="en-US" sz="2000" dirty="0" err="1" smtClean="0"/>
              <a:t>FSAM</a:t>
            </a:r>
            <a:r>
              <a:rPr lang="en-US" sz="2000" dirty="0" err="1" smtClean="0">
                <a:sym typeface="Wingdings"/>
              </a:rPr>
              <a:t>MURaM</a:t>
            </a:r>
            <a:r>
              <a:rPr lang="en-US" sz="2000" dirty="0" smtClean="0">
                <a:sym typeface="Wingdings"/>
              </a:rPr>
              <a:t> tests show promising results)</a:t>
            </a:r>
            <a:endParaRPr lang="en-US" sz="2000" dirty="0">
              <a:sym typeface="Wingdings"/>
            </a:endParaRPr>
          </a:p>
          <a:p>
            <a:pPr marL="1257300" lvl="2" indent="-342900" algn="l">
              <a:buFont typeface="Wingdings" charset="2"/>
              <a:buChar char="²"/>
            </a:pPr>
            <a:r>
              <a:rPr lang="en-US" sz="2000" dirty="0" smtClean="0"/>
              <a:t>Understand the origin of the observed active region properties and their connection to the dynamo and giant cell convection.</a:t>
            </a:r>
          </a:p>
          <a:p>
            <a:pPr marL="1257300" lvl="2" indent="-342900" algn="l">
              <a:buFont typeface="Wingdings" charset="2"/>
              <a:buChar char="²"/>
            </a:pPr>
            <a:r>
              <a:rPr lang="en-US" sz="2000" dirty="0" smtClean="0"/>
              <a:t>The near surface layer radiation MHD simulation data can provide synthetic test beds for local </a:t>
            </a:r>
            <a:r>
              <a:rPr lang="en-US" sz="2000" dirty="0" err="1" smtClean="0"/>
              <a:t>helioseismic</a:t>
            </a:r>
            <a:r>
              <a:rPr lang="en-US" sz="2000" dirty="0" smtClean="0"/>
              <a:t> diagnostics of active region flux emergence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533400"/>
          </a:xfrm>
        </p:spPr>
        <p:txBody>
          <a:bodyPr/>
          <a:lstStyle/>
          <a:p>
            <a:r>
              <a:rPr lang="en-US" sz="1800" dirty="0" smtClean="0"/>
              <a:t>Plans for Year 4 and Year 5</a:t>
            </a:r>
            <a:endParaRPr lang="en-US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685800"/>
            <a:ext cx="868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2000" b="1" dirty="0" smtClean="0"/>
              <a:t>Code Deliverable to CCMC:</a:t>
            </a:r>
          </a:p>
          <a:p>
            <a:pPr algn="l"/>
            <a:endParaRPr lang="en-US" sz="2000" b="1" dirty="0" smtClean="0"/>
          </a:p>
          <a:p>
            <a:pPr marL="800100" lvl="1" indent="-342900" algn="l">
              <a:buFont typeface="Wingdings" charset="2"/>
              <a:buChar char="Ø"/>
            </a:pPr>
            <a:r>
              <a:rPr lang="en-US" sz="2000" dirty="0" smtClean="0"/>
              <a:t>FSAM is already integrated into the SWMF as its CZ module and can run stand-alone or controlled by the SWMF.  Need to set up the environment to allow for run on request for specific problems (dynamo, rising flux tubes). </a:t>
            </a:r>
          </a:p>
          <a:p>
            <a:pPr lvl="1" algn="l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128686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HAO slide template-landscape">
  <a:themeElements>
    <a:clrScheme name="HAO slide template-landscap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HAO slide template-landscape">
      <a:majorFont>
        <a:latin typeface="Arial Black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Symbol" pitchFamily="18" charset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Symbol" pitchFamily="18" charset="2"/>
          </a:defRPr>
        </a:defPPr>
      </a:lstStyle>
    </a:lnDef>
  </a:objectDefaults>
  <a:extraClrSchemeLst>
    <a:extraClrScheme>
      <a:clrScheme name="HAO slide template-landscap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O slide template-landscap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O slide template-landscap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O slide template-landscap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O slide template-landscap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O slide template-landscap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O slide template-landscap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Settings\tcantrel\Application Data\Microsoft\Templates\HAO slide template-landscape.pot</Template>
  <TotalTime>914</TotalTime>
  <Words>188</Words>
  <Application>Microsoft Macintosh PowerPoint</Application>
  <PresentationFormat>On-screen Show (4:3)</PresentationFormat>
  <Paragraphs>14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1_HAO slide template-landscape</vt:lpstr>
      <vt:lpstr>Plans for Year 4 and Year 5</vt:lpstr>
      <vt:lpstr>Plans for Year 4 and Year 5</vt:lpstr>
    </vt:vector>
  </TitlesOfParts>
  <Company>HAO-NCAR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&lt;~36pt Arial Black&gt; Title</dc:title>
  <dc:creator>Terri A. Cantrell</dc:creator>
  <cp:lastModifiedBy>yuhong</cp:lastModifiedBy>
  <cp:revision>81</cp:revision>
  <dcterms:created xsi:type="dcterms:W3CDTF">2014-06-27T15:26:21Z</dcterms:created>
  <dcterms:modified xsi:type="dcterms:W3CDTF">2016-05-11T16:18:54Z</dcterms:modified>
</cp:coreProperties>
</file>