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theme/theme7.xml" ContentType="application/vnd.openxmlformats-officedocument.theme+xml"/>
  <Override PartName="/ppt/slideMasters/slideMaster6.xml" ContentType="application/vnd.openxmlformats-officedocument.presentationml.slideMaster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slideMasters/slideMaster4.xml" ContentType="application/vnd.openxmlformats-officedocument.presentationml.slideMaster+xml"/>
  <Default Extension="vml" ContentType="application/vnd.openxmlformats-officedocument.vmlDrawing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1.bin" ContentType="application/vnd.openxmlformats-officedocument.oleObject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</p:sldMasterIdLst>
  <p:notesMasterIdLst>
    <p:notesMasterId r:id="rId16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6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9FE2-1E89-2B4E-A8D3-8552CA17A533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DA66C-6E75-5A40-A3DB-60D3840878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C9B26-797A-4147-B402-2320ADE0A1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77200" y="2971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9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7.pdf"/><Relationship Id="rId5" Type="http://schemas.openxmlformats.org/officeDocument/2006/relationships/image" Target="../media/image63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fan/work/presentations/lws2013/movie_combine_bv_2550-2554.mov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yfan/work/presentations/lws2013/emgregions.mov" TargetMode="Externa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"/>
                <a:ea typeface="ＭＳ Ｐゴシック" charset="-128"/>
                <a:cs typeface="Times"/>
              </a:rPr>
              <a:t>FSAM update following last TIM</a:t>
            </a:r>
            <a:endParaRPr lang="en-US" sz="2400" b="1" dirty="0">
              <a:solidFill>
                <a:srgbClr val="0000FF"/>
              </a:solidFill>
              <a:latin typeface="Times"/>
              <a:ea typeface="ＭＳ Ｐゴシック" charset="-128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5632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30188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Completed converting the FSAM code to SWMF format and have put it into the SWMF as its CZ (Convection Zone) model running on Yellowstone of NCAR/NWSC. The CZ model is now set up to run stand-alone for several problems:</a:t>
            </a:r>
          </a:p>
          <a:p>
            <a:pPr marL="692150" lvl="1" indent="-2349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Isolated buoyant flux tubes with and without rotating convection</a:t>
            </a:r>
          </a:p>
          <a:p>
            <a:pPr marL="692150" lvl="1" indent="-2349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Convective dynamo</a:t>
            </a:r>
          </a:p>
          <a:p>
            <a:pPr marL="692150" lvl="1" indent="-2349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  <a:p>
            <a:pPr marL="230188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Implemented the overshoot </a:t>
            </a:r>
            <a:r>
              <a:rPr lang="en-US" dirty="0" smtClean="0"/>
              <a:t>upper boundary layer (by enforcing a stable entropy gradient in this top layer) to allow flow through the top boundary of the useful physical domain.</a:t>
            </a:r>
          </a:p>
          <a:p>
            <a:pPr marL="687388" lvl="1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/>
              <a:t>Tested this for the isolated rising flux tube simulations, which seem to improve the tilt angles of the rising tubes.</a:t>
            </a:r>
          </a:p>
          <a:p>
            <a:pPr marL="687388" lvl="1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/>
              <a:t>Still need to test this for convective dynamo and understand its effect on differential rotation</a:t>
            </a:r>
          </a:p>
          <a:p>
            <a:pPr marL="687388" lvl="1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/>
              <a:t>Also set up for adding the lower overshoot region and </a:t>
            </a:r>
            <a:r>
              <a:rPr lang="en-US" dirty="0" err="1" smtClean="0"/>
              <a:t>tachocline</a:t>
            </a:r>
            <a:endParaRPr lang="en-US" dirty="0" smtClean="0"/>
          </a:p>
          <a:p>
            <a:pPr marL="230188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  <a:p>
            <a:pPr marL="230188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Continue with convective dynamo simulations:</a:t>
            </a:r>
          </a:p>
          <a:p>
            <a:pPr marL="687388" lvl="1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Mean field with irregular cyclic behavior</a:t>
            </a:r>
          </a:p>
          <a:p>
            <a:pPr marL="687388" lvl="1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Presence of the magnetic field is important for maintaining a solar like differential rotation</a:t>
            </a:r>
          </a:p>
          <a:p>
            <a:pPr marL="687388" lvl="1" indent="-230188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There are strong flux emergence events that may be used to couple to near surface layer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652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FSAM</a:t>
            </a:r>
            <a:endParaRPr lang="en-US" sz="1600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52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ASH</a:t>
            </a:r>
            <a:endParaRPr lang="en-US" sz="1600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Times"/>
                <a:ea typeface="ＭＳ Ｐゴシック" charset="-128"/>
                <a:cs typeface="Times"/>
              </a:rPr>
              <a:t>A comparison between FSAM and ASH of a hydro simulation of rotating convection</a:t>
            </a:r>
            <a:endParaRPr lang="en-US" dirty="0">
              <a:solidFill>
                <a:srgbClr val="0000FF"/>
              </a:solidFill>
              <a:latin typeface="Times"/>
              <a:ea typeface="ＭＳ Ｐゴシック" charset="-128"/>
              <a:cs typeface="Times"/>
            </a:endParaRPr>
          </a:p>
        </p:txBody>
      </p:sp>
      <p:pic>
        <p:nvPicPr>
          <p:cNvPr id="12" name="Picture 11" descr="fsampaperfig_compvr_fsam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2743017" cy="1536090"/>
          </a:xfrm>
          <a:prstGeom prst="rect">
            <a:avLst/>
          </a:prstGeom>
        </p:spPr>
      </p:pic>
      <p:pic>
        <p:nvPicPr>
          <p:cNvPr id="13" name="Picture 12" descr="fsampaperfig_compvr_fsam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895600"/>
            <a:ext cx="2743017" cy="1536090"/>
          </a:xfrm>
          <a:prstGeom prst="rect">
            <a:avLst/>
          </a:prstGeom>
        </p:spPr>
      </p:pic>
      <p:pic>
        <p:nvPicPr>
          <p:cNvPr id="14" name="Picture 13" descr="fsampaperfig_compvr_fsam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648200"/>
            <a:ext cx="2743017" cy="1536090"/>
          </a:xfrm>
          <a:prstGeom prst="rect">
            <a:avLst/>
          </a:prstGeom>
        </p:spPr>
      </p:pic>
      <p:pic>
        <p:nvPicPr>
          <p:cNvPr id="15" name="Picture 14" descr="fsampaperfig_compvr_ash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143000"/>
            <a:ext cx="2743017" cy="1536090"/>
          </a:xfrm>
          <a:prstGeom prst="rect">
            <a:avLst/>
          </a:prstGeom>
        </p:spPr>
      </p:pic>
      <p:pic>
        <p:nvPicPr>
          <p:cNvPr id="16" name="Picture 15" descr="fsampaperfig_compvr_ash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95600"/>
            <a:ext cx="2743017" cy="1536090"/>
          </a:xfrm>
          <a:prstGeom prst="rect">
            <a:avLst/>
          </a:prstGeom>
        </p:spPr>
      </p:pic>
      <p:pic>
        <p:nvPicPr>
          <p:cNvPr id="17" name="Picture 16" descr="fsampaperfig_compvr_ash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648200"/>
            <a:ext cx="2743017" cy="153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sampaperfig_omgmeri_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583" y="366"/>
            <a:ext cx="1676217" cy="3352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ASH</a:t>
            </a:r>
            <a:endParaRPr lang="en-US" sz="1600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pic>
        <p:nvPicPr>
          <p:cNvPr id="10" name="Picture 9" descr="fsampaperfig_omgmeri_bench_ta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83" y="0"/>
            <a:ext cx="1676217" cy="3352434"/>
          </a:xfrm>
          <a:prstGeom prst="rect">
            <a:avLst/>
          </a:prstGeom>
        </p:spPr>
      </p:pic>
      <p:pic>
        <p:nvPicPr>
          <p:cNvPr id="11" name="Picture 10" descr="fsampaperfig_omgmeri_benchc_ta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0"/>
            <a:ext cx="16764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FSAM</a:t>
            </a:r>
            <a:endParaRPr lang="en-US" sz="1600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pic>
        <p:nvPicPr>
          <p:cNvPr id="13" name="Picture 12" descr="fsampaperfig_rhovt_bench_ta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352800"/>
            <a:ext cx="1752600" cy="3505200"/>
          </a:xfrm>
          <a:prstGeom prst="rect">
            <a:avLst/>
          </a:prstGeom>
        </p:spPr>
      </p:pic>
      <p:pic>
        <p:nvPicPr>
          <p:cNvPr id="14" name="Picture 13" descr="fsampaperfig_rhovt_benchc_tav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352800"/>
            <a:ext cx="1752600" cy="3505200"/>
          </a:xfrm>
          <a:prstGeom prst="rect">
            <a:avLst/>
          </a:prstGeom>
        </p:spPr>
      </p:pic>
      <p:pic>
        <p:nvPicPr>
          <p:cNvPr id="15" name="Picture 14" descr="fsampaperfig_rhovt_as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3352800"/>
            <a:ext cx="1752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sampaperfig_comph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2880360" cy="6172200"/>
          </a:xfrm>
          <a:prstGeom prst="rect">
            <a:avLst/>
          </a:prstGeom>
        </p:spPr>
      </p:pic>
      <p:pic>
        <p:nvPicPr>
          <p:cNvPr id="6" name="Picture 5" descr="fsampaperfig_comp_s_dsd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44" y="1143000"/>
            <a:ext cx="3657356" cy="5486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Times"/>
                <a:ea typeface="ＭＳ Ｐゴシック" charset="-128"/>
                <a:cs typeface="Times"/>
              </a:rPr>
              <a:t>A comparison between FSAM and ASH of a hydro simulation of rotating convection</a:t>
            </a:r>
            <a:endParaRPr lang="en-US" dirty="0">
              <a:solidFill>
                <a:srgbClr val="0000FF"/>
              </a:solidFill>
              <a:latin typeface="Times"/>
              <a:ea typeface="ＭＳ Ｐゴシック" charset="-128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namopaperfig_lat_time_b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6" y="381000"/>
            <a:ext cx="5486034" cy="2743017"/>
          </a:xfrm>
          <a:prstGeom prst="rect">
            <a:avLst/>
          </a:prstGeom>
        </p:spPr>
      </p:pic>
      <p:pic>
        <p:nvPicPr>
          <p:cNvPr id="3" name="Picture 2" descr="dynamopaperfig_lat_time_an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66" y="3581400"/>
            <a:ext cx="5486034" cy="2743017"/>
          </a:xfrm>
          <a:prstGeom prst="rect">
            <a:avLst/>
          </a:prstGeom>
        </p:spPr>
      </p:pic>
      <p:pic>
        <p:nvPicPr>
          <p:cNvPr id="4" name="Picture 3" descr="dynamopaperfig_b3meri_it25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0"/>
            <a:ext cx="1676400" cy="3352800"/>
          </a:xfrm>
          <a:prstGeom prst="rect">
            <a:avLst/>
          </a:prstGeom>
        </p:spPr>
      </p:pic>
      <p:pic>
        <p:nvPicPr>
          <p:cNvPr id="5" name="Picture 4" descr="dynamopaperfig_anum_it255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3124200"/>
            <a:ext cx="1676400" cy="3352800"/>
          </a:xfrm>
          <a:prstGeom prst="rect">
            <a:avLst/>
          </a:prstGeom>
        </p:spPr>
      </p:pic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6781800" y="6316663"/>
          <a:ext cx="1447800" cy="465137"/>
        </p:xfrm>
        <a:graphic>
          <a:graphicData uri="http://schemas.openxmlformats.org/presentationml/2006/ole">
            <p:oleObj spid="_x0000_s30722" name="Equation" r:id="rId7" imgW="1384300" imgH="4445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  <a:latin typeface="Times"/>
                <a:cs typeface="Times"/>
              </a:rPr>
              <a:t>convective </a:t>
            </a:r>
            <a:r>
              <a:rPr lang="en-US" sz="1800" b="1" dirty="0" smtClean="0">
                <a:solidFill>
                  <a:srgbClr val="0000FF"/>
                </a:solidFill>
                <a:latin typeface="Times"/>
                <a:cs typeface="Times"/>
              </a:rPr>
              <a:t>dynamo </a:t>
            </a:r>
            <a:r>
              <a:rPr lang="en-US" sz="1800" b="1" dirty="0" smtClean="0">
                <a:solidFill>
                  <a:srgbClr val="0000FF"/>
                </a:solidFill>
                <a:latin typeface="Times"/>
                <a:cs typeface="Times"/>
              </a:rPr>
              <a:t>simulation showing </a:t>
            </a:r>
            <a:r>
              <a:rPr lang="en-US" b="1" dirty="0" smtClean="0">
                <a:solidFill>
                  <a:srgbClr val="0000FF"/>
                </a:solidFill>
                <a:latin typeface="Times"/>
                <a:cs typeface="Times"/>
              </a:rPr>
              <a:t>irregular cycles</a:t>
            </a:r>
            <a:endParaRPr lang="en-US" sz="1800" b="1" dirty="0" smtClean="0">
              <a:solidFill>
                <a:srgbClr val="0000FF"/>
              </a:solidFill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ynamopaperfig_mwdshell_bph_it25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62400"/>
            <a:ext cx="4082141" cy="2286000"/>
          </a:xfrm>
          <a:prstGeom prst="rect">
            <a:avLst/>
          </a:prstGeom>
        </p:spPr>
      </p:pic>
      <p:pic>
        <p:nvPicPr>
          <p:cNvPr id="15" name="Picture 14" descr="dynamopaperfig_b3meri_it25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3429000"/>
            <a:ext cx="1714500" cy="3429000"/>
          </a:xfrm>
          <a:prstGeom prst="rect">
            <a:avLst/>
          </a:prstGeom>
        </p:spPr>
      </p:pic>
      <p:pic>
        <p:nvPicPr>
          <p:cNvPr id="16" name="Picture 15" descr="dynamopaperfig_mwdshell_bph_it24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00"/>
            <a:ext cx="4082142" cy="2286000"/>
          </a:xfrm>
          <a:prstGeom prst="rect">
            <a:avLst/>
          </a:prstGeom>
        </p:spPr>
      </p:pic>
      <p:pic>
        <p:nvPicPr>
          <p:cNvPr id="14" name="Picture 13" descr="dynamopaperfig_anum_it24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0" y="0"/>
            <a:ext cx="1714500" cy="3429000"/>
          </a:xfrm>
          <a:prstGeom prst="rect">
            <a:avLst/>
          </a:prstGeom>
        </p:spPr>
      </p:pic>
      <p:pic>
        <p:nvPicPr>
          <p:cNvPr id="12" name="Picture 11" descr="dynamopaperfig_b3meri_it245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0" y="0"/>
            <a:ext cx="17145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34098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maximum</a:t>
            </a:r>
            <a:endParaRPr lang="en-US" sz="2000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-1911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minimum</a:t>
            </a:r>
            <a:endParaRPr lang="en-US" sz="2000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pic>
        <p:nvPicPr>
          <p:cNvPr id="18" name="Picture 17" descr="dynamopaperfig_anum_it255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100" y="3429000"/>
            <a:ext cx="1714500" cy="3429000"/>
          </a:xfrm>
          <a:prstGeom prst="rect">
            <a:avLst/>
          </a:prstGeom>
        </p:spPr>
      </p:pic>
      <p:pic>
        <p:nvPicPr>
          <p:cNvPr id="19" name="Picture 18" descr="dynamopaperfig_omgmeri_tave_mi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00" y="0"/>
            <a:ext cx="1714500" cy="3429000"/>
          </a:xfrm>
          <a:prstGeom prst="rect">
            <a:avLst/>
          </a:prstGeom>
        </p:spPr>
      </p:pic>
      <p:pic>
        <p:nvPicPr>
          <p:cNvPr id="20" name="Picture 19" descr="dynamopaperfig_omgmeri_tave_max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00" y="3429000"/>
            <a:ext cx="1714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ynamopaperfig_omgmeri_tave_convsr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371966"/>
            <a:ext cx="2743017" cy="5486034"/>
          </a:xfrm>
          <a:prstGeom prst="rect">
            <a:avLst/>
          </a:prstGeom>
        </p:spPr>
      </p:pic>
      <p:pic>
        <p:nvPicPr>
          <p:cNvPr id="13" name="Picture 12" descr="dynamopaperfig_omgmeri_tave_ma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2743200" cy="5486400"/>
          </a:xfrm>
          <a:prstGeom prst="rect">
            <a:avLst/>
          </a:prstGeom>
        </p:spPr>
      </p:pic>
      <p:pic>
        <p:nvPicPr>
          <p:cNvPr id="4" name="Picture 3" descr="dynamopaperfig_fluxes_resethd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11111" r="555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rcRect l="11111" r="5556"/>
              <a:stretch>
                <a:fillRect/>
              </a:stretch>
            </p:blipFill>
          </mc:Fallback>
        </mc:AlternateContent>
        <p:spPr>
          <a:xfrm>
            <a:off x="5638800" y="1645920"/>
            <a:ext cx="3276600" cy="262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4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Times"/>
                <a:ea typeface="ＭＳ Ｐゴシック" charset="-128"/>
                <a:cs typeface="Times"/>
              </a:rPr>
              <a:t>Effect of magnetic fields on differential rotation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1371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</a:rPr>
              <a:t>Set B to zero </a:t>
            </a:r>
            <a:r>
              <a:rPr lang="en-US" dirty="0" err="1">
                <a:solidFill>
                  <a:srgbClr val="000000"/>
                </a:solidFill>
                <a:latin typeface="Times"/>
                <a:ea typeface="ＭＳ Ｐゴシック" charset="-128"/>
                <a:cs typeface="Times"/>
                <a:sym typeface="Wingdings"/>
              </a:rPr>
              <a:t></a:t>
            </a:r>
            <a:endParaRPr lang="en-US" dirty="0">
              <a:solidFill>
                <a:srgbClr val="000000"/>
              </a:solidFill>
              <a:latin typeface="Times"/>
              <a:ea typeface="ＭＳ Ｐゴシック" charset="-128"/>
              <a:cs typeface="Times"/>
            </a:endParaRPr>
          </a:p>
        </p:txBody>
      </p:sp>
      <p:pic>
        <p:nvPicPr>
          <p:cNvPr id="11" name="Picture 10" descr="dynamopaperfig_v1peakrms_hdvsmh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114800"/>
            <a:ext cx="33147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ie_combine_bv_2550-2554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38925"/>
            <a:ext cx="9144000" cy="458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gregions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38925"/>
            <a:ext cx="9144000" cy="458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"/>
                <a:ea typeface="ＭＳ Ｐゴシック" charset="-128"/>
                <a:cs typeface="Times"/>
              </a:rPr>
              <a:t>Examples of strong flux emergence events</a:t>
            </a:r>
            <a:endParaRPr lang="en-US" sz="2000" dirty="0">
              <a:solidFill>
                <a:srgbClr val="0000FF"/>
              </a:solidFill>
              <a:latin typeface="Times"/>
              <a:ea typeface="ＭＳ Ｐゴシック" charset="-128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HAO slide template-landscape">
  <a:themeElements>
    <a:clrScheme name="HAO slide template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AO slide template-landscape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HAO slide template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O slide template-landscap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O slide template-landsca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243</Words>
  <Application>Microsoft Macintosh PowerPoint</Application>
  <PresentationFormat>On-screen Show (4:3)</PresentationFormat>
  <Paragraphs>27</Paragraphs>
  <Slides>9</Slides>
  <Notes>1</Notes>
  <HiddenSlides>0</HiddenSlides>
  <MMClips>2</MMClips>
  <ScaleCrop>false</ScaleCrop>
  <HeadingPairs>
    <vt:vector size="6" baseType="variant"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HAO slide template-landscape</vt:lpstr>
      <vt:lpstr>1_HAO slide template-landscape</vt:lpstr>
      <vt:lpstr>2_HAO slide template-landscape</vt:lpstr>
      <vt:lpstr>3_HAO slide template-landscape</vt:lpstr>
      <vt:lpstr>4_HAO slide template-landscape</vt:lpstr>
      <vt:lpstr>5_HAO slide template-landscape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/UCAR/NCAR/HAO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yuhong</dc:creator>
  <cp:lastModifiedBy>yuhong</cp:lastModifiedBy>
  <cp:revision>8</cp:revision>
  <dcterms:created xsi:type="dcterms:W3CDTF">2013-12-03T04:15:41Z</dcterms:created>
  <dcterms:modified xsi:type="dcterms:W3CDTF">2013-12-03T05:57:07Z</dcterms:modified>
</cp:coreProperties>
</file>